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65" r:id="rId2"/>
    <p:sldId id="425" r:id="rId3"/>
    <p:sldId id="258" r:id="rId4"/>
    <p:sldId id="368" r:id="rId5"/>
    <p:sldId id="369" r:id="rId6"/>
    <p:sldId id="295" r:id="rId7"/>
    <p:sldId id="298" r:id="rId8"/>
    <p:sldId id="372" r:id="rId9"/>
    <p:sldId id="378" r:id="rId10"/>
    <p:sldId id="379" r:id="rId11"/>
    <p:sldId id="400" r:id="rId12"/>
    <p:sldId id="394" r:id="rId13"/>
    <p:sldId id="374" r:id="rId14"/>
    <p:sldId id="319" r:id="rId15"/>
    <p:sldId id="320" r:id="rId16"/>
    <p:sldId id="362" r:id="rId17"/>
    <p:sldId id="364" r:id="rId18"/>
    <p:sldId id="380" r:id="rId19"/>
    <p:sldId id="381" r:id="rId20"/>
    <p:sldId id="395" r:id="rId21"/>
    <p:sldId id="324" r:id="rId22"/>
    <p:sldId id="325" r:id="rId23"/>
    <p:sldId id="326" r:id="rId24"/>
    <p:sldId id="385" r:id="rId25"/>
    <p:sldId id="397" r:id="rId26"/>
    <p:sldId id="375" r:id="rId27"/>
    <p:sldId id="356" r:id="rId28"/>
    <p:sldId id="387" r:id="rId29"/>
    <p:sldId id="388" r:id="rId30"/>
    <p:sldId id="354" r:id="rId31"/>
    <p:sldId id="357" r:id="rId32"/>
    <p:sldId id="360" r:id="rId33"/>
    <p:sldId id="361" r:id="rId34"/>
    <p:sldId id="398" r:id="rId35"/>
    <p:sldId id="399" r:id="rId36"/>
  </p:sldIdLst>
  <p:sldSz cx="12801600" cy="7200900"/>
  <p:notesSz cx="6858000" cy="9144000"/>
  <p:custDataLst>
    <p:tags r:id="rId39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5FE86"/>
    <a:srgbClr val="760000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81316" autoAdjust="0"/>
  </p:normalViewPr>
  <p:slideViewPr>
    <p:cSldViewPr>
      <p:cViewPr varScale="1">
        <p:scale>
          <a:sx n="65" d="100"/>
          <a:sy n="65" d="100"/>
        </p:scale>
        <p:origin x="-1848" y="-120"/>
      </p:cViewPr>
      <p:guideLst>
        <p:guide orient="horz" pos="2268"/>
        <p:guide pos="40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3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9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各位老师，大家好，我是。。。，今天来</a:t>
            </a:r>
            <a:r>
              <a:rPr lang="zh-CN" altLang="en-US"/>
              <a:t>跟大家交流一下</a:t>
            </a:r>
            <a:r>
              <a:rPr lang="zh-CN" altLang="en-US" dirty="0"/>
              <a:t>读秀知识库这个产品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C977-A2E7-4B4A-8C1D-DD5B63C582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读秀提供的一站式检索服务，通过目次检索，深入检索图书内容，使读者的检索内容更加全面；</a:t>
            </a:r>
            <a:endParaRPr lang="en-US" altLang="zh-CN" dirty="0"/>
          </a:p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通过一站式检索的关联检索，来查找相关的知识、相关的人物及其他文献类型</a:t>
            </a:r>
            <a:endParaRPr lang="en-US" altLang="zh-CN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通过对电子本与纸本馆藏的一站式检索，节省了读者检索时间；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当我们通过各种方式找到这本书以后，怎样能获取到这本书的原文呢，接下来我们了解下读秀的图书获取服务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对于本馆已有的电子全文，我们可以直接点击“包库全文阅读”，在线阅读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ea typeface="+mn-ea"/>
              </a:rPr>
              <a:t>打开馆内的电子馆藏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本馆有本书馆藏纸书的话，做为图书馆的忠实用户，第一时间肯定想到的是去图书馆查询，或上图书馆</a:t>
            </a:r>
            <a:r>
              <a:rPr lang="en-US" altLang="zh-CN" dirty="0"/>
              <a:t>OPAC</a:t>
            </a:r>
            <a:r>
              <a:rPr lang="zh-CN" altLang="en-US" dirty="0"/>
              <a:t>系统进行查阅。为了让我们的老师、同学更节省时间，更方便。读秀可和单位</a:t>
            </a:r>
            <a:r>
              <a:rPr lang="en-US" altLang="zh-CN" dirty="0"/>
              <a:t>OPAC</a:t>
            </a:r>
            <a:r>
              <a:rPr lang="zh-CN" altLang="en-US" dirty="0"/>
              <a:t>系统做对接，点击本馆“馆藏纸本”按钮，可跳转至图书馆</a:t>
            </a:r>
            <a:r>
              <a:rPr lang="zh-CN" altLang="en-US" baseline="0" dirty="0"/>
              <a:t> </a:t>
            </a:r>
            <a:r>
              <a:rPr lang="en-US" altLang="zh-CN" baseline="0" dirty="0"/>
              <a:t>OPAC</a:t>
            </a:r>
            <a:r>
              <a:rPr lang="zh-CN" altLang="en-US" baseline="0" dirty="0"/>
              <a:t>系统，进行查寻馆藏信息，借阅历史等。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点击馆藏纸本，可进入馆藏</a:t>
            </a:r>
            <a:r>
              <a:rPr lang="en-US" altLang="zh-CN" dirty="0"/>
              <a:t>OPAC</a:t>
            </a:r>
            <a:r>
              <a:rPr lang="zh-CN" altLang="en-US" dirty="0"/>
              <a:t>系统，查看纸本书的在架情况，借阅纸本馆藏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如果本馆没有的资源呢？别担心，我们提供了全国图书馆藏联合目录系统，一目了然的知道都哪些馆有收藏，同时还提供了馆藏推荐购系统，图书管理员可针对读者的需求订购馆藏。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更重要的是读秀提供了部分试读和图书馆文献传递服务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我们通过试读可以看到图书的书名页、版权页、前言页、完整的目录页、及部分正文页，试读就如一个开放的图书超市，让我们自主浏览并观赏到图书的原版原貌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当我们通过试读确定这本书是我们所需时，就可以通过目录提示的页码，以及自己的邮箱，确认提交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02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咨询成功之后，所需正文可以很快的传递到我们的邮箱中去，直接点击链接就可以在线阅读了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不需要安装单独的阅读器，浏览器可以直接打开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如果以上途径都不能获取，比如</a:t>
            </a:r>
            <a:r>
              <a:rPr lang="en-US" altLang="zh-CN" dirty="0"/>
              <a:t>《</a:t>
            </a:r>
            <a:r>
              <a:rPr lang="zh-CN" altLang="en-US" dirty="0"/>
              <a:t>八月迷雾</a:t>
            </a:r>
            <a:r>
              <a:rPr lang="en-US" altLang="zh-CN" dirty="0"/>
              <a:t>》</a:t>
            </a:r>
            <a:r>
              <a:rPr lang="zh-CN" altLang="en-US" dirty="0"/>
              <a:t>这本书，我们还提供了</a:t>
            </a:r>
            <a:r>
              <a:rPr lang="en-US" altLang="zh-CN" dirty="0"/>
              <a:t>3</a:t>
            </a:r>
            <a:r>
              <a:rPr lang="zh-CN" altLang="en-US" dirty="0"/>
              <a:t>个网络书店的直接链接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读秀是图书获取服务的集大成者，不仅集成本图书馆已购的纸本资源和电子本资源，还集成了全国图书馆馆藏，对接图书馆文献传递服务，并且针对读者需求提供荐购系统。满足读者查资料获取资料的基本需求。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当我们有了这样一个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方便的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图书检索系统，是不是就能够满足读者的需求了呢？可能还不够！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在时间日渐宝贵的今天，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为了找一个知识点，去借纸书太繁琐了，去看电子书也太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麻烦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了。所以我们设计了全文检索，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就是知识点阅读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以拿破仑为例：从横扫欧洲到兵败滑铁卢，是什么原因造成他失败了呢？</a:t>
            </a:r>
            <a:endParaRPr lang="en-US" altLang="zh-CN" dirty="0"/>
          </a:p>
          <a:p>
            <a:r>
              <a:rPr lang="zh-CN" altLang="en-US" dirty="0"/>
              <a:t>我们带着问题在读秀“知识”频道输入“拿破仑失败的原因”并进行检索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在知识频道检索结果不再是一本一本的图书，是以知识点形成的条目来展示的，而且这些知识点来自不同的书籍，读秀帮我们从</a:t>
            </a:r>
            <a:r>
              <a:rPr lang="en-US" altLang="zh-CN" dirty="0"/>
              <a:t>315</a:t>
            </a:r>
            <a:r>
              <a:rPr lang="zh-CN" altLang="en-US" dirty="0"/>
              <a:t>万册图书中查找相关知识点，这些书中都讲到了拿破仑失败的原因，我们来看下这些书的分布情况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第一本：工业技术类，第二本：社会科学总论，第三本：军事类，第四本：语言类</a:t>
            </a:r>
            <a:endParaRPr lang="en-US" altLang="zh-CN" dirty="0"/>
          </a:p>
          <a:p>
            <a:r>
              <a:rPr lang="zh-CN" altLang="en-US" dirty="0"/>
              <a:t>当我们研究拿破仑失败的原因这个知识点的时候，我们不会想到，除了军事类以外，竟然还有这么多类别的图书也涵盖这个知识点，如果我们已惯用思维去查找，势必会丢失很多论据。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这是因为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：读秀的知识频道将所有图书打碎，以章节目录为基础，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为读者提供深入到图书内容的全文检索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，将知识形成一部巨大的百科全书，目前，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可搜索的信息量超过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十六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亿页，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在搜索深度和搜索广度上加强读者的探索分析体验。</a:t>
            </a:r>
          </a:p>
          <a:p>
            <a:pPr marL="0" marR="0" lvl="0" indent="0" algn="l" defTabSz="106997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，读者可以将任何一句话、任何一句诗词找到出自哪一本书的哪一页。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那么，到底是香贝坦葡萄酒的丢失？指挥失误？还是大雨铸就了滑铁卢呢？我们点开章节名称或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下载来阅读一下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带着问题，我们来认识一下读秀，读秀是由</a:t>
            </a:r>
            <a:r>
              <a:rPr lang="zh-CN" altLang="zh-CN" sz="2400" dirty="0">
                <a:latin typeface="微软雅黑" panose="020B0503020204020204" pitchFamily="34" charset="-122"/>
              </a:rPr>
              <a:t>海量图书</a:t>
            </a:r>
            <a:r>
              <a:rPr lang="zh-CN" altLang="en-US" sz="2400" dirty="0">
                <a:latin typeface="微软雅黑" panose="020B0503020204020204" pitchFamily="34" charset="-122"/>
              </a:rPr>
              <a:t>资源</a:t>
            </a:r>
            <a:r>
              <a:rPr lang="zh-CN" altLang="zh-CN" sz="2400" dirty="0">
                <a:latin typeface="微软雅黑" panose="020B0503020204020204" pitchFamily="34" charset="-122"/>
              </a:rPr>
              <a:t>组成的庞大的知识系统</a:t>
            </a:r>
            <a:r>
              <a:rPr lang="zh-CN" altLang="en-US" sz="2400" dirty="0">
                <a:latin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</a:rPr>
              <a:t>读秀现收录</a:t>
            </a:r>
            <a:r>
              <a:rPr lang="en-US" altLang="zh-CN" sz="2400" dirty="0">
                <a:latin typeface="微软雅黑" panose="020B0503020204020204" pitchFamily="34" charset="-122"/>
              </a:rPr>
              <a:t>630</a:t>
            </a:r>
            <a:r>
              <a:rPr lang="zh-CN" altLang="zh-CN" sz="2400" dirty="0">
                <a:latin typeface="微软雅黑" panose="020B0503020204020204" pitchFamily="34" charset="-122"/>
              </a:rPr>
              <a:t>万种中文图书题录信息，</a:t>
            </a:r>
            <a:r>
              <a:rPr lang="zh-CN" altLang="en-US" sz="2400" dirty="0">
                <a:latin typeface="微软雅黑" panose="020B0503020204020204" pitchFamily="34" charset="-122"/>
              </a:rPr>
              <a:t>可以对</a:t>
            </a:r>
            <a:r>
              <a:rPr lang="en-US" altLang="zh-CN" sz="2400" dirty="0">
                <a:latin typeface="微软雅黑" panose="020B0503020204020204" pitchFamily="34" charset="-122"/>
              </a:rPr>
              <a:t>315</a:t>
            </a:r>
            <a:r>
              <a:rPr lang="zh-CN" altLang="zh-CN" sz="2400" dirty="0">
                <a:latin typeface="微软雅黑" panose="020B0503020204020204" pitchFamily="34" charset="-122"/>
              </a:rPr>
              <a:t>万种中文图书</a:t>
            </a:r>
            <a:r>
              <a:rPr lang="zh-CN" altLang="en-US" sz="2400" dirty="0">
                <a:latin typeface="微软雅黑" panose="020B0503020204020204" pitchFamily="34" charset="-122"/>
              </a:rPr>
              <a:t>进行文献传递</a:t>
            </a:r>
            <a:r>
              <a:rPr lang="zh-CN" altLang="zh-CN" sz="2400" dirty="0">
                <a:latin typeface="微软雅黑" panose="020B0503020204020204" pitchFamily="34" charset="-122"/>
              </a:rPr>
              <a:t>，可搜索的信息量超过1</a:t>
            </a:r>
            <a:r>
              <a:rPr lang="en-US" altLang="zh-CN" sz="2400" dirty="0">
                <a:latin typeface="微软雅黑" panose="020B0503020204020204" pitchFamily="34" charset="-122"/>
              </a:rPr>
              <a:t>6.7</a:t>
            </a:r>
            <a:r>
              <a:rPr lang="zh-CN" altLang="zh-CN" sz="2400" dirty="0">
                <a:latin typeface="微软雅黑" panose="020B0503020204020204" pitchFamily="34" charset="-122"/>
              </a:rPr>
              <a:t>亿页。</a:t>
            </a:r>
            <a:r>
              <a:rPr lang="zh-CN" altLang="en-US" sz="2400" dirty="0">
                <a:latin typeface="微软雅黑" panose="020B0503020204020204" pitchFamily="34" charset="-122"/>
              </a:rPr>
              <a:t>如果大家对这个数字没有概念的话，我来举一个例子：这个根据不同的单位例举他们的馆藏数据量和读秀对比，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 marL="0" marR="0" lvl="1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</a:rPr>
              <a:t>提供深入到图全文内容进行检索，提供多种的资源获取方式</a:t>
            </a:r>
            <a:r>
              <a:rPr lang="zh-CN" altLang="en-US" dirty="0"/>
              <a:t>，让图书馆用户不但能够找到资源并且能够找到资源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资料显示，拿破仑失败的原因是多方面的，但是指挥的失误是其中最重要的原因之一</a:t>
            </a:r>
            <a:endParaRPr lang="en-US" altLang="zh-CN" dirty="0"/>
          </a:p>
          <a:p>
            <a:r>
              <a:rPr lang="zh-CN" altLang="en-US" dirty="0"/>
              <a:t>那他跟网络搜索有什么区别呢？读秀中的资料都是来自正规出版物，经国家出版总局审批后发行的，其内容可以直接引用</a:t>
            </a:r>
            <a:endParaRPr lang="en-US" altLang="zh-CN" dirty="0"/>
          </a:p>
          <a:p>
            <a:r>
              <a:rPr lang="zh-CN" altLang="en-US" dirty="0"/>
              <a:t>点击选取文字，识别到的文字可以直接复制到</a:t>
            </a:r>
            <a:r>
              <a:rPr lang="en-US" altLang="zh-CN" dirty="0"/>
              <a:t>word</a:t>
            </a:r>
            <a:r>
              <a:rPr lang="zh-CN" altLang="en-US" dirty="0"/>
              <a:t>中使用，同时标注了本段内容的来源，另外还有放大缩小，保存打印等贴心功能，最重要的是还可以通过这个知识点来查找到这本书，点击资料来源，直接进入到相关图书的卡片页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通过某本图书的卡片页，可以详细了解关于这本书的所有信息，对整本书进行系统的学习。</a:t>
            </a:r>
            <a:endParaRPr lang="en-US" altLang="zh-CN" dirty="0"/>
          </a:p>
          <a:p>
            <a:r>
              <a:rPr lang="zh-CN" altLang="en-US"/>
              <a:t>这样我们对图书的追求达到一个完整的循环，我们即可以正向通过图书的基本信息查找图书的内容，可以反向通过图书的内容查找图书的基本信息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读秀的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知识服务，瞬间检索出不同分类不同图书对同一知识点的研究</a:t>
            </a: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提供由点到线再到面的检索方式，为知识的连贯性系统性提供更多的检索方式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检索到的知识点直接在线阅读或下载，是一种全新的知识点阅读服务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在图书频道输入关键词“模型”，而在这里可对检索的关键词进行定位，可以是全部字段搜索，可以是作者，可以是书名</a:t>
            </a:r>
            <a:r>
              <a:rPr lang="zh-CN" altLang="en-US" baseline="0" dirty="0"/>
              <a:t>。</a:t>
            </a:r>
            <a:endParaRPr lang="en-US" altLang="zh-CN" baseline="0" dirty="0"/>
          </a:p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aseline="0" dirty="0"/>
              <a:t>点击中文检索进入检索结果页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我们看到仅仅用了</a:t>
            </a:r>
            <a:r>
              <a:rPr lang="en-US" altLang="zh-CN" dirty="0"/>
              <a:t>0.033</a:t>
            </a:r>
            <a:r>
              <a:rPr lang="zh-CN" altLang="en-US" dirty="0"/>
              <a:t>秒，就检索到了</a:t>
            </a:r>
            <a:r>
              <a:rPr lang="en-US" altLang="zh-CN" dirty="0"/>
              <a:t>197565</a:t>
            </a:r>
            <a:r>
              <a:rPr lang="zh-CN" altLang="en-US" dirty="0"/>
              <a:t>本图书，检索结果向我们展示了图书的封面，</a:t>
            </a:r>
            <a:r>
              <a:rPr lang="zh-CN" altLang="en-US" dirty="0">
                <a:solidFill>
                  <a:srgbClr val="FF0000"/>
                </a:solidFill>
              </a:rPr>
              <a:t>书名，作者，出版社等基本字段外，检索内容更是深入到图书章节里去，</a:t>
            </a:r>
            <a:r>
              <a:rPr lang="zh-CN" altLang="en-US" dirty="0"/>
              <a:t>就是读秀的目次检索。可以将关键词精确到具体的章节，具体段落中。这样可以帮助用户寻找更多相关资源。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检索到的图书，可以通过左侧类型、年代、学科等分面缩小检索范围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在检索结果页不但有普通检索功能，还有与检索词的外文词、近义词、共现词、及下位词和相关词，比如跟模型经常一起出现的就是动物、预测等，同时还可以查看模型的百科介绍与之相关的期刊、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报纸、文档、学位会议论文等其他的文献类型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除检索出相关的其他文献类型之外，本馆购买的纸本图书，电子本图书都可以一站式检索出来。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60" r="306"/>
          <a:stretch>
            <a:fillRect/>
          </a:stretch>
        </p:blipFill>
        <p:spPr>
          <a:xfrm>
            <a:off x="0" y="0"/>
            <a:ext cx="12842240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06" y="1883725"/>
            <a:ext cx="6695190" cy="1892809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620" b="0" i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108" y="3926205"/>
            <a:ext cx="6678845" cy="444529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rgbClr val="80858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383381"/>
            <a:ext cx="2760345" cy="61024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80111" y="383381"/>
            <a:ext cx="8121015" cy="610243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4CEDC-3F10-4053-9CAB-9C4101546C28}" type="datetime1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F326-B667-4986-872D-C310FB599E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926081"/>
            <a:ext cx="11041380" cy="1123856"/>
          </a:xfrm>
        </p:spPr>
        <p:txBody>
          <a:bodyPr anchor="b"/>
          <a:lstStyle>
            <a:lvl1pPr>
              <a:defRPr sz="504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3444" y="4078274"/>
            <a:ext cx="11041380" cy="1575196"/>
          </a:xfrm>
        </p:spPr>
        <p:txBody>
          <a:bodyPr/>
          <a:lstStyle>
            <a:lvl1pPr marL="0" indent="0">
              <a:buNone/>
              <a:defRPr sz="2520">
                <a:solidFill>
                  <a:schemeClr val="bg1">
                    <a:lumMod val="50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01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8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3384"/>
            <a:ext cx="11041380" cy="139184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1779" y="1765221"/>
            <a:ext cx="5415676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81779" y="2630329"/>
            <a:ext cx="5415676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0811" y="1765221"/>
            <a:ext cx="5442347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80811" y="2630329"/>
            <a:ext cx="5442347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42347" y="1036799"/>
            <a:ext cx="6480810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36799"/>
            <a:ext cx="6480810" cy="511730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104"/>
          <a:stretch>
            <a:fillRect/>
          </a:stretch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74154" y="3033807"/>
            <a:ext cx="6227445" cy="367045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4" y="1404836"/>
            <a:ext cx="11214354" cy="52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  <a:t>19/4/11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674170"/>
            <a:ext cx="432054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881" y="386619"/>
            <a:ext cx="10299957" cy="701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75285" indent="-375285" algn="l" defTabSz="960120" rtl="0" eaLnBrk="1" latinLnBrk="0" hangingPunct="1">
        <a:lnSpc>
          <a:spcPct val="90000"/>
        </a:lnSpc>
        <a:spcBef>
          <a:spcPts val="189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"/>
        <a:defRPr sz="2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375285" indent="-375285" algn="l" defTabSz="96012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26.xml"/><Relationship Id="rId9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27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2686024" y="3600450"/>
            <a:ext cx="79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543412" y="1917742"/>
            <a:ext cx="3650654" cy="1569660"/>
            <a:chOff x="3853815" y="1779399"/>
            <a:chExt cx="3650654" cy="1569660"/>
          </a:xfrm>
        </p:grpSpPr>
        <p:sp>
          <p:nvSpPr>
            <p:cNvPr id="15" name="TextBox 8"/>
            <p:cNvSpPr txBox="1"/>
            <p:nvPr/>
          </p:nvSpPr>
          <p:spPr>
            <a:xfrm>
              <a:off x="3853815" y="1936053"/>
              <a:ext cx="3650654" cy="1256352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-1" fmla="*/ 0 w 3638754"/>
                <a:gd name="connsiteY0-2" fmla="*/ 8409 h 1256352"/>
                <a:gd name="connsiteX1-3" fmla="*/ 111925 w 3638754"/>
                <a:gd name="connsiteY1-4" fmla="*/ 0 h 1256352"/>
                <a:gd name="connsiteX2-5" fmla="*/ 3638754 w 3638754"/>
                <a:gd name="connsiteY2-6" fmla="*/ 8409 h 1256352"/>
                <a:gd name="connsiteX3-7" fmla="*/ 3638754 w 3638754"/>
                <a:gd name="connsiteY3-8" fmla="*/ 1256352 h 1256352"/>
                <a:gd name="connsiteX4-9" fmla="*/ 0 w 3638754"/>
                <a:gd name="connsiteY4-10" fmla="*/ 1256352 h 1256352"/>
                <a:gd name="connsiteX5" fmla="*/ 0 w 3638754"/>
                <a:gd name="connsiteY5" fmla="*/ 8409 h 1256352"/>
                <a:gd name="connsiteX0-11" fmla="*/ 11900 w 3650654"/>
                <a:gd name="connsiteY0-12" fmla="*/ 8409 h 1256352"/>
                <a:gd name="connsiteX1-13" fmla="*/ 123825 w 3650654"/>
                <a:gd name="connsiteY1-14" fmla="*/ 0 h 1256352"/>
                <a:gd name="connsiteX2-15" fmla="*/ 3650654 w 3650654"/>
                <a:gd name="connsiteY2-16" fmla="*/ 8409 h 1256352"/>
                <a:gd name="connsiteX3-17" fmla="*/ 3650654 w 3650654"/>
                <a:gd name="connsiteY3-18" fmla="*/ 1256352 h 1256352"/>
                <a:gd name="connsiteX4-19" fmla="*/ 11900 w 3650654"/>
                <a:gd name="connsiteY4-20" fmla="*/ 1256352 h 1256352"/>
                <a:gd name="connsiteX5-21" fmla="*/ 0 w 3650654"/>
                <a:gd name="connsiteY5-22" fmla="*/ 76200 h 1256352"/>
                <a:gd name="connsiteX6" fmla="*/ 11900 w 3650654"/>
                <a:gd name="connsiteY6" fmla="*/ 8409 h 1256352"/>
                <a:gd name="connsiteX0-23" fmla="*/ 0 w 3650654"/>
                <a:gd name="connsiteY0-24" fmla="*/ 76200 h 1256352"/>
                <a:gd name="connsiteX1-25" fmla="*/ 123825 w 3650654"/>
                <a:gd name="connsiteY1-26" fmla="*/ 0 h 1256352"/>
                <a:gd name="connsiteX2-27" fmla="*/ 3650654 w 3650654"/>
                <a:gd name="connsiteY2-28" fmla="*/ 8409 h 1256352"/>
                <a:gd name="connsiteX3-29" fmla="*/ 3650654 w 3650654"/>
                <a:gd name="connsiteY3-30" fmla="*/ 1256352 h 1256352"/>
                <a:gd name="connsiteX4-31" fmla="*/ 11900 w 3650654"/>
                <a:gd name="connsiteY4-32" fmla="*/ 1256352 h 1256352"/>
                <a:gd name="connsiteX5-33" fmla="*/ 0 w 3650654"/>
                <a:gd name="connsiteY5-34" fmla="*/ 76200 h 1256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1500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4228706" y="1779399"/>
              <a:ext cx="28007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spc="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读秀</a:t>
              </a:r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8306588" y="3870153"/>
            <a:ext cx="2467610" cy="705485"/>
          </a:xfrm>
          <a:prstGeom prst="rect">
            <a:avLst/>
          </a:prstGeom>
          <a:noFill/>
        </p:spPr>
        <p:txBody>
          <a:bodyPr wrap="none" lIns="91393" tIns="45696" rIns="91393" bIns="45696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超星集团西安分公司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2019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2" y="-6955708"/>
            <a:ext cx="12827896" cy="33310686"/>
          </a:xfrm>
          <a:prstGeom prst="rect">
            <a:avLst/>
          </a:prstGeom>
        </p:spPr>
      </p:pic>
      <p:sp>
        <p:nvSpPr>
          <p:cNvPr id="8" name="圆角矩形 3"/>
          <p:cNvSpPr/>
          <p:nvPr/>
        </p:nvSpPr>
        <p:spPr>
          <a:xfrm>
            <a:off x="10001200" y="216074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"/>
          <p:cNvSpPr/>
          <p:nvPr/>
        </p:nvSpPr>
        <p:spPr>
          <a:xfrm>
            <a:off x="10001200" y="1183854"/>
            <a:ext cx="2315153" cy="93610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3"/>
          <p:cNvSpPr/>
          <p:nvPr/>
        </p:nvSpPr>
        <p:spPr>
          <a:xfrm>
            <a:off x="10001200" y="2119958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3"/>
          <p:cNvSpPr/>
          <p:nvPr/>
        </p:nvSpPr>
        <p:spPr>
          <a:xfrm>
            <a:off x="10001200" y="3096394"/>
            <a:ext cx="2315153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3"/>
          <p:cNvSpPr/>
          <p:nvPr/>
        </p:nvSpPr>
        <p:spPr>
          <a:xfrm>
            <a:off x="10001200" y="4464546"/>
            <a:ext cx="2315153" cy="20162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3"/>
          <p:cNvSpPr/>
          <p:nvPr/>
        </p:nvSpPr>
        <p:spPr>
          <a:xfrm>
            <a:off x="10001200" y="6475870"/>
            <a:ext cx="2315153" cy="7250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5247" y="161210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4" y="31970"/>
            <a:ext cx="12344951" cy="7095688"/>
          </a:xfrm>
          <a:prstGeom prst="rect">
            <a:avLst/>
          </a:prstGeom>
        </p:spPr>
      </p:pic>
      <p:sp>
        <p:nvSpPr>
          <p:cNvPr id="3" name="圆角矩形 3"/>
          <p:cNvSpPr/>
          <p:nvPr/>
        </p:nvSpPr>
        <p:spPr>
          <a:xfrm>
            <a:off x="3592488" y="3888482"/>
            <a:ext cx="2304256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77064" y="144066"/>
            <a:ext cx="3750568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纸电一站式检索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12768" y="2448322"/>
            <a:ext cx="2808312" cy="1440160"/>
          </a:xfrm>
          <a:prstGeom prst="wedgeRectCallout">
            <a:avLst>
              <a:gd name="adj1" fmla="val -61582"/>
              <a:gd name="adj2" fmla="val 4915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馆藏纸本、馆藏电子版一站式检索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图书的一站式检索服务</a:t>
            </a:r>
          </a:p>
        </p:txBody>
      </p:sp>
      <p:sp>
        <p:nvSpPr>
          <p:cNvPr id="40" name="矩形 39"/>
          <p:cNvSpPr/>
          <p:nvPr/>
        </p:nvSpPr>
        <p:spPr>
          <a:xfrm>
            <a:off x="3207880" y="2369895"/>
            <a:ext cx="5928172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深入的检索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目录级的图书检索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07880" y="3843891"/>
            <a:ext cx="7261943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相关的知识、相关的人物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07880" y="5254431"/>
            <a:ext cx="590360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立体的检索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纸、电一站式检索</a:t>
            </a: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384389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5302173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图书的获取服务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8" y="1224186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馆藏电子全文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960640" y="5328642"/>
            <a:ext cx="723680" cy="288032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19" y="1514572"/>
            <a:ext cx="9732235" cy="638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4512180" y="5537342"/>
            <a:ext cx="1172140" cy="442510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95" y="651722"/>
            <a:ext cx="10811483" cy="6220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" y="1657223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4312568" y="5760690"/>
            <a:ext cx="692987" cy="3055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馆藏纸本图书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08" y="-17396"/>
            <a:ext cx="10818828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990"/>
            <a:ext cx="12847235" cy="13571023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1001" y="122464"/>
            <a:ext cx="4522854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其他馆藏图书及推荐图书</a:t>
            </a:r>
          </a:p>
        </p:txBody>
      </p:sp>
      <p:sp>
        <p:nvSpPr>
          <p:cNvPr id="6" name="圆角矩形 7"/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328E-6 L -0.00174 -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2" y="0"/>
            <a:ext cx="11279055" cy="11914494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424136" y="5040610"/>
            <a:ext cx="8784976" cy="19442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705057" y="122464"/>
            <a:ext cx="3240359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图书试读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815" y="151765"/>
            <a:ext cx="8058150" cy="661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815" y="318770"/>
            <a:ext cx="7929245" cy="51581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9720" y="393065"/>
            <a:ext cx="2369185" cy="909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zh-CN" altLang="zh-CN" sz="100" b="1" kern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华文楷体" panose="02010600040101010101" pitchFamily="2" charset="-122"/>
                <a:sym typeface="+mn-ea"/>
              </a:rPr>
              <a:t>访问方式</a:t>
            </a:r>
            <a:endParaRPr lang="zh-CN" altLang="en-US" sz="100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299085" y="537210"/>
            <a:ext cx="2369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en-US" altLang="zh-CN" sz="3200"/>
              <a:t>  </a:t>
            </a:r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访问方式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085" y="1430655"/>
            <a:ext cx="30397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访问图书馆主页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http://lib.chd.edu.cn/选择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超星读秀搜索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3215" y="3656330"/>
            <a:ext cx="2540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校园网内打开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www.duxiu.com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26810" y="4636770"/>
            <a:ext cx="963930" cy="297815"/>
          </a:xfrm>
          <a:prstGeom prst="rect">
            <a:avLst/>
          </a:prstGeom>
          <a:noFill/>
          <a:ln w="28575" cmpd="dbl">
            <a:solidFill>
              <a:srgbClr val="C0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2700" cmpd="sng">
                <a:solidFill>
                  <a:srgbClr val="FFFFFF">
                    <a:alpha val="0"/>
                  </a:srgbClr>
                </a:solidFill>
                <a:prstDash val="solid"/>
              </a:ln>
              <a:noFill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790" y="653415"/>
            <a:ext cx="5435600" cy="667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1"/>
      <p:bldP spid="6" grpId="2"/>
      <p:bldP spid="7" grpId="1"/>
      <p:bldP spid="7" grpId="2"/>
      <p:bldP spid="8" grpId="1"/>
      <p:bldP spid="8" grpId="2"/>
      <p:bldP spid="9" grpId="1" animBg="1"/>
      <p:bldP spid="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" y="0"/>
            <a:ext cx="8900557" cy="7211914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9574489" y="429148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书名页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38"/>
            <a:ext cx="8900557" cy="7187081"/>
          </a:xfrm>
          <a:prstGeom prst="rect">
            <a:avLst/>
          </a:prstGeom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574489" y="1531131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版权页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34" y="47902"/>
            <a:ext cx="8899658" cy="7008932"/>
          </a:xfrm>
          <a:prstGeom prst="rect">
            <a:avLst/>
          </a:prstGeom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9574489" y="2782317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前言页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34" y="-1"/>
            <a:ext cx="8899658" cy="7454517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9601129" y="4164820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完整目录页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767" y="-2"/>
            <a:ext cx="8911346" cy="7153000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9601129" y="5470729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部分正文页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97" y="0"/>
            <a:ext cx="9104586" cy="7200900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28982" y="3960490"/>
            <a:ext cx="3644226" cy="1800200"/>
          </a:xfrm>
          <a:prstGeom prst="wedgeRectCallout">
            <a:avLst>
              <a:gd name="adj1" fmla="val -82913"/>
              <a:gd name="adj2" fmla="val -3457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填写您需要的该本图书的页码范围，并正确填写接收邮箱</a:t>
            </a:r>
          </a:p>
        </p:txBody>
      </p:sp>
      <p:sp>
        <p:nvSpPr>
          <p:cNvPr id="6" name="矩形 5"/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762" cy="36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663" y="2592338"/>
            <a:ext cx="7632848" cy="45298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176664" y="5684980"/>
            <a:ext cx="7632848" cy="1437179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53128" y="216074"/>
            <a:ext cx="309634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3" y="0"/>
            <a:ext cx="8186648" cy="7181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" y="648122"/>
            <a:ext cx="12722623" cy="5904656"/>
          </a:xfrm>
          <a:prstGeom prst="rect">
            <a:avLst/>
          </a:prstGeom>
        </p:spPr>
      </p:pic>
      <p:sp>
        <p:nvSpPr>
          <p:cNvPr id="4" name="圆角矩形 7"/>
          <p:cNvSpPr/>
          <p:nvPr/>
        </p:nvSpPr>
        <p:spPr>
          <a:xfrm>
            <a:off x="10793288" y="3528442"/>
            <a:ext cx="1944216" cy="15121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图书的一站式获取服务</a:t>
            </a:r>
          </a:p>
        </p:txBody>
      </p:sp>
      <p:sp>
        <p:nvSpPr>
          <p:cNvPr id="40" name="矩形 39"/>
          <p:cNvSpPr/>
          <p:nvPr/>
        </p:nvSpPr>
        <p:spPr>
          <a:xfrm>
            <a:off x="3207880" y="1584226"/>
            <a:ext cx="5790754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直接获取图书馆已购的纸本资源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1747697"/>
            <a:ext cx="7249470" cy="482413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9591" y="3456434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提供全国馆藏联合目录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3232448" y="2520330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直接获取图书馆已购的电子本资源</a:t>
            </a: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1656880"/>
            <a:ext cx="429947" cy="3965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2615812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357398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41561" y="43256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提供图书馆文献传递服务</a:t>
            </a: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2098608" y="44431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60455" y="5189729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提供图书馆荐购系统</a:t>
            </a:r>
          </a:p>
        </p:txBody>
      </p:sp>
      <p:sp>
        <p:nvSpPr>
          <p:cNvPr id="20" name="出自【趣你的PPT】(微信:qunideppt)：最优质的PPT资源库"/>
          <p:cNvSpPr/>
          <p:nvPr/>
        </p:nvSpPr>
        <p:spPr>
          <a:xfrm>
            <a:off x="2117502" y="5307276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60455" y="61258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对接其他网络获取服务</a:t>
            </a: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2117502" y="62433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  <p:bldP spid="16" grpId="0"/>
      <p:bldP spid="17" grpId="0" animBg="1"/>
      <p:bldP spid="19" grpId="0"/>
      <p:bldP spid="20" grpId="0" animBg="1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8006" y="2054197"/>
            <a:ext cx="8291266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3746" y="3201241"/>
            <a:ext cx="5139489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全新的知识点阅读服务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473297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73140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38" y="1861457"/>
            <a:ext cx="7884912" cy="3704812"/>
          </a:xfrm>
          <a:prstGeom prst="rect">
            <a:avLst/>
          </a:prstGeom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8705056" y="2232298"/>
            <a:ext cx="3672408" cy="1058518"/>
          </a:xfrm>
          <a:prstGeom prst="wedgeRectCallout">
            <a:avLst>
              <a:gd name="adj1" fmla="val -42610"/>
              <a:gd name="adj2" fmla="val 7279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知识搜索：拿破仑失败的原因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44205" y="877197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瞬间翻阅全部书籍</a:t>
            </a:r>
          </a:p>
        </p:txBody>
      </p:sp>
      <p:sp>
        <p:nvSpPr>
          <p:cNvPr id="8" name="PA-圆角矩形 11"/>
          <p:cNvSpPr/>
          <p:nvPr>
            <p:custDataLst>
              <p:tags r:id="rId3"/>
            </p:custDataLst>
          </p:nvPr>
        </p:nvSpPr>
        <p:spPr>
          <a:xfrm>
            <a:off x="1144214" y="360045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9" name="PA-圆角矩形 11"/>
          <p:cNvSpPr/>
          <p:nvPr>
            <p:custDataLst>
              <p:tags r:id="rId4"/>
            </p:custDataLst>
          </p:nvPr>
        </p:nvSpPr>
        <p:spPr>
          <a:xfrm>
            <a:off x="1144215" y="2246527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PA-圆角矩形 11"/>
          <p:cNvSpPr/>
          <p:nvPr>
            <p:custDataLst>
              <p:tags r:id="rId5"/>
            </p:custDataLst>
          </p:nvPr>
        </p:nvSpPr>
        <p:spPr>
          <a:xfrm>
            <a:off x="1144215" y="471369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PA-圆角矩形 11"/>
          <p:cNvSpPr/>
          <p:nvPr>
            <p:custDataLst>
              <p:tags r:id="rId6"/>
            </p:custDataLst>
          </p:nvPr>
        </p:nvSpPr>
        <p:spPr>
          <a:xfrm>
            <a:off x="1144216" y="6585898"/>
            <a:ext cx="4032448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12" y="50"/>
            <a:ext cx="7257143" cy="2733333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808512" y="1394126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工业技术类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28" y="1091253"/>
            <a:ext cx="9457143" cy="3733333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4776" y="2160240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社会科学总论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424" y="2929337"/>
            <a:ext cx="9428571" cy="3400000"/>
          </a:xfrm>
          <a:prstGeom prst="rect">
            <a:avLst/>
          </a:prstGeom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142568" y="388307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军事类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568" y="4198892"/>
            <a:ext cx="7942857" cy="2990476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489032" y="518462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语言类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880520" y="1110150"/>
            <a:ext cx="7704856" cy="4752528"/>
          </a:xfrm>
          <a:prstGeom prst="roundRect">
            <a:avLst>
              <a:gd name="adj" fmla="val 1099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 defTabSz="1251585"/>
            <a:endParaRPr lang="zh-CN" altLang="en-US" sz="3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1416" y="1425907"/>
            <a:ext cx="7092000" cy="4183560"/>
          </a:xfrm>
          <a:prstGeom prst="rect">
            <a:avLst/>
          </a:prstGeom>
          <a:noFill/>
        </p:spPr>
        <p:txBody>
          <a:bodyPr wrap="square" lIns="119742" tIns="59870" rIns="119742" bIns="59870" rtlCol="0">
            <a:spAutoFit/>
          </a:bodyPr>
          <a:lstStyle/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是由海量图书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资源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组成的庞大的知识系统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读秀现收录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630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万种中文图书题录信息，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可以对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315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万种中文图书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进行文献传递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，可搜索的信息量超过</a:t>
            </a:r>
            <a:r>
              <a:rPr lang="zh-CN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6.7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亿页。</a:t>
            </a:r>
          </a:p>
          <a:p>
            <a:pPr marL="285750" lvl="1"/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读秀知识库为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读者提供深入到图书内容的全文检索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并且提供原文传送服务的平台。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是一个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可以为图书馆提供多种获取途径的平台。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7" y="2088282"/>
            <a:ext cx="3238086" cy="11521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11353" y="414945"/>
            <a:ext cx="2958480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全文知识搜索</a:t>
            </a:r>
          </a:p>
        </p:txBody>
      </p:sp>
      <p:sp>
        <p:nvSpPr>
          <p:cNvPr id="3" name="矩形 2"/>
          <p:cNvSpPr/>
          <p:nvPr/>
        </p:nvSpPr>
        <p:spPr>
          <a:xfrm>
            <a:off x="1288232" y="1894557"/>
            <a:ext cx="11341260" cy="2460802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将所有图书打碎，以章节目录为基础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阅读深度，在碎片化、海量高维数据的帮助下加强公众的探索分析体验。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512" y="4422007"/>
            <a:ext cx="4608512" cy="2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 rot="1315447">
            <a:off x="2580834" y="5268082"/>
            <a:ext cx="2266950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任何一句话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20718082">
            <a:off x="5227543" y="3881389"/>
            <a:ext cx="2268616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任何一个知识点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 rot="2375599">
            <a:off x="8277044" y="5691096"/>
            <a:ext cx="2268617" cy="420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任何一个章节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19813" y="0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快速定位问题知识点</a:t>
            </a:r>
          </a:p>
        </p:txBody>
      </p:sp>
      <p:sp>
        <p:nvSpPr>
          <p:cNvPr id="16" name="圆角矩形 4"/>
          <p:cNvSpPr/>
          <p:nvPr/>
        </p:nvSpPr>
        <p:spPr>
          <a:xfrm>
            <a:off x="1095579" y="4033565"/>
            <a:ext cx="7224234" cy="11544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8319813" y="5181190"/>
            <a:ext cx="2041427" cy="576064"/>
          </a:xfrm>
          <a:prstGeom prst="wedgeRectCallout">
            <a:avLst>
              <a:gd name="adj1" fmla="val -48246"/>
              <a:gd name="adj2" fmla="val -83341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直接阅读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2" y="-4528"/>
            <a:ext cx="9233027" cy="7205427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343772" y="1108916"/>
            <a:ext cx="3078951" cy="622465"/>
          </a:xfrm>
          <a:prstGeom prst="wedgeRectCallout">
            <a:avLst>
              <a:gd name="adj1" fmla="val 20450"/>
              <a:gd name="adj2" fmla="val -98429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支持放大与缩小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14777" y="1081470"/>
            <a:ext cx="1853170" cy="677355"/>
          </a:xfrm>
          <a:prstGeom prst="wedgeRectCallout">
            <a:avLst>
              <a:gd name="adj1" fmla="val 42697"/>
              <a:gd name="adj2" fmla="val -8532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文字识别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9809487" y="1138155"/>
            <a:ext cx="2495970" cy="636488"/>
          </a:xfrm>
          <a:prstGeom prst="wedgeRectCallout">
            <a:avLst>
              <a:gd name="adj1" fmla="val -26980"/>
              <a:gd name="adj2" fmla="val -9642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保存与打印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115083" y="1152178"/>
            <a:ext cx="1853170" cy="622465"/>
          </a:xfrm>
          <a:prstGeom prst="wedgeRectCallout">
            <a:avLst>
              <a:gd name="adj1" fmla="val 66654"/>
              <a:gd name="adj2" fmla="val -102958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资料来源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91" y="1837568"/>
            <a:ext cx="4797962" cy="52571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23" y="734517"/>
            <a:ext cx="2904762" cy="1003289"/>
          </a:xfrm>
          <a:prstGeom prst="rect">
            <a:avLst/>
          </a:prstGeom>
        </p:spPr>
      </p:pic>
      <p:sp>
        <p:nvSpPr>
          <p:cNvPr id="22" name="圆角矩形 4"/>
          <p:cNvSpPr/>
          <p:nvPr/>
        </p:nvSpPr>
        <p:spPr>
          <a:xfrm flipV="1">
            <a:off x="3615010" y="4098843"/>
            <a:ext cx="4809524" cy="6913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4"/>
          <p:cNvSpPr/>
          <p:nvPr/>
        </p:nvSpPr>
        <p:spPr>
          <a:xfrm>
            <a:off x="5422722" y="6624792"/>
            <a:ext cx="1194101" cy="5040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6"/>
          <p:cNvSpPr/>
          <p:nvPr/>
        </p:nvSpPr>
        <p:spPr>
          <a:xfrm>
            <a:off x="2758426" y="1871699"/>
            <a:ext cx="2664296" cy="3665725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22" grpId="0" animBg="1"/>
      <p:bldP spid="22" grpId="1" animBg="1"/>
      <p:bldP spid="23" grpId="0" animBg="1"/>
      <p:bldP spid="23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118"/>
            <a:ext cx="12767353" cy="5976664"/>
          </a:xfrm>
          <a:prstGeom prst="rect">
            <a:avLst/>
          </a:prstGeom>
        </p:spPr>
      </p:pic>
      <p:sp>
        <p:nvSpPr>
          <p:cNvPr id="7" name="Rounded Rectangular Callout 17"/>
          <p:cNvSpPr/>
          <p:nvPr/>
        </p:nvSpPr>
        <p:spPr bwMode="auto">
          <a:xfrm rot="10800000" flipV="1">
            <a:off x="5968752" y="2664346"/>
            <a:ext cx="2736305" cy="1296144"/>
          </a:xfrm>
          <a:prstGeom prst="wedgeRoundRectCallout">
            <a:avLst>
              <a:gd name="adj1" fmla="val 46841"/>
              <a:gd name="adj2" fmla="val -65810"/>
              <a:gd name="adj3" fmla="val 16667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从知识点碎片</a:t>
            </a:r>
            <a: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/>
            </a:r>
            <a:b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</a:br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到达完整图书信息</a:t>
            </a:r>
            <a:endParaRPr lang="en-US" altLang="zh-CN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/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60120">
              <a:defRPr/>
            </a:pPr>
            <a:r>
              <a:rPr lang="zh-CN" altLang="en-US" sz="3200" b="1" kern="0" dirty="0"/>
              <a:t>知识点检索阅读服务</a:t>
            </a:r>
          </a:p>
        </p:txBody>
      </p:sp>
      <p:sp>
        <p:nvSpPr>
          <p:cNvPr id="40" name="矩形 39"/>
          <p:cNvSpPr/>
          <p:nvPr/>
        </p:nvSpPr>
        <p:spPr>
          <a:xfrm>
            <a:off x="3207880" y="2369894"/>
            <a:ext cx="8089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瞬间检索出不同分类不同图书对同一知识点的研究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49591" y="576579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提供直接的下载及阅读服务</a:t>
            </a:r>
          </a:p>
        </p:txBody>
      </p:sp>
      <p:sp>
        <p:nvSpPr>
          <p:cNvPr id="65" name="矩形 64"/>
          <p:cNvSpPr/>
          <p:nvPr/>
        </p:nvSpPr>
        <p:spPr>
          <a:xfrm>
            <a:off x="3232448" y="3992213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提供由点到线再到面的检索方式</a:t>
            </a:r>
          </a:p>
        </p:txBody>
      </p:sp>
      <p:sp>
        <p:nvSpPr>
          <p:cNvPr id="66" name="出自【趣你的PPT】(微信:qunideppt)：最优质的PPT资源库"/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>
          <a:xfrm>
            <a:off x="2106638" y="4087695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>
          <a:xfrm>
            <a:off x="2106638" y="588334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rgbClr val="C00000"/>
                </a:solidFill>
              </a:rPr>
              <a:t>谢谢</a:t>
            </a:r>
            <a:endParaRPr lang="zh-CN" altLang="en-US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6861080" y="1728242"/>
            <a:ext cx="3590727" cy="50488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图书的一站式检索服务</a:t>
            </a:r>
          </a:p>
        </p:txBody>
      </p:sp>
      <p:sp>
        <p:nvSpPr>
          <p:cNvPr id="11" name="TextBox 72"/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73"/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74"/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69"/>
          <p:cNvSpPr>
            <a:spLocks noChangeArrowheads="1"/>
          </p:cNvSpPr>
          <p:nvPr/>
        </p:nvSpPr>
        <p:spPr bwMode="auto">
          <a:xfrm>
            <a:off x="6861080" y="2851293"/>
            <a:ext cx="2513509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图书的获取服务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9"/>
          <p:cNvSpPr>
            <a:spLocks noChangeArrowheads="1"/>
          </p:cNvSpPr>
          <p:nvPr/>
        </p:nvSpPr>
        <p:spPr bwMode="auto">
          <a:xfrm>
            <a:off x="6861080" y="3874693"/>
            <a:ext cx="359072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全新的知识点阅读模式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图书的一站式搜索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984" y="229744"/>
            <a:ext cx="16762871" cy="94330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440" y="3777144"/>
            <a:ext cx="7992888" cy="342370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03345" y="3787325"/>
            <a:ext cx="2657095" cy="680085"/>
          </a:xfrm>
          <a:prstGeom prst="wedgeRoundRectCallout">
            <a:avLst>
              <a:gd name="adj1" fmla="val 46638"/>
              <a:gd name="adj2" fmla="val -83831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检索词：模型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80720" y="5434103"/>
            <a:ext cx="2237477" cy="680085"/>
          </a:xfrm>
          <a:prstGeom prst="wedgeRoundRectCallout">
            <a:avLst>
              <a:gd name="adj1" fmla="val -49289"/>
              <a:gd name="adj2" fmla="val -84504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检索提示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32448" y="329385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880520" y="3600451"/>
            <a:ext cx="4608512" cy="10801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680720" y="1861759"/>
            <a:ext cx="3024336" cy="1405562"/>
          </a:xfrm>
          <a:prstGeom prst="wedgeRectCallout">
            <a:avLst>
              <a:gd name="adj1" fmla="val 2312"/>
              <a:gd name="adj2" fmla="val 6564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深入到图书目次检索</a:t>
            </a:r>
          </a:p>
        </p:txBody>
      </p:sp>
      <p:sp>
        <p:nvSpPr>
          <p:cNvPr id="7" name="矩形 6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目次级检索</a:t>
            </a:r>
          </a:p>
        </p:txBody>
      </p:sp>
      <p:sp>
        <p:nvSpPr>
          <p:cNvPr id="12" name="圆角矩形 3"/>
          <p:cNvSpPr/>
          <p:nvPr/>
        </p:nvSpPr>
        <p:spPr>
          <a:xfrm>
            <a:off x="2335947" y="1224186"/>
            <a:ext cx="3200757" cy="3600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80120" y="1872258"/>
            <a:ext cx="2192645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520480" y="3260212"/>
            <a:ext cx="2192644" cy="680475"/>
          </a:xfrm>
          <a:prstGeom prst="wedgeRectCallout">
            <a:avLst>
              <a:gd name="adj1" fmla="val -70707"/>
              <a:gd name="adj2" fmla="val 868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缩小检索范围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247715" y="3024386"/>
            <a:ext cx="2192645" cy="30243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/>
          <p:cNvSpPr/>
          <p:nvPr/>
        </p:nvSpPr>
        <p:spPr>
          <a:xfrm>
            <a:off x="247715" y="6049866"/>
            <a:ext cx="2192646" cy="1025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134319" y="1260190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10134319" y="3258698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/>
          <p:cNvSpPr/>
          <p:nvPr/>
        </p:nvSpPr>
        <p:spPr>
          <a:xfrm>
            <a:off x="10145216" y="5288310"/>
            <a:ext cx="2315153" cy="16965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RESOURCE_PATHS_HASH" val="875d5e6560ba36884527413a53517d17866972f5"/>
  <p:tag name="ISPRING_PRESENTATION_TITLE" val="PowerPoint 演示文稿"/>
  <p:tag name="RESOURCELIBID" val="125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2、13、16、21、25、30、34"/>
  <p:tag name="KSO_WM_TEMPLATE_CATEGORY" val="custom"/>
  <p:tag name="KSO_WM_TEMPLATE_INDEX" val="9160432"/>
  <p:tag name="KSO_WM_TAG_VERSION" val="1.0"/>
  <p:tag name="KSO_WM_SLIDE_ID" val="custom916043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heme/theme1.xml><?xml version="1.0" encoding="utf-8"?>
<a:theme xmlns:a="http://schemas.openxmlformats.org/drawingml/2006/main" name="A000120141119A01PPBG">
  <a:themeElements>
    <a:clrScheme name="自定义 224">
      <a:dk1>
        <a:srgbClr val="6D6F71"/>
      </a:dk1>
      <a:lt1>
        <a:srgbClr val="FFFFFF"/>
      </a:lt1>
      <a:dk2>
        <a:srgbClr val="6D6F71"/>
      </a:dk2>
      <a:lt2>
        <a:srgbClr val="EAF5FC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626FCC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8">
      <a:majorFont>
        <a:latin typeface="Fort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24">
    <a:dk1>
      <a:srgbClr val="6D6F71"/>
    </a:dk1>
    <a:lt1>
      <a:srgbClr val="FFFFFF"/>
    </a:lt1>
    <a:dk2>
      <a:srgbClr val="6D6F71"/>
    </a:dk2>
    <a:lt2>
      <a:srgbClr val="EAF5FC"/>
    </a:lt2>
    <a:accent1>
      <a:srgbClr val="64606D"/>
    </a:accent1>
    <a:accent2>
      <a:srgbClr val="B99179"/>
    </a:accent2>
    <a:accent3>
      <a:srgbClr val="9994A6"/>
    </a:accent3>
    <a:accent4>
      <a:srgbClr val="CDB7CD"/>
    </a:accent4>
    <a:accent5>
      <a:srgbClr val="626FCC"/>
    </a:accent5>
    <a:accent6>
      <a:srgbClr val="FFC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Macintosh PowerPoint</Application>
  <PresentationFormat>自定义</PresentationFormat>
  <Paragraphs>165</Paragraphs>
  <Slides>35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第一PPT模板网-WWW.1PPT.COM</dc:creator>
  <cp:keywords>第一PPT模板网-WWW.1PPT.COM</cp:keywords>
  <cp:lastModifiedBy>mac I</cp:lastModifiedBy>
  <cp:revision>260</cp:revision>
  <dcterms:created xsi:type="dcterms:W3CDTF">2015-10-28T12:59:00Z</dcterms:created>
  <dcterms:modified xsi:type="dcterms:W3CDTF">2019-04-11T01:05:23Z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