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7" r:id="rId2"/>
    <p:sldId id="346" r:id="rId3"/>
    <p:sldId id="383" r:id="rId4"/>
    <p:sldId id="384" r:id="rId5"/>
    <p:sldId id="385" r:id="rId6"/>
    <p:sldId id="311" r:id="rId7"/>
    <p:sldId id="313"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62" r:id="rId29"/>
    <p:sldId id="363" r:id="rId30"/>
    <p:sldId id="364" r:id="rId31"/>
    <p:sldId id="365" r:id="rId32"/>
    <p:sldId id="366" r:id="rId33"/>
    <p:sldId id="347" r:id="rId34"/>
    <p:sldId id="425" r:id="rId35"/>
    <p:sldId id="392" r:id="rId36"/>
    <p:sldId id="393" r:id="rId37"/>
    <p:sldId id="394" r:id="rId38"/>
    <p:sldId id="395" r:id="rId39"/>
    <p:sldId id="396" r:id="rId40"/>
    <p:sldId id="397" r:id="rId41"/>
    <p:sldId id="398" r:id="rId42"/>
    <p:sldId id="399" r:id="rId43"/>
    <p:sldId id="400" r:id="rId44"/>
    <p:sldId id="401" r:id="rId45"/>
    <p:sldId id="402" r:id="rId46"/>
    <p:sldId id="403" r:id="rId47"/>
    <p:sldId id="404" r:id="rId48"/>
    <p:sldId id="405" r:id="rId49"/>
    <p:sldId id="406" r:id="rId50"/>
    <p:sldId id="407" r:id="rId51"/>
    <p:sldId id="408" r:id="rId52"/>
    <p:sldId id="409" r:id="rId53"/>
    <p:sldId id="410" r:id="rId54"/>
    <p:sldId id="411" r:id="rId55"/>
    <p:sldId id="412" r:id="rId56"/>
    <p:sldId id="413" r:id="rId57"/>
    <p:sldId id="414" r:id="rId58"/>
    <p:sldId id="415" r:id="rId59"/>
    <p:sldId id="416" r:id="rId60"/>
    <p:sldId id="417" r:id="rId61"/>
    <p:sldId id="418" r:id="rId62"/>
    <p:sldId id="419" r:id="rId63"/>
    <p:sldId id="420" r:id="rId64"/>
    <p:sldId id="421" r:id="rId65"/>
    <p:sldId id="422" r:id="rId66"/>
    <p:sldId id="423" r:id="rId67"/>
    <p:sldId id="424" r:id="rId68"/>
    <p:sldId id="369" r:id="rId69"/>
    <p:sldId id="370" r:id="rId70"/>
    <p:sldId id="268" r:id="rId71"/>
    <p:sldId id="285" r:id="rId72"/>
    <p:sldId id="266" r:id="rId73"/>
    <p:sldId id="267" r:id="rId74"/>
    <p:sldId id="272" r:id="rId75"/>
    <p:sldId id="381" r:id="rId76"/>
    <p:sldId id="372" r:id="rId77"/>
    <p:sldId id="371" r:id="rId78"/>
    <p:sldId id="373" r:id="rId79"/>
    <p:sldId id="391" r:id="rId80"/>
    <p:sldId id="275" r:id="rId81"/>
    <p:sldId id="382" r:id="rId82"/>
    <p:sldId id="374" r:id="rId83"/>
    <p:sldId id="284" r:id="rId84"/>
    <p:sldId id="387" r:id="rId85"/>
    <p:sldId id="388" r:id="rId86"/>
    <p:sldId id="389" r:id="rId87"/>
    <p:sldId id="390" r:id="rId88"/>
    <p:sldId id="360" r:id="rId89"/>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Meixi" initials="ZM" lastIdx="5" clrIdx="0">
    <p:extLst>
      <p:ext uri="{19B8F6BF-5375-455C-9EA6-DF929625EA0E}">
        <p15:presenceInfo xmlns:p15="http://schemas.microsoft.com/office/powerpoint/2012/main" userId="S-1-5-21-790525478-842925246-1060284298-2087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817FF"/>
    <a:srgbClr val="1AC6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4660"/>
  </p:normalViewPr>
  <p:slideViewPr>
    <p:cSldViewPr snapToGrid="0" showGuides="1">
      <p:cViewPr varScale="1">
        <p:scale>
          <a:sx n="107" d="100"/>
          <a:sy n="107" d="100"/>
        </p:scale>
        <p:origin x="1339" y="77"/>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08T14:35:47.717" idx="5">
    <p:pos x="10" y="10"/>
    <p:text>Meixi Added</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C8358-10B3-409A-B5DE-D43C378D698D}" type="datetimeFigureOut">
              <a:rPr lang="en-US" smtClean="0"/>
              <a:t>4/9/2019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C63C6B-915B-4179-8B1E-2F580ACE23EA}" type="slidenum">
              <a:rPr lang="en-US" smtClean="0"/>
              <a:t>‹#›</a:t>
            </a:fld>
            <a:endParaRPr lang="en-US"/>
          </a:p>
        </p:txBody>
      </p:sp>
    </p:spTree>
    <p:extLst>
      <p:ext uri="{BB962C8B-B14F-4D97-AF65-F5344CB8AC3E}">
        <p14:creationId xmlns:p14="http://schemas.microsoft.com/office/powerpoint/2010/main" val="2928225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C63C6B-915B-4179-8B1E-2F580ACE23EA}" type="slidenum">
              <a:rPr lang="en-US" smtClean="0"/>
              <a:t>2</a:t>
            </a:fld>
            <a:endParaRPr lang="en-US"/>
          </a:p>
        </p:txBody>
      </p:sp>
    </p:spTree>
    <p:extLst>
      <p:ext uri="{BB962C8B-B14F-4D97-AF65-F5344CB8AC3E}">
        <p14:creationId xmlns:p14="http://schemas.microsoft.com/office/powerpoint/2010/main" val="3138916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12</a:t>
            </a:fld>
            <a:endParaRPr lang="en-US"/>
          </a:p>
        </p:txBody>
      </p:sp>
    </p:spTree>
    <p:extLst>
      <p:ext uri="{BB962C8B-B14F-4D97-AF65-F5344CB8AC3E}">
        <p14:creationId xmlns:p14="http://schemas.microsoft.com/office/powerpoint/2010/main" val="1581133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13</a:t>
            </a:fld>
            <a:endParaRPr lang="en-US"/>
          </a:p>
        </p:txBody>
      </p:sp>
    </p:spTree>
    <p:extLst>
      <p:ext uri="{BB962C8B-B14F-4D97-AF65-F5344CB8AC3E}">
        <p14:creationId xmlns:p14="http://schemas.microsoft.com/office/powerpoint/2010/main" val="1956221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14</a:t>
            </a:fld>
            <a:endParaRPr lang="en-US"/>
          </a:p>
        </p:txBody>
      </p:sp>
    </p:spTree>
    <p:extLst>
      <p:ext uri="{BB962C8B-B14F-4D97-AF65-F5344CB8AC3E}">
        <p14:creationId xmlns:p14="http://schemas.microsoft.com/office/powerpoint/2010/main" val="112897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15</a:t>
            </a:fld>
            <a:endParaRPr lang="en-US"/>
          </a:p>
        </p:txBody>
      </p:sp>
    </p:spTree>
    <p:extLst>
      <p:ext uri="{BB962C8B-B14F-4D97-AF65-F5344CB8AC3E}">
        <p14:creationId xmlns:p14="http://schemas.microsoft.com/office/powerpoint/2010/main" val="583078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18</a:t>
            </a:fld>
            <a:endParaRPr lang="en-US"/>
          </a:p>
        </p:txBody>
      </p:sp>
    </p:spTree>
    <p:extLst>
      <p:ext uri="{BB962C8B-B14F-4D97-AF65-F5344CB8AC3E}">
        <p14:creationId xmlns:p14="http://schemas.microsoft.com/office/powerpoint/2010/main" val="2838235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19</a:t>
            </a:fld>
            <a:endParaRPr lang="en-US"/>
          </a:p>
        </p:txBody>
      </p:sp>
    </p:spTree>
    <p:extLst>
      <p:ext uri="{BB962C8B-B14F-4D97-AF65-F5344CB8AC3E}">
        <p14:creationId xmlns:p14="http://schemas.microsoft.com/office/powerpoint/2010/main" val="2844362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20</a:t>
            </a:fld>
            <a:endParaRPr lang="en-US"/>
          </a:p>
        </p:txBody>
      </p:sp>
    </p:spTree>
    <p:extLst>
      <p:ext uri="{BB962C8B-B14F-4D97-AF65-F5344CB8AC3E}">
        <p14:creationId xmlns:p14="http://schemas.microsoft.com/office/powerpoint/2010/main" val="1429204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21</a:t>
            </a:fld>
            <a:endParaRPr lang="en-US"/>
          </a:p>
        </p:txBody>
      </p:sp>
    </p:spTree>
    <p:extLst>
      <p:ext uri="{BB962C8B-B14F-4D97-AF65-F5344CB8AC3E}">
        <p14:creationId xmlns:p14="http://schemas.microsoft.com/office/powerpoint/2010/main" val="2399646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27</a:t>
            </a:fld>
            <a:endParaRPr lang="en-US"/>
          </a:p>
        </p:txBody>
      </p:sp>
    </p:spTree>
    <p:extLst>
      <p:ext uri="{BB962C8B-B14F-4D97-AF65-F5344CB8AC3E}">
        <p14:creationId xmlns:p14="http://schemas.microsoft.com/office/powerpoint/2010/main" val="1687316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39</a:t>
            </a:fld>
            <a:endParaRPr lang="en-US"/>
          </a:p>
        </p:txBody>
      </p:sp>
    </p:spTree>
    <p:extLst>
      <p:ext uri="{BB962C8B-B14F-4D97-AF65-F5344CB8AC3E}">
        <p14:creationId xmlns:p14="http://schemas.microsoft.com/office/powerpoint/2010/main" val="262856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2D3D26-9239-47D8-83AA-CFD1D31CE1A7}" type="slidenum">
              <a:rPr lang="en-US" smtClean="0"/>
              <a:pPr/>
              <a:t>3</a:t>
            </a:fld>
            <a:endParaRPr lang="en-US"/>
          </a:p>
        </p:txBody>
      </p:sp>
    </p:spTree>
    <p:extLst>
      <p:ext uri="{BB962C8B-B14F-4D97-AF65-F5344CB8AC3E}">
        <p14:creationId xmlns:p14="http://schemas.microsoft.com/office/powerpoint/2010/main" val="4247884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40</a:t>
            </a:fld>
            <a:endParaRPr lang="en-US"/>
          </a:p>
        </p:txBody>
      </p:sp>
    </p:spTree>
    <p:extLst>
      <p:ext uri="{BB962C8B-B14F-4D97-AF65-F5344CB8AC3E}">
        <p14:creationId xmlns:p14="http://schemas.microsoft.com/office/powerpoint/2010/main" val="2115286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42</a:t>
            </a:fld>
            <a:endParaRPr lang="en-US"/>
          </a:p>
        </p:txBody>
      </p:sp>
    </p:spTree>
    <p:extLst>
      <p:ext uri="{BB962C8B-B14F-4D97-AF65-F5344CB8AC3E}">
        <p14:creationId xmlns:p14="http://schemas.microsoft.com/office/powerpoint/2010/main" val="3148137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科技文献被引频次排序前</a:t>
            </a:r>
            <a:r>
              <a:rPr lang="en-US" altLang="zh-CN" dirty="0" smtClean="0"/>
              <a:t>100</a:t>
            </a:r>
            <a:r>
              <a:rPr lang="zh-CN" altLang="en-US" dirty="0" smtClean="0"/>
              <a:t>篇</a:t>
            </a:r>
            <a:endParaRPr lang="en-US" dirty="0"/>
          </a:p>
        </p:txBody>
      </p:sp>
      <p:sp>
        <p:nvSpPr>
          <p:cNvPr id="4" name="Slide Number Placeholder 3"/>
          <p:cNvSpPr>
            <a:spLocks noGrp="1"/>
          </p:cNvSpPr>
          <p:nvPr>
            <p:ph type="sldNum" sz="quarter" idx="10"/>
          </p:nvPr>
        </p:nvSpPr>
        <p:spPr/>
        <p:txBody>
          <a:bodyPr/>
          <a:lstStyle/>
          <a:p>
            <a:fld id="{7BC63C6B-915B-4179-8B1E-2F580ACE23EA}" type="slidenum">
              <a:rPr lang="en-US" smtClean="0"/>
              <a:t>77</a:t>
            </a:fld>
            <a:endParaRPr lang="en-US"/>
          </a:p>
        </p:txBody>
      </p:sp>
    </p:spTree>
    <p:extLst>
      <p:ext uri="{BB962C8B-B14F-4D97-AF65-F5344CB8AC3E}">
        <p14:creationId xmlns:p14="http://schemas.microsoft.com/office/powerpoint/2010/main" val="2310928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神经网络专利检索</a:t>
            </a:r>
            <a:endParaRPr lang="en-US" dirty="0"/>
          </a:p>
        </p:txBody>
      </p:sp>
      <p:sp>
        <p:nvSpPr>
          <p:cNvPr id="4" name="Slide Number Placeholder 3"/>
          <p:cNvSpPr>
            <a:spLocks noGrp="1"/>
          </p:cNvSpPr>
          <p:nvPr>
            <p:ph type="sldNum" sz="quarter" idx="10"/>
          </p:nvPr>
        </p:nvSpPr>
        <p:spPr/>
        <p:txBody>
          <a:bodyPr/>
          <a:lstStyle/>
          <a:p>
            <a:fld id="{7BC63C6B-915B-4179-8B1E-2F580ACE23EA}" type="slidenum">
              <a:rPr lang="en-US" smtClean="0"/>
              <a:t>79</a:t>
            </a:fld>
            <a:endParaRPr lang="en-US"/>
          </a:p>
        </p:txBody>
      </p:sp>
    </p:spTree>
    <p:extLst>
      <p:ext uri="{BB962C8B-B14F-4D97-AF65-F5344CB8AC3E}">
        <p14:creationId xmlns:p14="http://schemas.microsoft.com/office/powerpoint/2010/main" val="3125928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华为和交大的专利</a:t>
            </a:r>
            <a:endParaRPr lang="en-US" dirty="0"/>
          </a:p>
        </p:txBody>
      </p:sp>
      <p:sp>
        <p:nvSpPr>
          <p:cNvPr id="4" name="Slide Number Placeholder 3"/>
          <p:cNvSpPr>
            <a:spLocks noGrp="1"/>
          </p:cNvSpPr>
          <p:nvPr>
            <p:ph type="sldNum" sz="quarter" idx="10"/>
          </p:nvPr>
        </p:nvSpPr>
        <p:spPr/>
        <p:txBody>
          <a:bodyPr/>
          <a:lstStyle/>
          <a:p>
            <a:pPr>
              <a:defRPr/>
            </a:pPr>
            <a:fld id="{30CBD919-12FE-4A40-BCBB-140789FD756E}" type="slidenum">
              <a:rPr lang="en-US" altLang="zh-TW" smtClean="0"/>
              <a:pPr>
                <a:defRPr/>
              </a:pPr>
              <a:t>84</a:t>
            </a:fld>
            <a:endParaRPr lang="en-US" altLang="zh-TW"/>
          </a:p>
        </p:txBody>
      </p:sp>
    </p:spTree>
    <p:extLst>
      <p:ext uri="{BB962C8B-B14F-4D97-AF65-F5344CB8AC3E}">
        <p14:creationId xmlns:p14="http://schemas.microsoft.com/office/powerpoint/2010/main" val="4292986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88</a:t>
            </a:fld>
            <a:endParaRPr lang="en-US"/>
          </a:p>
        </p:txBody>
      </p:sp>
    </p:spTree>
    <p:extLst>
      <p:ext uri="{BB962C8B-B14F-4D97-AF65-F5344CB8AC3E}">
        <p14:creationId xmlns:p14="http://schemas.microsoft.com/office/powerpoint/2010/main" val="1853074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研发人员很多认为，专利就是技术方案，但是阅读起来比论文或者会议记录等技术文献要困难</a:t>
            </a:r>
            <a:endParaRPr lang="en-US" dirty="0"/>
          </a:p>
        </p:txBody>
      </p:sp>
      <p:sp>
        <p:nvSpPr>
          <p:cNvPr id="4" name="Slide Number Placeholder 3"/>
          <p:cNvSpPr>
            <a:spLocks noGrp="1"/>
          </p:cNvSpPr>
          <p:nvPr>
            <p:ph type="sldNum" sz="quarter" idx="10"/>
          </p:nvPr>
        </p:nvSpPr>
        <p:spPr/>
        <p:txBody>
          <a:bodyPr/>
          <a:lstStyle/>
          <a:p>
            <a:fld id="{CB2D3D26-9239-47D8-83AA-CFD1D31CE1A7}" type="slidenum">
              <a:rPr lang="en-US" smtClean="0"/>
              <a:pPr/>
              <a:t>4</a:t>
            </a:fld>
            <a:endParaRPr lang="en-US"/>
          </a:p>
        </p:txBody>
      </p:sp>
    </p:spTree>
    <p:extLst>
      <p:ext uri="{BB962C8B-B14F-4D97-AF65-F5344CB8AC3E}">
        <p14:creationId xmlns:p14="http://schemas.microsoft.com/office/powerpoint/2010/main" val="2682963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smtClean="0"/>
              <a:t>如何评价专利工作的好坏？</a:t>
            </a:r>
            <a:endParaRPr lang="en-US" dirty="0"/>
          </a:p>
        </p:txBody>
      </p:sp>
      <p:sp>
        <p:nvSpPr>
          <p:cNvPr id="4" name="Slide Number Placeholder 3"/>
          <p:cNvSpPr>
            <a:spLocks noGrp="1"/>
          </p:cNvSpPr>
          <p:nvPr>
            <p:ph type="sldNum" sz="quarter" idx="10"/>
          </p:nvPr>
        </p:nvSpPr>
        <p:spPr/>
        <p:txBody>
          <a:bodyPr/>
          <a:lstStyle/>
          <a:p>
            <a:pPr>
              <a:defRPr/>
            </a:pPr>
            <a:fld id="{30CBD919-12FE-4A40-BCBB-140789FD756E}" type="slidenum">
              <a:rPr lang="en-US" altLang="zh-TW" smtClean="0"/>
              <a:pPr>
                <a:defRPr/>
              </a:pPr>
              <a:t>5</a:t>
            </a:fld>
            <a:endParaRPr lang="en-US" altLang="zh-TW"/>
          </a:p>
        </p:txBody>
      </p:sp>
    </p:spTree>
    <p:extLst>
      <p:ext uri="{BB962C8B-B14F-4D97-AF65-F5344CB8AC3E}">
        <p14:creationId xmlns:p14="http://schemas.microsoft.com/office/powerpoint/2010/main" val="1138104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7</a:t>
            </a:fld>
            <a:endParaRPr lang="en-US"/>
          </a:p>
        </p:txBody>
      </p:sp>
    </p:spTree>
    <p:extLst>
      <p:ext uri="{BB962C8B-B14F-4D97-AF65-F5344CB8AC3E}">
        <p14:creationId xmlns:p14="http://schemas.microsoft.com/office/powerpoint/2010/main" val="2572435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8</a:t>
            </a:fld>
            <a:endParaRPr lang="en-US"/>
          </a:p>
        </p:txBody>
      </p:sp>
    </p:spTree>
    <p:extLst>
      <p:ext uri="{BB962C8B-B14F-4D97-AF65-F5344CB8AC3E}">
        <p14:creationId xmlns:p14="http://schemas.microsoft.com/office/powerpoint/2010/main" val="1697367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9</a:t>
            </a:fld>
            <a:endParaRPr lang="en-US"/>
          </a:p>
        </p:txBody>
      </p:sp>
    </p:spTree>
    <p:extLst>
      <p:ext uri="{BB962C8B-B14F-4D97-AF65-F5344CB8AC3E}">
        <p14:creationId xmlns:p14="http://schemas.microsoft.com/office/powerpoint/2010/main" val="2515803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10</a:t>
            </a:fld>
            <a:endParaRPr lang="en-US"/>
          </a:p>
        </p:txBody>
      </p:sp>
    </p:spTree>
    <p:extLst>
      <p:ext uri="{BB962C8B-B14F-4D97-AF65-F5344CB8AC3E}">
        <p14:creationId xmlns:p14="http://schemas.microsoft.com/office/powerpoint/2010/main" val="1311072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17F66A2B-D7AF-264F-A544-E504C8B3BF53}" type="slidenum">
              <a:rPr lang="en-US" smtClean="0"/>
              <a:t>11</a:t>
            </a:fld>
            <a:endParaRPr lang="en-US"/>
          </a:p>
        </p:txBody>
      </p:sp>
    </p:spTree>
    <p:extLst>
      <p:ext uri="{BB962C8B-B14F-4D97-AF65-F5344CB8AC3E}">
        <p14:creationId xmlns:p14="http://schemas.microsoft.com/office/powerpoint/2010/main" val="1058390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6858000" cy="5143502"/>
          </a:xfrm>
          <a:prstGeom prst="rect">
            <a:avLst/>
          </a:prstGeom>
        </p:spPr>
      </p:pic>
      <p:sp>
        <p:nvSpPr>
          <p:cNvPr id="5" name="Text Placeholder 4"/>
          <p:cNvSpPr>
            <a:spLocks noGrp="1"/>
          </p:cNvSpPr>
          <p:nvPr>
            <p:ph type="body" sz="quarter" idx="11" hasCustomPrompt="1"/>
          </p:nvPr>
        </p:nvSpPr>
        <p:spPr>
          <a:xfrm>
            <a:off x="315121" y="383705"/>
            <a:ext cx="3116825" cy="849313"/>
          </a:xfrm>
          <a:prstGeom prst="rect">
            <a:avLst/>
          </a:prstGeom>
        </p:spPr>
        <p:txBody>
          <a:bodyPr vert="horz" lIns="0" tIns="0" rIns="0" bIns="0"/>
          <a:lstStyle>
            <a:lvl1pPr marL="0" indent="0">
              <a:buNone/>
              <a:defRPr sz="2800" b="1" i="0">
                <a:solidFill>
                  <a:schemeClr val="bg1"/>
                </a:solidFill>
                <a:latin typeface="+mj-lt"/>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315122" y="2023583"/>
            <a:ext cx="2045494" cy="231775"/>
          </a:xfrm>
          <a:prstGeom prst="rect">
            <a:avLst/>
          </a:prstGeom>
        </p:spPr>
        <p:txBody>
          <a:bodyPr vert="horz" lIns="0" tIns="0" rIns="0" bIns="0"/>
          <a:lstStyle>
            <a:lvl1pPr marL="0" indent="0">
              <a:buNone/>
              <a:defRPr sz="900" b="0" i="0">
                <a:solidFill>
                  <a:schemeClr val="bg1">
                    <a:lumMod val="6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9" name="Title 19"/>
          <p:cNvSpPr>
            <a:spLocks noGrp="1"/>
          </p:cNvSpPr>
          <p:nvPr>
            <p:ph type="title" hasCustomPrompt="1"/>
          </p:nvPr>
        </p:nvSpPr>
        <p:spPr>
          <a:xfrm>
            <a:off x="315121" y="1365836"/>
            <a:ext cx="3116825" cy="657746"/>
          </a:xfrm>
          <a:prstGeom prst="rect">
            <a:avLst/>
          </a:prstGeom>
        </p:spPr>
        <p:txBody>
          <a:bodyPr vert="horz" lIns="0" tIns="0" rIns="0" bIns="0"/>
          <a:lstStyle>
            <a:lvl1pPr algn="l">
              <a:defRPr sz="1400" b="0" i="0" cap="none" baseline="0">
                <a:solidFill>
                  <a:srgbClr val="BFBFBF"/>
                </a:solidFill>
                <a:latin typeface="+mj-lt"/>
                <a:cs typeface="Arial"/>
              </a:defRPr>
            </a:lvl1pPr>
          </a:lstStyle>
          <a:p>
            <a:r>
              <a:rPr lang="en-US" dirty="0" smtClean="0"/>
              <a:t>Optional subtitle goes here and can go on multiple lines as needed for your presentation</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156" y="4387638"/>
            <a:ext cx="1125521" cy="6794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22" y="4630042"/>
            <a:ext cx="968555" cy="307587"/>
          </a:xfrm>
          <a:prstGeom prst="rect">
            <a:avLst/>
          </a:prstGeom>
        </p:spPr>
      </p:pic>
    </p:spTree>
    <p:extLst>
      <p:ext uri="{BB962C8B-B14F-4D97-AF65-F5344CB8AC3E}">
        <p14:creationId xmlns:p14="http://schemas.microsoft.com/office/powerpoint/2010/main" val="163817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7_Full-bleed-Image_With-Quote">
    <p:spTree>
      <p:nvGrpSpPr>
        <p:cNvPr id="1" name=""/>
        <p:cNvGrpSpPr/>
        <p:nvPr/>
      </p:nvGrpSpPr>
      <p:grpSpPr>
        <a:xfrm>
          <a:off x="0" y="0"/>
          <a:ext cx="0" cy="0"/>
          <a:chOff x="0" y="0"/>
          <a:chExt cx="0" cy="0"/>
        </a:xfrm>
      </p:grpSpPr>
      <p:sp>
        <p:nvSpPr>
          <p:cNvPr id="2" name="Rectangle 1"/>
          <p:cNvSpPr/>
          <p:nvPr/>
        </p:nvSpPr>
        <p:spPr>
          <a:xfrm>
            <a:off x="0" y="0"/>
            <a:ext cx="6858000" cy="51435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6" name="Slide Number Placeholder 1"/>
          <p:cNvSpPr txBox="1">
            <a:spLocks/>
          </p:cNvSpPr>
          <p:nvPr/>
        </p:nvSpPr>
        <p:spPr>
          <a:xfrm>
            <a:off x="6450056" y="109710"/>
            <a:ext cx="165243"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7" name="Text Placeholder 2"/>
          <p:cNvSpPr>
            <a:spLocks noGrp="1"/>
          </p:cNvSpPr>
          <p:nvPr>
            <p:ph type="body" sz="quarter" idx="13" hasCustomPrompt="1"/>
          </p:nvPr>
        </p:nvSpPr>
        <p:spPr>
          <a:xfrm>
            <a:off x="4323009" y="182927"/>
            <a:ext cx="2023137"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156" y="4387638"/>
            <a:ext cx="1125522" cy="67941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22" y="4630041"/>
            <a:ext cx="968555" cy="307586"/>
          </a:xfrm>
          <a:prstGeom prst="rect">
            <a:avLst/>
          </a:prstGeom>
        </p:spPr>
      </p:pic>
    </p:spTree>
    <p:extLst>
      <p:ext uri="{BB962C8B-B14F-4D97-AF65-F5344CB8AC3E}">
        <p14:creationId xmlns:p14="http://schemas.microsoft.com/office/powerpoint/2010/main" val="248976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8_Full-bleed-Image_With-Quote_Reverse">
    <p:spTree>
      <p:nvGrpSpPr>
        <p:cNvPr id="1" name=""/>
        <p:cNvGrpSpPr/>
        <p:nvPr/>
      </p:nvGrpSpPr>
      <p:grpSpPr>
        <a:xfrm>
          <a:off x="0" y="0"/>
          <a:ext cx="0" cy="0"/>
          <a:chOff x="0" y="0"/>
          <a:chExt cx="0" cy="0"/>
        </a:xfrm>
      </p:grpSpPr>
      <p:sp>
        <p:nvSpPr>
          <p:cNvPr id="6" name="Rectangle 5"/>
          <p:cNvSpPr/>
          <p:nvPr/>
        </p:nvSpPr>
        <p:spPr>
          <a:xfrm>
            <a:off x="0" y="0"/>
            <a:ext cx="6858000" cy="51435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mj-lt"/>
            </a:endParaRPr>
          </a:p>
        </p:txBody>
      </p:sp>
      <p:sp>
        <p:nvSpPr>
          <p:cNvPr id="7" name="Slide Number Placeholder 1"/>
          <p:cNvSpPr txBox="1">
            <a:spLocks/>
          </p:cNvSpPr>
          <p:nvPr/>
        </p:nvSpPr>
        <p:spPr>
          <a:xfrm>
            <a:off x="6450056" y="109710"/>
            <a:ext cx="165243"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chemeClr val="bg1">
                    <a:lumMod val="85000"/>
                  </a:schemeClr>
                </a:solidFill>
                <a:latin typeface="+mj-lt"/>
              </a:rPr>
              <a:pPr algn="r"/>
              <a:t>‹#›</a:t>
            </a:fld>
            <a:endParaRPr lang="en-US" sz="900" dirty="0">
              <a:solidFill>
                <a:schemeClr val="bg1">
                  <a:lumMod val="85000"/>
                </a:schemeClr>
              </a:solidFill>
              <a:latin typeface="+mj-lt"/>
            </a:endParaRPr>
          </a:p>
        </p:txBody>
      </p:sp>
      <p:sp>
        <p:nvSpPr>
          <p:cNvPr id="8" name="Text Placeholder 2"/>
          <p:cNvSpPr>
            <a:spLocks noGrp="1"/>
          </p:cNvSpPr>
          <p:nvPr>
            <p:ph type="body" sz="quarter" idx="13" hasCustomPrompt="1"/>
          </p:nvPr>
        </p:nvSpPr>
        <p:spPr>
          <a:xfrm>
            <a:off x="4323009" y="182927"/>
            <a:ext cx="2023137"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156" y="4387638"/>
            <a:ext cx="1125521" cy="67941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22" y="4630042"/>
            <a:ext cx="968555" cy="307587"/>
          </a:xfrm>
          <a:prstGeom prst="rect">
            <a:avLst/>
          </a:prstGeom>
        </p:spPr>
      </p:pic>
    </p:spTree>
    <p:extLst>
      <p:ext uri="{BB962C8B-B14F-4D97-AF65-F5344CB8AC3E}">
        <p14:creationId xmlns:p14="http://schemas.microsoft.com/office/powerpoint/2010/main" val="3068478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322177" y="385982"/>
            <a:ext cx="6076858" cy="322139"/>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sp>
        <p:nvSpPr>
          <p:cNvPr id="10" name="Text Placeholder 10"/>
          <p:cNvSpPr>
            <a:spLocks noGrp="1"/>
          </p:cNvSpPr>
          <p:nvPr>
            <p:ph type="body" sz="quarter" idx="10" hasCustomPrompt="1"/>
          </p:nvPr>
        </p:nvSpPr>
        <p:spPr>
          <a:xfrm>
            <a:off x="3824112" y="985068"/>
            <a:ext cx="2613298" cy="1414364"/>
          </a:xfrm>
          <a:prstGeom prst="rect">
            <a:avLst/>
          </a:prstGeom>
        </p:spPr>
        <p:txBody>
          <a:bodyPr vert="horz" lIns="0" tIns="0" rIns="0" bIns="0"/>
          <a:lstStyle>
            <a:lvl1pPr marL="0" indent="0">
              <a:buClr>
                <a:srgbClr val="666666"/>
              </a:buClr>
              <a:buSzPct val="60000"/>
              <a:buFont typeface="Courier New"/>
              <a:buNone/>
              <a:defRPr sz="1500" b="0" i="0" baseline="0">
                <a:solidFill>
                  <a:srgbClr val="000000"/>
                </a:solidFill>
                <a:latin typeface="+mj-lt"/>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smtClean="0"/>
              <a:t>Enter description here</a:t>
            </a:r>
            <a:endParaRPr lang="en-US" dirty="0"/>
          </a:p>
        </p:txBody>
      </p:sp>
      <p:sp>
        <p:nvSpPr>
          <p:cNvPr id="11" name="Picture Placeholder 10"/>
          <p:cNvSpPr>
            <a:spLocks noGrp="1"/>
          </p:cNvSpPr>
          <p:nvPr>
            <p:ph type="pic" sz="quarter" idx="11" hasCustomPrompt="1"/>
          </p:nvPr>
        </p:nvSpPr>
        <p:spPr>
          <a:xfrm>
            <a:off x="322177" y="985069"/>
            <a:ext cx="3169732" cy="2647559"/>
          </a:xfrm>
          <a:prstGeom prst="rect">
            <a:avLst/>
          </a:prstGeom>
        </p:spPr>
        <p:txBody>
          <a:bodyPr vert="horz" lIns="0" tIns="0" rIns="0" bIns="0"/>
          <a:lstStyle>
            <a:lvl1pPr marL="0" indent="0">
              <a:buNone/>
              <a:defRPr sz="1500" b="0" i="0" baseline="0">
                <a:latin typeface="+mj-lt"/>
                <a:cs typeface="Arial"/>
              </a:defRPr>
            </a:lvl1pPr>
          </a:lstStyle>
          <a:p>
            <a:r>
              <a:rPr lang="en-US" b="0" i="0" dirty="0" smtClean="0">
                <a:latin typeface="Arial"/>
                <a:cs typeface="Arial"/>
              </a:rPr>
              <a:t>Insert image here</a:t>
            </a:r>
            <a:endParaRPr lang="en-US" dirty="0"/>
          </a:p>
        </p:txBody>
      </p:sp>
      <p:sp>
        <p:nvSpPr>
          <p:cNvPr id="15" name="Rectangle 14"/>
          <p:cNvSpPr/>
          <p:nvPr/>
        </p:nvSpPr>
        <p:spPr>
          <a:xfrm>
            <a:off x="322370" y="3735240"/>
            <a:ext cx="3430992" cy="123111"/>
          </a:xfrm>
          <a:prstGeom prst="rect">
            <a:avLst/>
          </a:prstGeom>
        </p:spPr>
        <p:txBody>
          <a:bodyPr wrap="square" lIns="0" tIns="0" rIns="0" bIns="0">
            <a:spAutoFit/>
          </a:bodyPr>
          <a:lstStyle/>
          <a:p>
            <a:pPr lvl="0">
              <a:buClr>
                <a:srgbClr val="FF6600"/>
              </a:buClr>
              <a:buSzPct val="75000"/>
            </a:pPr>
            <a:endParaRPr lang="en-US" sz="800" dirty="0">
              <a:latin typeface="+mj-lt"/>
              <a:cs typeface="Arial"/>
            </a:endParaRPr>
          </a:p>
        </p:txBody>
      </p:sp>
      <p:sp>
        <p:nvSpPr>
          <p:cNvPr id="17" name="Text Placeholder 16"/>
          <p:cNvSpPr>
            <a:spLocks noGrp="1"/>
          </p:cNvSpPr>
          <p:nvPr>
            <p:ph type="body" sz="quarter" idx="12" hasCustomPrompt="1"/>
          </p:nvPr>
        </p:nvSpPr>
        <p:spPr>
          <a:xfrm>
            <a:off x="322177" y="3735388"/>
            <a:ext cx="3181638" cy="297824"/>
          </a:xfrm>
          <a:prstGeom prst="rect">
            <a:avLst/>
          </a:prstGeom>
        </p:spPr>
        <p:txBody>
          <a:bodyPr vert="horz" lIns="0" tIns="0" rIns="0" bIns="0"/>
          <a:lstStyle>
            <a:lvl1pPr marL="0" indent="0">
              <a:buNone/>
              <a:defRPr sz="750" b="0" i="0">
                <a:solidFill>
                  <a:srgbClr val="000000"/>
                </a:solidFill>
                <a:latin typeface="+mj-lt"/>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smtClean="0"/>
              <a:t>Caption: You can add a caption here if needed. If not, delete this text box.</a:t>
            </a:r>
          </a:p>
        </p:txBody>
      </p:sp>
      <p:sp>
        <p:nvSpPr>
          <p:cNvPr id="14" name="Slide Number Placeholder 1"/>
          <p:cNvSpPr txBox="1">
            <a:spLocks/>
          </p:cNvSpPr>
          <p:nvPr/>
        </p:nvSpPr>
        <p:spPr>
          <a:xfrm>
            <a:off x="6450056" y="109710"/>
            <a:ext cx="165243"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6" name="Text Placeholder 2"/>
          <p:cNvSpPr>
            <a:spLocks noGrp="1"/>
          </p:cNvSpPr>
          <p:nvPr>
            <p:ph type="body" sz="quarter" idx="13" hasCustomPrompt="1"/>
          </p:nvPr>
        </p:nvSpPr>
        <p:spPr>
          <a:xfrm>
            <a:off x="4323009" y="182927"/>
            <a:ext cx="2023137"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156" y="4387638"/>
            <a:ext cx="1125522" cy="67941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22" y="4630041"/>
            <a:ext cx="968555" cy="307586"/>
          </a:xfrm>
          <a:prstGeom prst="rect">
            <a:avLst/>
          </a:prstGeom>
        </p:spPr>
      </p:pic>
    </p:spTree>
    <p:extLst>
      <p:ext uri="{BB962C8B-B14F-4D97-AF65-F5344CB8AC3E}">
        <p14:creationId xmlns:p14="http://schemas.microsoft.com/office/powerpoint/2010/main" val="4191035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322178" y="385982"/>
            <a:ext cx="5804730" cy="299483"/>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sp>
        <p:nvSpPr>
          <p:cNvPr id="27" name="Text Placeholder 10"/>
          <p:cNvSpPr>
            <a:spLocks noGrp="1"/>
          </p:cNvSpPr>
          <p:nvPr>
            <p:ph type="body" sz="quarter" idx="12" hasCustomPrompt="1"/>
          </p:nvPr>
        </p:nvSpPr>
        <p:spPr>
          <a:xfrm>
            <a:off x="322178" y="1010584"/>
            <a:ext cx="1094805" cy="485195"/>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1AC604"/>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8" name="Text Placeholder 10"/>
          <p:cNvSpPr>
            <a:spLocks noGrp="1"/>
          </p:cNvSpPr>
          <p:nvPr>
            <p:ph type="body" sz="quarter" idx="14" hasCustomPrompt="1"/>
          </p:nvPr>
        </p:nvSpPr>
        <p:spPr>
          <a:xfrm>
            <a:off x="1892153" y="1010584"/>
            <a:ext cx="1094805" cy="485195"/>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66666"/>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can go on two lines</a:t>
            </a:r>
          </a:p>
        </p:txBody>
      </p:sp>
      <p:sp>
        <p:nvSpPr>
          <p:cNvPr id="10" name="Text Placeholder 10"/>
          <p:cNvSpPr>
            <a:spLocks noGrp="1"/>
          </p:cNvSpPr>
          <p:nvPr>
            <p:ph type="body" sz="quarter" idx="16" hasCustomPrompt="1"/>
          </p:nvPr>
        </p:nvSpPr>
        <p:spPr>
          <a:xfrm>
            <a:off x="3462127" y="1010584"/>
            <a:ext cx="1094805" cy="485195"/>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6817FF"/>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 </a:t>
            </a:r>
          </a:p>
        </p:txBody>
      </p:sp>
      <p:sp>
        <p:nvSpPr>
          <p:cNvPr id="12" name="Text Placeholder 10"/>
          <p:cNvSpPr>
            <a:spLocks noGrp="1"/>
          </p:cNvSpPr>
          <p:nvPr>
            <p:ph type="body" sz="quarter" idx="18" hasCustomPrompt="1"/>
          </p:nvPr>
        </p:nvSpPr>
        <p:spPr>
          <a:xfrm>
            <a:off x="5032102" y="1010584"/>
            <a:ext cx="1094805" cy="485195"/>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solidFill>
                  <a:srgbClr val="000000"/>
                </a:solidFill>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3" name="Text Placeholder 2"/>
          <p:cNvSpPr>
            <a:spLocks noGrp="1"/>
          </p:cNvSpPr>
          <p:nvPr>
            <p:ph type="body" sz="quarter" idx="20" hasCustomPrompt="1"/>
          </p:nvPr>
        </p:nvSpPr>
        <p:spPr>
          <a:xfrm>
            <a:off x="322178" y="1719264"/>
            <a:ext cx="1367630" cy="211895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3" name="Text Placeholder 2"/>
          <p:cNvSpPr>
            <a:spLocks noGrp="1"/>
          </p:cNvSpPr>
          <p:nvPr>
            <p:ph type="body" sz="quarter" idx="24" hasCustomPrompt="1"/>
          </p:nvPr>
        </p:nvSpPr>
        <p:spPr>
          <a:xfrm>
            <a:off x="1892152" y="1719264"/>
            <a:ext cx="1367630" cy="211895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4" name="Text Placeholder 2"/>
          <p:cNvSpPr>
            <a:spLocks noGrp="1"/>
          </p:cNvSpPr>
          <p:nvPr>
            <p:ph type="body" sz="quarter" idx="25" hasCustomPrompt="1"/>
          </p:nvPr>
        </p:nvSpPr>
        <p:spPr>
          <a:xfrm>
            <a:off x="3462127" y="1719264"/>
            <a:ext cx="1367630" cy="211895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baseline="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5" name="Text Placeholder 2"/>
          <p:cNvSpPr>
            <a:spLocks noGrp="1"/>
          </p:cNvSpPr>
          <p:nvPr>
            <p:ph type="body" sz="quarter" idx="26" hasCustomPrompt="1"/>
          </p:nvPr>
        </p:nvSpPr>
        <p:spPr>
          <a:xfrm>
            <a:off x="5032102" y="1719264"/>
            <a:ext cx="1367630" cy="211895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1100" b="0" i="0">
                <a:latin typeface="+mj-lt"/>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8" name="Slide Number Placeholder 1"/>
          <p:cNvSpPr txBox="1">
            <a:spLocks/>
          </p:cNvSpPr>
          <p:nvPr/>
        </p:nvSpPr>
        <p:spPr>
          <a:xfrm>
            <a:off x="6450056" y="109710"/>
            <a:ext cx="165243"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9" name="Text Placeholder 2"/>
          <p:cNvSpPr>
            <a:spLocks noGrp="1"/>
          </p:cNvSpPr>
          <p:nvPr>
            <p:ph type="body" sz="quarter" idx="13" hasCustomPrompt="1"/>
          </p:nvPr>
        </p:nvSpPr>
        <p:spPr>
          <a:xfrm>
            <a:off x="4323009" y="182927"/>
            <a:ext cx="2023137"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156" y="4387638"/>
            <a:ext cx="1125522" cy="67941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22" y="4630041"/>
            <a:ext cx="968555" cy="307586"/>
          </a:xfrm>
          <a:prstGeom prst="rect">
            <a:avLst/>
          </a:prstGeom>
        </p:spPr>
      </p:pic>
    </p:spTree>
    <p:extLst>
      <p:ext uri="{BB962C8B-B14F-4D97-AF65-F5344CB8AC3E}">
        <p14:creationId xmlns:p14="http://schemas.microsoft.com/office/powerpoint/2010/main" val="16539101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9_Closing-Slide-Contact-Info">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807250" y="3894667"/>
            <a:ext cx="5253473" cy="908919"/>
          </a:xfrm>
          <a:prstGeom prst="rect">
            <a:avLst/>
          </a:prstGeom>
        </p:spPr>
        <p:txBody>
          <a:bodyPr vert="horz" wrap="square" lIns="0" tIns="0" bIns="0" anchor="b" anchorCtr="0">
            <a:noAutofit/>
          </a:bodyPr>
          <a:lstStyle>
            <a:lvl1pPr marL="0" indent="0" algn="ctr">
              <a:spcBef>
                <a:spcPts val="200"/>
              </a:spcBef>
              <a:buNone/>
              <a:defRPr sz="95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smtClean="0"/>
              <a:t>Presenter’s Name, Presenter’s Title  |  Presenter’s Phone number  |  </a:t>
            </a:r>
            <a:r>
              <a:rPr lang="en-GB" dirty="0" err="1" smtClean="0"/>
              <a:t>Email.address@clarivate.com</a:t>
            </a:r>
            <a:r>
              <a:rPr lang="en-GB" dirty="0" smtClean="0"/>
              <a:t>  |  </a:t>
            </a:r>
            <a:r>
              <a:rPr lang="en-GB" dirty="0" err="1" smtClean="0"/>
              <a:t>clarivate.com</a:t>
            </a:r>
            <a:endParaRPr lang="en-GB" dirty="0" smtClean="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309" y="1550096"/>
            <a:ext cx="1675913" cy="10116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02" y="1900420"/>
            <a:ext cx="1486022" cy="471920"/>
          </a:xfrm>
          <a:prstGeom prst="rect">
            <a:avLst/>
          </a:prstGeom>
        </p:spPr>
      </p:pic>
    </p:spTree>
    <p:extLst>
      <p:ext uri="{BB962C8B-B14F-4D97-AF65-F5344CB8AC3E}">
        <p14:creationId xmlns:p14="http://schemas.microsoft.com/office/powerpoint/2010/main" val="2478564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417" y="1043076"/>
            <a:ext cx="5714542" cy="3551549"/>
          </a:xfrm>
          <a:prstGeom prst="rect">
            <a:avLst/>
          </a:prstGeom>
        </p:spPr>
        <p:txBody>
          <a:bodyPr/>
          <a:lstStyle>
            <a:lvl1pPr marL="257168" indent="-257168">
              <a:buClr>
                <a:srgbClr val="FF6600"/>
              </a:buClr>
              <a:buSzPct val="75000"/>
              <a:buFont typeface="Lucida Grande"/>
              <a:buChar char="—"/>
              <a:defRPr sz="1500" b="0" i="0">
                <a:solidFill>
                  <a:srgbClr val="434544"/>
                </a:solidFill>
                <a:latin typeface="Arial"/>
                <a:cs typeface="Arial"/>
              </a:defRPr>
            </a:lvl1pPr>
            <a:lvl2pPr marL="557199" indent="-214308">
              <a:buClr>
                <a:srgbClr val="FF6600"/>
              </a:buClr>
              <a:buSzPct val="75000"/>
              <a:buFont typeface="Arial"/>
              <a:buChar char="•"/>
              <a:defRPr sz="1500" b="0" i="0">
                <a:solidFill>
                  <a:srgbClr val="434544"/>
                </a:solidFill>
                <a:latin typeface="Arial"/>
                <a:cs typeface="Arial"/>
              </a:defRPr>
            </a:lvl2pPr>
            <a:lvl3pPr marL="857228" indent="-171446">
              <a:buClr>
                <a:srgbClr val="FF6600"/>
              </a:buClr>
              <a:buSzPct val="75000"/>
              <a:buFont typeface="Courier New"/>
              <a:buChar char="o"/>
              <a:defRPr sz="1350" b="0" i="0">
                <a:solidFill>
                  <a:srgbClr val="434544"/>
                </a:solidFill>
                <a:latin typeface="Arial"/>
                <a:cs typeface="Arial"/>
              </a:defRPr>
            </a:lvl3pPr>
            <a:lvl4pPr marL="1200120" indent="-171446">
              <a:buClr>
                <a:srgbClr val="FF6600"/>
              </a:buClr>
              <a:buSzPct val="65000"/>
              <a:buFont typeface="Wingdings" charset="2"/>
              <a:buChar char="§"/>
              <a:defRPr sz="1350" b="0" i="0">
                <a:solidFill>
                  <a:srgbClr val="434544"/>
                </a:solidFill>
                <a:latin typeface="Arial"/>
                <a:cs typeface="Arial"/>
              </a:defRPr>
            </a:lvl4pPr>
            <a:lvl5pPr marL="1543012" indent="-171446">
              <a:buClr>
                <a:srgbClr val="FF6600"/>
              </a:buClr>
              <a:buSzPct val="75000"/>
              <a:buFont typeface="Arial"/>
              <a:buChar char="»"/>
              <a:defRPr b="0" i="0">
                <a:solidFill>
                  <a:srgbClr val="434544"/>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342900" y="205984"/>
            <a:ext cx="6172200" cy="492521"/>
          </a:xfrm>
          <a:prstGeom prst="rect">
            <a:avLst/>
          </a:prstGeom>
        </p:spPr>
        <p:txBody>
          <a:bodyPr lIns="0" tIns="0" rIns="0" bIns="0"/>
          <a:lstStyle>
            <a:lvl1pPr>
              <a:defRPr sz="2400" b="1" cap="all">
                <a:solidFill>
                  <a:schemeClr val="tx1"/>
                </a:solidFill>
                <a:latin typeface="微软雅黑" pitchFamily="34" charset="-122"/>
                <a:ea typeface="微软雅黑" pitchFamily="34" charset="-122"/>
                <a:cs typeface="微软雅黑" pitchFamily="34" charset="-122"/>
              </a:defRPr>
            </a:lvl1pPr>
          </a:lstStyle>
          <a:p>
            <a:r>
              <a:rPr lang="en-US" dirty="0" smtClean="0"/>
              <a:t>CLICK TO EDIT MASTER TITLE STYLE</a:t>
            </a:r>
            <a:endParaRPr lang="en-US" dirty="0"/>
          </a:p>
        </p:txBody>
      </p:sp>
      <p:pic>
        <p:nvPicPr>
          <p:cNvPr id="7" name="Picture 6"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83825" y="4538697"/>
            <a:ext cx="1129034" cy="509564"/>
          </a:xfrm>
          <a:prstGeom prst="rect">
            <a:avLst/>
          </a:prstGeom>
        </p:spPr>
      </p:pic>
      <p:sp>
        <p:nvSpPr>
          <p:cNvPr id="11" name="Slide Number Placeholder 1"/>
          <p:cNvSpPr txBox="1">
            <a:spLocks/>
          </p:cNvSpPr>
          <p:nvPr userDrawn="1"/>
        </p:nvSpPr>
        <p:spPr>
          <a:xfrm>
            <a:off x="6615299" y="4882710"/>
            <a:ext cx="165243"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750" smtClean="0">
                <a:solidFill>
                  <a:srgbClr val="444444"/>
                </a:solidFill>
                <a:latin typeface="+mj-lt"/>
              </a:rPr>
              <a:pPr algn="r"/>
              <a:t>‹#›</a:t>
            </a:fld>
            <a:endParaRPr lang="en-US" sz="750" dirty="0">
              <a:solidFill>
                <a:srgbClr val="444444"/>
              </a:solidFill>
              <a:latin typeface="+mj-lt"/>
            </a:endParaRPr>
          </a:p>
        </p:txBody>
      </p:sp>
    </p:spTree>
    <p:extLst>
      <p:ext uri="{BB962C8B-B14F-4D97-AF65-F5344CB8AC3E}">
        <p14:creationId xmlns:p14="http://schemas.microsoft.com/office/powerpoint/2010/main" val="15344683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Slide Number Placeholder 1"/>
          <p:cNvSpPr txBox="1">
            <a:spLocks/>
          </p:cNvSpPr>
          <p:nvPr userDrawn="1"/>
        </p:nvSpPr>
        <p:spPr>
          <a:xfrm>
            <a:off x="6348413" y="4782741"/>
            <a:ext cx="509588" cy="360759"/>
          </a:xfrm>
          <a:prstGeom prst="rect">
            <a:avLst/>
          </a:prstGeom>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9FC6CC5-E647-40DC-BFB9-BDFFE87B0101}" type="slidenum">
              <a:rPr lang="en-US" altLang="en-US" sz="675">
                <a:solidFill>
                  <a:srgbClr val="444444"/>
                </a:solidFill>
              </a:rPr>
              <a:pPr eaLnBrk="1" hangingPunct="1"/>
              <a:t>‹#›</a:t>
            </a:fld>
            <a:endParaRPr lang="en-US" altLang="en-US" sz="675">
              <a:solidFill>
                <a:srgbClr val="44444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7404" y="4676779"/>
            <a:ext cx="1927622"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058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Picture 4"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83825" y="4538697"/>
            <a:ext cx="1129034" cy="509564"/>
          </a:xfrm>
          <a:prstGeom prst="rect">
            <a:avLst/>
          </a:prstGeom>
        </p:spPr>
      </p:pic>
      <p:sp>
        <p:nvSpPr>
          <p:cNvPr id="6" name="Slide Number Placeholder 1"/>
          <p:cNvSpPr txBox="1">
            <a:spLocks/>
          </p:cNvSpPr>
          <p:nvPr userDrawn="1"/>
        </p:nvSpPr>
        <p:spPr>
          <a:xfrm>
            <a:off x="6547617" y="4887644"/>
            <a:ext cx="165243"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750" smtClean="0">
                <a:solidFill>
                  <a:srgbClr val="444444"/>
                </a:solidFill>
                <a:latin typeface="+mj-lt"/>
              </a:rPr>
              <a:pPr algn="r"/>
              <a:t>‹#›</a:t>
            </a:fld>
            <a:endParaRPr lang="en-US" sz="750" dirty="0">
              <a:solidFill>
                <a:srgbClr val="444444"/>
              </a:solidFill>
              <a:latin typeface="+mj-lt"/>
            </a:endParaRPr>
          </a:p>
        </p:txBody>
      </p:sp>
    </p:spTree>
    <p:extLst>
      <p:ext uri="{BB962C8B-B14F-4D97-AF65-F5344CB8AC3E}">
        <p14:creationId xmlns:p14="http://schemas.microsoft.com/office/powerpoint/2010/main" val="28187461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ver-Page-No_Image_White">
    <p:bg>
      <p:bgPr>
        <a:solidFill>
          <a:schemeClr val="bg1"/>
        </a:solidFill>
        <a:effectLst/>
      </p:bgPr>
    </p:bg>
    <p:spTree>
      <p:nvGrpSpPr>
        <p:cNvPr id="1" name=""/>
        <p:cNvGrpSpPr/>
        <p:nvPr/>
      </p:nvGrpSpPr>
      <p:grpSpPr>
        <a:xfrm>
          <a:off x="0" y="0"/>
          <a:ext cx="0" cy="0"/>
          <a:chOff x="0" y="0"/>
          <a:chExt cx="0" cy="0"/>
        </a:xfrm>
      </p:grpSpPr>
      <p:pic>
        <p:nvPicPr>
          <p:cNvPr id="18" name="Picture 17" descr="crv_lfcl_grhc_rgb_pos.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658"/>
            <a:ext cx="6858000" cy="5143499"/>
          </a:xfrm>
          <a:prstGeom prst="rect">
            <a:avLst/>
          </a:prstGeom>
        </p:spPr>
      </p:pic>
      <p:sp>
        <p:nvSpPr>
          <p:cNvPr id="12" name="Text Placeholder 4"/>
          <p:cNvSpPr>
            <a:spLocks noGrp="1"/>
          </p:cNvSpPr>
          <p:nvPr>
            <p:ph type="body" sz="quarter" idx="11" hasCustomPrompt="1"/>
          </p:nvPr>
        </p:nvSpPr>
        <p:spPr>
          <a:xfrm>
            <a:off x="315121" y="383705"/>
            <a:ext cx="3116825" cy="849313"/>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smtClean="0"/>
              <a:t>Main title can be long longer longest</a:t>
            </a:r>
            <a:endParaRPr lang="en-US" dirty="0"/>
          </a:p>
        </p:txBody>
      </p:sp>
      <p:sp>
        <p:nvSpPr>
          <p:cNvPr id="13" name="Text Placeholder 18"/>
          <p:cNvSpPr>
            <a:spLocks noGrp="1"/>
          </p:cNvSpPr>
          <p:nvPr>
            <p:ph type="body" sz="quarter" idx="12" hasCustomPrompt="1"/>
          </p:nvPr>
        </p:nvSpPr>
        <p:spPr>
          <a:xfrm>
            <a:off x="315122" y="2023583"/>
            <a:ext cx="2045494" cy="231775"/>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4" name="Title 19"/>
          <p:cNvSpPr>
            <a:spLocks noGrp="1"/>
          </p:cNvSpPr>
          <p:nvPr>
            <p:ph type="title" hasCustomPrompt="1"/>
          </p:nvPr>
        </p:nvSpPr>
        <p:spPr>
          <a:xfrm>
            <a:off x="315121" y="1365836"/>
            <a:ext cx="3116825" cy="657746"/>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smtClean="0"/>
              <a:t>Optional subtitle goes here and can go on multiple lines as needed for your presentation</a:t>
            </a:r>
            <a:endParaRPr lang="en-US"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156" y="4387638"/>
            <a:ext cx="1125522" cy="6794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22" y="4630041"/>
            <a:ext cx="968555" cy="307586"/>
          </a:xfrm>
          <a:prstGeom prst="rect">
            <a:avLst/>
          </a:prstGeom>
        </p:spPr>
      </p:pic>
    </p:spTree>
    <p:extLst>
      <p:ext uri="{BB962C8B-B14F-4D97-AF65-F5344CB8AC3E}">
        <p14:creationId xmlns:p14="http://schemas.microsoft.com/office/powerpoint/2010/main" val="102827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over-Page-With_Image">
    <p:bg>
      <p:bgPr>
        <a:solidFill>
          <a:schemeClr val="bg1"/>
        </a:solidFill>
        <a:effectLst/>
      </p:bgPr>
    </p:bg>
    <p:spTree>
      <p:nvGrpSpPr>
        <p:cNvPr id="1" name=""/>
        <p:cNvGrpSpPr/>
        <p:nvPr/>
      </p:nvGrpSpPr>
      <p:grpSpPr>
        <a:xfrm>
          <a:off x="0" y="0"/>
          <a:ext cx="0" cy="0"/>
          <a:chOff x="0" y="0"/>
          <a:chExt cx="0" cy="0"/>
        </a:xfrm>
      </p:grpSpPr>
      <p:pic>
        <p:nvPicPr>
          <p:cNvPr id="11" name="Picture Placeholder 6" descr="stock-photo-light-mosaic-7078449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25206" y="-1"/>
            <a:ext cx="3140714" cy="5156503"/>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sp>
        <p:nvSpPr>
          <p:cNvPr id="10" name="Rectangle 10"/>
          <p:cNvSpPr/>
          <p:nvPr/>
        </p:nvSpPr>
        <p:spPr>
          <a:xfrm>
            <a:off x="3725207" y="-32719"/>
            <a:ext cx="3140714" cy="5189221"/>
          </a:xfrm>
          <a:custGeom>
            <a:avLst/>
            <a:gdLst>
              <a:gd name="connsiteX0" fmla="*/ 0 w 4177058"/>
              <a:gd name="connsiteY0" fmla="*/ 0 h 5143500"/>
              <a:gd name="connsiteX1" fmla="*/ 4177058 w 4177058"/>
              <a:gd name="connsiteY1" fmla="*/ 0 h 5143500"/>
              <a:gd name="connsiteX2" fmla="*/ 4177058 w 4177058"/>
              <a:gd name="connsiteY2" fmla="*/ 5143500 h 5143500"/>
              <a:gd name="connsiteX3" fmla="*/ 0 w 4177058"/>
              <a:gd name="connsiteY3" fmla="*/ 5143500 h 5143500"/>
              <a:gd name="connsiteX4" fmla="*/ 0 w 4177058"/>
              <a:gd name="connsiteY4" fmla="*/ 0 h 5143500"/>
              <a:gd name="connsiteX0" fmla="*/ 205856 w 4382914"/>
              <a:gd name="connsiteY0" fmla="*/ 0 h 5143500"/>
              <a:gd name="connsiteX1" fmla="*/ 4382914 w 4382914"/>
              <a:gd name="connsiteY1" fmla="*/ 0 h 5143500"/>
              <a:gd name="connsiteX2" fmla="*/ 4382914 w 4382914"/>
              <a:gd name="connsiteY2" fmla="*/ 5143500 h 5143500"/>
              <a:gd name="connsiteX3" fmla="*/ 205856 w 4382914"/>
              <a:gd name="connsiteY3" fmla="*/ 5143500 h 5143500"/>
              <a:gd name="connsiteX4" fmla="*/ 205856 w 4382914"/>
              <a:gd name="connsiteY4" fmla="*/ 0 h 5143500"/>
              <a:gd name="connsiteX0" fmla="*/ 336743 w 4200036"/>
              <a:gd name="connsiteY0" fmla="*/ 14941 h 5143500"/>
              <a:gd name="connsiteX1" fmla="*/ 4200036 w 4200036"/>
              <a:gd name="connsiteY1" fmla="*/ 0 h 5143500"/>
              <a:gd name="connsiteX2" fmla="*/ 4200036 w 4200036"/>
              <a:gd name="connsiteY2" fmla="*/ 5143500 h 5143500"/>
              <a:gd name="connsiteX3" fmla="*/ 22978 w 4200036"/>
              <a:gd name="connsiteY3" fmla="*/ 5143500 h 5143500"/>
              <a:gd name="connsiteX4" fmla="*/ 336743 w 4200036"/>
              <a:gd name="connsiteY4" fmla="*/ 14941 h 5143500"/>
              <a:gd name="connsiteX0" fmla="*/ 386637 w 4249930"/>
              <a:gd name="connsiteY0" fmla="*/ 14941 h 5143500"/>
              <a:gd name="connsiteX1" fmla="*/ 4249930 w 4249930"/>
              <a:gd name="connsiteY1" fmla="*/ 0 h 5143500"/>
              <a:gd name="connsiteX2" fmla="*/ 4249930 w 4249930"/>
              <a:gd name="connsiteY2" fmla="*/ 5143500 h 5143500"/>
              <a:gd name="connsiteX3" fmla="*/ 72872 w 4249930"/>
              <a:gd name="connsiteY3" fmla="*/ 5143500 h 5143500"/>
              <a:gd name="connsiteX4" fmla="*/ 386637 w 4249930"/>
              <a:gd name="connsiteY4" fmla="*/ 14941 h 5143500"/>
              <a:gd name="connsiteX0" fmla="*/ 190495 w 4053788"/>
              <a:gd name="connsiteY0" fmla="*/ 14941 h 5143500"/>
              <a:gd name="connsiteX1" fmla="*/ 4053788 w 4053788"/>
              <a:gd name="connsiteY1" fmla="*/ 0 h 5143500"/>
              <a:gd name="connsiteX2" fmla="*/ 4053788 w 4053788"/>
              <a:gd name="connsiteY2" fmla="*/ 5143500 h 5143500"/>
              <a:gd name="connsiteX3" fmla="*/ 638730 w 4053788"/>
              <a:gd name="connsiteY3" fmla="*/ 5143500 h 5143500"/>
              <a:gd name="connsiteX4" fmla="*/ 190495 w 4053788"/>
              <a:gd name="connsiteY4" fmla="*/ 14941 h 5143500"/>
              <a:gd name="connsiteX0" fmla="*/ 306077 w 4169370"/>
              <a:gd name="connsiteY0" fmla="*/ 14941 h 5143500"/>
              <a:gd name="connsiteX1" fmla="*/ 4169370 w 4169370"/>
              <a:gd name="connsiteY1" fmla="*/ 0 h 5143500"/>
              <a:gd name="connsiteX2" fmla="*/ 4169370 w 4169370"/>
              <a:gd name="connsiteY2" fmla="*/ 5143500 h 5143500"/>
              <a:gd name="connsiteX3" fmla="*/ 754312 w 4169370"/>
              <a:gd name="connsiteY3" fmla="*/ 5143500 h 5143500"/>
              <a:gd name="connsiteX4" fmla="*/ 306077 w 4169370"/>
              <a:gd name="connsiteY4" fmla="*/ 14941 h 5143500"/>
              <a:gd name="connsiteX0" fmla="*/ 319118 w 4182411"/>
              <a:gd name="connsiteY0" fmla="*/ 14941 h 5143500"/>
              <a:gd name="connsiteX1" fmla="*/ 4182411 w 4182411"/>
              <a:gd name="connsiteY1" fmla="*/ 0 h 5143500"/>
              <a:gd name="connsiteX2" fmla="*/ 4182411 w 4182411"/>
              <a:gd name="connsiteY2" fmla="*/ 5143500 h 5143500"/>
              <a:gd name="connsiteX3" fmla="*/ 722530 w 4182411"/>
              <a:gd name="connsiteY3" fmla="*/ 5143500 h 5143500"/>
              <a:gd name="connsiteX4" fmla="*/ 319118 w 4182411"/>
              <a:gd name="connsiteY4" fmla="*/ 14941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411" h="5143500">
                <a:moveTo>
                  <a:pt x="319118" y="14941"/>
                </a:moveTo>
                <a:lnTo>
                  <a:pt x="4182411" y="0"/>
                </a:lnTo>
                <a:lnTo>
                  <a:pt x="4182411" y="5143500"/>
                </a:lnTo>
                <a:lnTo>
                  <a:pt x="722530" y="5143500"/>
                </a:lnTo>
                <a:cubicBezTo>
                  <a:pt x="50177" y="3832412"/>
                  <a:pt x="-293469" y="2342029"/>
                  <a:pt x="319118" y="14941"/>
                </a:cubicBezTo>
                <a:close/>
              </a:path>
            </a:pathLst>
          </a:cu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800" kern="1200">
              <a:latin typeface="+mj-lt"/>
            </a:endParaRPr>
          </a:p>
        </p:txBody>
      </p:sp>
      <p:pic>
        <p:nvPicPr>
          <p:cNvPr id="15" name="Picture 14" descr="crv_lfcl_grhc_rgb_pos_coverpage-img.png"/>
          <p:cNvPicPr>
            <a:picLocks noChangeAspect="1"/>
          </p:cNvPicPr>
          <p:nvPr/>
        </p:nvPicPr>
        <p:blipFill rotWithShape="1">
          <a:blip r:embed="rId3" cstate="screen">
            <a:extLst>
              <a:ext uri="{28A0092B-C50C-407E-A947-70E740481C1C}">
                <a14:useLocalDpi xmlns:a14="http://schemas.microsoft.com/office/drawing/2010/main"/>
              </a:ext>
            </a:extLst>
          </a:blip>
          <a:srcRect l="4265" t="10798" r="9949" b="3415"/>
          <a:stretch/>
        </p:blipFill>
        <p:spPr>
          <a:xfrm>
            <a:off x="0" y="0"/>
            <a:ext cx="6858000" cy="5143500"/>
          </a:xfrm>
          <a:prstGeom prst="rect">
            <a:avLst/>
          </a:prstGeom>
        </p:spPr>
      </p:pic>
      <p:sp>
        <p:nvSpPr>
          <p:cNvPr id="18" name="Text Placeholder 4"/>
          <p:cNvSpPr>
            <a:spLocks noGrp="1"/>
          </p:cNvSpPr>
          <p:nvPr>
            <p:ph type="body" sz="quarter" idx="11" hasCustomPrompt="1"/>
          </p:nvPr>
        </p:nvSpPr>
        <p:spPr>
          <a:xfrm>
            <a:off x="315121" y="383705"/>
            <a:ext cx="3116825" cy="849313"/>
          </a:xfrm>
          <a:prstGeom prst="rect">
            <a:avLst/>
          </a:prstGeom>
        </p:spPr>
        <p:txBody>
          <a:bodyPr vert="horz" lIns="0" tIns="0" rIns="0" bIns="0"/>
          <a:lstStyle>
            <a:lvl1pPr marL="0" indent="0">
              <a:buNone/>
              <a:defRPr sz="2800" b="1" i="0">
                <a:solidFill>
                  <a:schemeClr val="tx1"/>
                </a:solidFill>
                <a:latin typeface="+mj-lt"/>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315122" y="2023583"/>
            <a:ext cx="2045494" cy="231775"/>
          </a:xfrm>
          <a:prstGeom prst="rect">
            <a:avLst/>
          </a:prstGeom>
        </p:spPr>
        <p:txBody>
          <a:bodyPr vert="horz" lIns="0" tIns="0" rIns="0" bIns="0"/>
          <a:lstStyle>
            <a:lvl1pPr marL="0" indent="0">
              <a:buNone/>
              <a:defRPr sz="900" b="0" i="0">
                <a:solidFill>
                  <a:schemeClr val="tx1">
                    <a:lumMod val="65000"/>
                    <a:lumOff val="35000"/>
                  </a:schemeClr>
                </a:solidFill>
                <a:latin typeface="+mj-lt"/>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20" name="Title 19"/>
          <p:cNvSpPr>
            <a:spLocks noGrp="1"/>
          </p:cNvSpPr>
          <p:nvPr>
            <p:ph type="title" hasCustomPrompt="1"/>
          </p:nvPr>
        </p:nvSpPr>
        <p:spPr>
          <a:xfrm>
            <a:off x="315121" y="1365836"/>
            <a:ext cx="3116825" cy="657746"/>
          </a:xfrm>
          <a:prstGeom prst="rect">
            <a:avLst/>
          </a:prstGeom>
        </p:spPr>
        <p:txBody>
          <a:bodyPr vert="horz" lIns="0" tIns="0" rIns="0" bIns="0"/>
          <a:lstStyle>
            <a:lvl1pPr algn="l">
              <a:defRPr sz="1400" b="0" i="0" cap="none" baseline="0">
                <a:solidFill>
                  <a:schemeClr val="tx1">
                    <a:lumMod val="65000"/>
                    <a:lumOff val="35000"/>
                  </a:schemeClr>
                </a:solidFill>
                <a:latin typeface="+mj-lt"/>
                <a:cs typeface="Arial"/>
              </a:defRPr>
            </a:lvl1pPr>
          </a:lstStyle>
          <a:p>
            <a:r>
              <a:rPr lang="en-US" dirty="0" smtClean="0"/>
              <a:t>Optional subtitle goes here and can go on multiple lines as needed for your presentation</a:t>
            </a:r>
            <a:endParaRPr lang="en-US"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35" y="4387607"/>
            <a:ext cx="1125522" cy="67941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22" y="4630041"/>
            <a:ext cx="968555" cy="307586"/>
          </a:xfrm>
          <a:prstGeom prst="rect">
            <a:avLst/>
          </a:prstGeom>
        </p:spPr>
      </p:pic>
    </p:spTree>
    <p:extLst>
      <p:ext uri="{BB962C8B-B14F-4D97-AF65-F5344CB8AC3E}">
        <p14:creationId xmlns:p14="http://schemas.microsoft.com/office/powerpoint/2010/main" val="3195513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315122" y="385982"/>
            <a:ext cx="6300176" cy="299483"/>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4067308" y="1018280"/>
            <a:ext cx="573077" cy="2306812"/>
          </a:xfrm>
          <a:prstGeom prst="rect">
            <a:avLst/>
          </a:prstGeom>
        </p:spPr>
        <p:txBody>
          <a:bodyPr vert="horz" lIns="0" tIns="0" rIns="0" bIns="0"/>
          <a:lstStyle>
            <a:lvl1pPr marL="0" indent="0" algn="r">
              <a:spcBef>
                <a:spcPts val="0"/>
              </a:spcBef>
              <a:spcAft>
                <a:spcPts val="1200"/>
              </a:spcAft>
              <a:buNone/>
              <a:defRPr sz="1500" b="0" i="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315122" y="1010583"/>
            <a:ext cx="3204398" cy="2314509"/>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p:nvSpPr>
        <p:spPr>
          <a:xfrm>
            <a:off x="6450056" y="109710"/>
            <a:ext cx="165243"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3" name="Text Placeholder 2"/>
          <p:cNvSpPr>
            <a:spLocks noGrp="1"/>
          </p:cNvSpPr>
          <p:nvPr>
            <p:ph type="body" sz="quarter" idx="13" hasCustomPrompt="1"/>
          </p:nvPr>
        </p:nvSpPr>
        <p:spPr>
          <a:xfrm>
            <a:off x="4323009" y="182927"/>
            <a:ext cx="2023137"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156" y="4387638"/>
            <a:ext cx="1125522" cy="67941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22" y="4630041"/>
            <a:ext cx="968555" cy="307586"/>
          </a:xfrm>
          <a:prstGeom prst="rect">
            <a:avLst/>
          </a:prstGeom>
        </p:spPr>
      </p:pic>
    </p:spTree>
    <p:extLst>
      <p:ext uri="{BB962C8B-B14F-4D97-AF65-F5344CB8AC3E}">
        <p14:creationId xmlns:p14="http://schemas.microsoft.com/office/powerpoint/2010/main" val="10132966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322178" y="385982"/>
            <a:ext cx="6293121" cy="299483"/>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322178" y="1018280"/>
            <a:ext cx="5804730" cy="192885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1500" baseline="0">
                <a:latin typeface="+mj-lt"/>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displayed in purple and </a:t>
            </a:r>
            <a:r>
              <a:rPr lang="en-US" dirty="0" err="1" smtClean="0"/>
              <a:t>uderlined</a:t>
            </a:r>
            <a:r>
              <a:rPr lang="en-US" dirty="0" smtClean="0"/>
              <a:t>.</a:t>
            </a:r>
          </a:p>
        </p:txBody>
      </p:sp>
      <p:sp>
        <p:nvSpPr>
          <p:cNvPr id="8" name="Slide Number Placeholder 1"/>
          <p:cNvSpPr txBox="1">
            <a:spLocks/>
          </p:cNvSpPr>
          <p:nvPr/>
        </p:nvSpPr>
        <p:spPr>
          <a:xfrm>
            <a:off x="6450056" y="109710"/>
            <a:ext cx="165243"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9" name="Text Placeholder 2"/>
          <p:cNvSpPr>
            <a:spLocks noGrp="1"/>
          </p:cNvSpPr>
          <p:nvPr>
            <p:ph type="body" sz="quarter" idx="13" hasCustomPrompt="1"/>
          </p:nvPr>
        </p:nvSpPr>
        <p:spPr>
          <a:xfrm>
            <a:off x="4323009" y="182927"/>
            <a:ext cx="2023137"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156" y="4387638"/>
            <a:ext cx="1125522" cy="67941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22" y="4630041"/>
            <a:ext cx="968555" cy="307586"/>
          </a:xfrm>
          <a:prstGeom prst="rect">
            <a:avLst/>
          </a:prstGeom>
        </p:spPr>
      </p:pic>
    </p:spTree>
    <p:extLst>
      <p:ext uri="{BB962C8B-B14F-4D97-AF65-F5344CB8AC3E}">
        <p14:creationId xmlns:p14="http://schemas.microsoft.com/office/powerpoint/2010/main" val="316859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322178" y="385982"/>
            <a:ext cx="6293121" cy="299483"/>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322178" y="1018279"/>
            <a:ext cx="5804730" cy="1779670"/>
          </a:xfrm>
          <a:prstGeom prst="rect">
            <a:avLst/>
          </a:prstGeom>
        </p:spPr>
        <p:txBody>
          <a:bodyPr vert="horz" lIns="0" tIns="0" rIns="0" bIns="0" numCol="2"/>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1500" b="0" i="0" baseline="0">
                <a:latin typeface="+mj-lt"/>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smtClean="0"/>
          </a:p>
          <a:p>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Sed</a:t>
            </a:r>
            <a:r>
              <a:rPr lang="en-US" dirty="0" smtClean="0"/>
              <a:t>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a:p>
        </p:txBody>
      </p:sp>
      <p:sp>
        <p:nvSpPr>
          <p:cNvPr id="12" name="Slide Number Placeholder 1"/>
          <p:cNvSpPr txBox="1">
            <a:spLocks/>
          </p:cNvSpPr>
          <p:nvPr/>
        </p:nvSpPr>
        <p:spPr>
          <a:xfrm>
            <a:off x="6450056" y="109710"/>
            <a:ext cx="165243"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3" name="Text Placeholder 2"/>
          <p:cNvSpPr>
            <a:spLocks noGrp="1"/>
          </p:cNvSpPr>
          <p:nvPr>
            <p:ph type="body" sz="quarter" idx="13" hasCustomPrompt="1"/>
          </p:nvPr>
        </p:nvSpPr>
        <p:spPr>
          <a:xfrm>
            <a:off x="4323009" y="182927"/>
            <a:ext cx="2023137"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156" y="4387638"/>
            <a:ext cx="1125522" cy="67941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22" y="4630041"/>
            <a:ext cx="968555" cy="307586"/>
          </a:xfrm>
          <a:prstGeom prst="rect">
            <a:avLst/>
          </a:prstGeom>
        </p:spPr>
      </p:pic>
    </p:spTree>
    <p:extLst>
      <p:ext uri="{BB962C8B-B14F-4D97-AF65-F5344CB8AC3E}">
        <p14:creationId xmlns:p14="http://schemas.microsoft.com/office/powerpoint/2010/main" val="385166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p:nvPicPr>
        <p:blipFill rotWithShape="1">
          <a:blip r:embed="rId2" cstate="screen">
            <a:extLst>
              <a:ext uri="{28A0092B-C50C-407E-A947-70E740481C1C}">
                <a14:useLocalDpi xmlns:a14="http://schemas.microsoft.com/office/drawing/2010/main"/>
              </a:ext>
            </a:extLst>
          </a:blip>
          <a:srcRect l="-4266" t="11493" r="16175"/>
          <a:stretch/>
        </p:blipFill>
        <p:spPr>
          <a:xfrm>
            <a:off x="-13101" y="0"/>
            <a:ext cx="6871101" cy="5177584"/>
          </a:xfrm>
          <a:prstGeom prst="rect">
            <a:avLst/>
          </a:prstGeom>
        </p:spPr>
      </p:pic>
      <p:sp>
        <p:nvSpPr>
          <p:cNvPr id="14" name="Text Placeholder 10"/>
          <p:cNvSpPr>
            <a:spLocks noGrp="1"/>
          </p:cNvSpPr>
          <p:nvPr>
            <p:ph type="body" sz="quarter" idx="10" hasCustomPrompt="1"/>
          </p:nvPr>
        </p:nvSpPr>
        <p:spPr>
          <a:xfrm>
            <a:off x="315122" y="1062039"/>
            <a:ext cx="2877536" cy="1821608"/>
          </a:xfrm>
          <a:prstGeom prst="rect">
            <a:avLst/>
          </a:prstGeom>
        </p:spPr>
        <p:txBody>
          <a:bodyPr vert="horz" lIns="0" tIns="0" rIns="0" bIns="0"/>
          <a:lstStyle>
            <a:lvl1pPr marL="0" indent="0">
              <a:buNone/>
              <a:defRPr sz="2400">
                <a:latin typeface="+mj-lt"/>
              </a:defRPr>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smtClean="0"/>
              <a:t>.</a:t>
            </a:r>
            <a:endParaRPr lang="en-US" dirty="0" smtClean="0"/>
          </a:p>
        </p:txBody>
      </p:sp>
      <p:sp>
        <p:nvSpPr>
          <p:cNvPr id="22" name="Text Placeholder 21"/>
          <p:cNvSpPr>
            <a:spLocks noGrp="1"/>
          </p:cNvSpPr>
          <p:nvPr>
            <p:ph type="body" sz="quarter" idx="11" hasCustomPrompt="1"/>
          </p:nvPr>
        </p:nvSpPr>
        <p:spPr>
          <a:xfrm>
            <a:off x="319679" y="3053875"/>
            <a:ext cx="2872979" cy="337249"/>
          </a:xfrm>
          <a:prstGeom prst="rect">
            <a:avLst/>
          </a:prstGeom>
        </p:spPr>
        <p:txBody>
          <a:bodyPr vert="horz" lIns="0" tIns="0" rIns="0" bIns="0"/>
          <a:lstStyle>
            <a:lvl1pPr marL="0" indent="0">
              <a:buNone/>
              <a:defRPr sz="750" b="0" i="0" baseline="0">
                <a:latin typeface="+mj-lt"/>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315122" y="396875"/>
            <a:ext cx="2877536" cy="484654"/>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156" y="4387638"/>
            <a:ext cx="1125522" cy="67941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22" y="4630041"/>
            <a:ext cx="968555" cy="307586"/>
          </a:xfrm>
          <a:prstGeom prst="rect">
            <a:avLst/>
          </a:prstGeom>
        </p:spPr>
      </p:pic>
    </p:spTree>
    <p:extLst>
      <p:ext uri="{BB962C8B-B14F-4D97-AF65-F5344CB8AC3E}">
        <p14:creationId xmlns:p14="http://schemas.microsoft.com/office/powerpoint/2010/main" val="381717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Big Statement_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858000" cy="5143502"/>
          </a:xfrm>
          <a:prstGeom prst="rect">
            <a:avLst/>
          </a:prstGeom>
        </p:spPr>
      </p:pic>
      <p:sp>
        <p:nvSpPr>
          <p:cNvPr id="14" name="Text Placeholder 10"/>
          <p:cNvSpPr>
            <a:spLocks noGrp="1"/>
          </p:cNvSpPr>
          <p:nvPr>
            <p:ph type="body" sz="quarter" idx="10" hasCustomPrompt="1"/>
          </p:nvPr>
        </p:nvSpPr>
        <p:spPr>
          <a:xfrm>
            <a:off x="315122" y="1062039"/>
            <a:ext cx="2877536" cy="1821608"/>
          </a:xfrm>
          <a:prstGeom prst="rect">
            <a:avLst/>
          </a:prstGeom>
        </p:spPr>
        <p:txBody>
          <a:bodyPr vert="horz" lIns="0" tIns="0" rIns="0" bIns="0"/>
          <a:lstStyle>
            <a:lvl1pPr marL="0" indent="0">
              <a:buNone/>
              <a:defRPr sz="2400">
                <a:solidFill>
                  <a:srgbClr val="FFFFFF"/>
                </a:solidFill>
                <a:latin typeface="+mj-lt"/>
              </a:defRPr>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a:t>
            </a:r>
          </a:p>
        </p:txBody>
      </p:sp>
      <p:sp>
        <p:nvSpPr>
          <p:cNvPr id="22" name="Text Placeholder 21"/>
          <p:cNvSpPr>
            <a:spLocks noGrp="1"/>
          </p:cNvSpPr>
          <p:nvPr>
            <p:ph type="body" sz="quarter" idx="11" hasCustomPrompt="1"/>
          </p:nvPr>
        </p:nvSpPr>
        <p:spPr>
          <a:xfrm>
            <a:off x="319679" y="3053875"/>
            <a:ext cx="2872979" cy="337249"/>
          </a:xfrm>
          <a:prstGeom prst="rect">
            <a:avLst/>
          </a:prstGeom>
        </p:spPr>
        <p:txBody>
          <a:bodyPr vert="horz" lIns="0" tIns="0" rIns="0" bIns="0"/>
          <a:lstStyle>
            <a:lvl1pPr marL="0" indent="0">
              <a:buNone/>
              <a:defRPr sz="750" b="0" i="0" baseline="0">
                <a:solidFill>
                  <a:srgbClr val="FFFFFF"/>
                </a:solidFill>
                <a:latin typeface="+mj-lt"/>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315122" y="396875"/>
            <a:ext cx="2877536" cy="484654"/>
          </a:xfrm>
          <a:prstGeom prst="rect">
            <a:avLst/>
          </a:prstGeom>
        </p:spPr>
        <p:txBody>
          <a:bodyPr vert="horz" lIns="0" tIns="0" rIns="0" bIns="0"/>
          <a:lstStyle>
            <a:lvl1pPr algn="l">
              <a:defRPr sz="1500" b="1" i="0" cap="none">
                <a:solidFill>
                  <a:srgbClr val="FFFFFF"/>
                </a:solidFill>
                <a:latin typeface="+mj-lt"/>
                <a:cs typeface="Arial"/>
              </a:defRPr>
            </a:lvl1pPr>
          </a:lstStyle>
          <a:p>
            <a:r>
              <a:rPr lang="en-US" dirty="0" smtClean="0"/>
              <a:t>Main take-away or heading goes here</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156" y="4387638"/>
            <a:ext cx="1125521" cy="67941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22" y="4630042"/>
            <a:ext cx="968555" cy="307587"/>
          </a:xfrm>
          <a:prstGeom prst="rect">
            <a:avLst/>
          </a:prstGeom>
        </p:spPr>
      </p:pic>
    </p:spTree>
    <p:extLst>
      <p:ext uri="{BB962C8B-B14F-4D97-AF65-F5344CB8AC3E}">
        <p14:creationId xmlns:p14="http://schemas.microsoft.com/office/powerpoint/2010/main" val="228140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315122" y="985069"/>
            <a:ext cx="6090561" cy="2949575"/>
          </a:xfrm>
          <a:prstGeom prst="rect">
            <a:avLst/>
          </a:prstGeom>
        </p:spPr>
        <p:txBody>
          <a:bodyPr vert="horz" lIns="0" tIns="0" rIns="0" bIns="0"/>
          <a:lstStyle>
            <a:lvl1pPr marL="234000" indent="-234000">
              <a:buClr>
                <a:srgbClr val="666666"/>
              </a:buClr>
              <a:buSzPct val="60000"/>
              <a:buFont typeface="Courier New"/>
              <a:buChar char="o"/>
              <a:defRPr sz="1500" b="0" i="0">
                <a:latin typeface="+mj-lt"/>
                <a:cs typeface="Arial"/>
              </a:defRPr>
            </a:lvl1pPr>
            <a:lvl2pPr marL="633600" indent="-212400">
              <a:buSzPct val="40000"/>
              <a:buFont typeface="Wingdings" charset="2"/>
              <a:buChar char=""/>
              <a:defRPr sz="1500" b="0" i="0" baseline="0">
                <a:latin typeface="+mj-lt"/>
                <a:cs typeface="Arial"/>
              </a:defRPr>
            </a:lvl2pPr>
            <a:lvl3pPr marL="1000800" indent="-158400">
              <a:defRPr sz="1500" b="0" i="0" baseline="0">
                <a:latin typeface="+mj-lt"/>
                <a:cs typeface="Arial"/>
              </a:defRPr>
            </a:lvl3pPr>
            <a:lvl4pPr marL="1458000" indent="-194400">
              <a:defRPr sz="1400">
                <a:latin typeface="+mj-lt"/>
              </a:defRPr>
            </a:lvl4pPr>
            <a:lvl5pPr marL="2057400" indent="-228600">
              <a:buFont typeface="Wingdings" charset="2"/>
              <a:buChar char="ü"/>
              <a:defRPr sz="1400"/>
            </a:lvl5pPr>
          </a:lstStyle>
          <a:p>
            <a:pPr lvl="0"/>
            <a:r>
              <a:rPr lang="en-US" dirty="0" smtClean="0"/>
              <a:t>Bullet item 1 </a:t>
            </a:r>
          </a:p>
          <a:p>
            <a:pPr lvl="1"/>
            <a:r>
              <a:rPr lang="en-US" dirty="0" smtClean="0"/>
              <a:t>Sub-bullet item 1 second item in the list goes here</a:t>
            </a:r>
          </a:p>
          <a:p>
            <a:pPr lvl="2"/>
            <a:r>
              <a:rPr lang="en-US" dirty="0" smtClean="0"/>
              <a:t> Sub-bullet of above</a:t>
            </a:r>
          </a:p>
          <a:p>
            <a:pPr lvl="3"/>
            <a:r>
              <a:rPr lang="en-US" dirty="0" smtClean="0"/>
              <a:t>4th level bullet</a:t>
            </a:r>
          </a:p>
          <a:p>
            <a:pPr lvl="0"/>
            <a:r>
              <a:rPr lang="en-US" dirty="0" smtClean="0"/>
              <a:t>Third item </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p>
          <a:p>
            <a:pPr lvl="0"/>
            <a:r>
              <a:rPr lang="en-US" dirty="0" smtClean="0"/>
              <a:t>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p>
          <a:p>
            <a:pPr lvl="0"/>
            <a:r>
              <a:rPr lang="en-US" dirty="0" err="1" smtClean="0"/>
              <a:t>Voluptatem</a:t>
            </a:r>
            <a:r>
              <a:rPr lang="en-US" dirty="0" smtClean="0"/>
              <a:t> </a:t>
            </a:r>
            <a:r>
              <a:rPr lang="en-US" dirty="0" err="1" smtClean="0"/>
              <a:t>accusantium</a:t>
            </a:r>
            <a:r>
              <a:rPr lang="en-US" dirty="0" smtClean="0"/>
              <a:t> </a:t>
            </a:r>
            <a:r>
              <a:rPr lang="en-US" dirty="0" err="1" smtClean="0"/>
              <a:t>doloremque</a:t>
            </a:r>
            <a:endParaRPr lang="en-US" dirty="0"/>
          </a:p>
        </p:txBody>
      </p:sp>
      <p:sp>
        <p:nvSpPr>
          <p:cNvPr id="10" name="Title 19"/>
          <p:cNvSpPr>
            <a:spLocks noGrp="1"/>
          </p:cNvSpPr>
          <p:nvPr>
            <p:ph type="title" hasCustomPrompt="1"/>
          </p:nvPr>
        </p:nvSpPr>
        <p:spPr>
          <a:xfrm>
            <a:off x="315122" y="385982"/>
            <a:ext cx="6076858" cy="299483"/>
          </a:xfrm>
          <a:prstGeom prst="rect">
            <a:avLst/>
          </a:prstGeom>
        </p:spPr>
        <p:txBody>
          <a:bodyPr vert="horz" lIns="0" tIns="0" rIns="0" bIns="0"/>
          <a:lstStyle>
            <a:lvl1pPr algn="l">
              <a:defRPr sz="1500" b="1" i="0" cap="none">
                <a:solidFill>
                  <a:srgbClr val="6817FF"/>
                </a:solidFill>
                <a:latin typeface="+mj-lt"/>
                <a:cs typeface="Arial"/>
              </a:defRPr>
            </a:lvl1pPr>
          </a:lstStyle>
          <a:p>
            <a:r>
              <a:rPr lang="en-US" dirty="0" smtClean="0"/>
              <a:t>Main take-away or heading goes here</a:t>
            </a:r>
            <a:endParaRPr lang="en-US" dirty="0"/>
          </a:p>
        </p:txBody>
      </p:sp>
      <p:sp>
        <p:nvSpPr>
          <p:cNvPr id="11" name="Slide Number Placeholder 1"/>
          <p:cNvSpPr txBox="1">
            <a:spLocks/>
          </p:cNvSpPr>
          <p:nvPr/>
        </p:nvSpPr>
        <p:spPr>
          <a:xfrm>
            <a:off x="6450056" y="109710"/>
            <a:ext cx="165243"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2" name="Text Placeholder 2"/>
          <p:cNvSpPr>
            <a:spLocks noGrp="1"/>
          </p:cNvSpPr>
          <p:nvPr>
            <p:ph type="body" sz="quarter" idx="13" hasCustomPrompt="1"/>
          </p:nvPr>
        </p:nvSpPr>
        <p:spPr>
          <a:xfrm>
            <a:off x="4323009" y="182927"/>
            <a:ext cx="2023137"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156" y="4387638"/>
            <a:ext cx="1125522" cy="67941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22" y="4630041"/>
            <a:ext cx="968555" cy="307586"/>
          </a:xfrm>
          <a:prstGeom prst="rect">
            <a:avLst/>
          </a:prstGeom>
        </p:spPr>
      </p:pic>
    </p:spTree>
    <p:extLst>
      <p:ext uri="{BB962C8B-B14F-4D97-AF65-F5344CB8AC3E}">
        <p14:creationId xmlns:p14="http://schemas.microsoft.com/office/powerpoint/2010/main" val="3755282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676126"/>
      </p:ext>
    </p:extLst>
  </p:cSld>
  <p:clrMap bg1="lt1" tx1="dk1" bg2="lt2" tx2="dk2" accent1="accent1" accent2="accent2" accent3="accent3" accent4="accent4" accent5="accent5" accent6="accent6" hlink="hlink" folHlink="folHlink"/>
  <p:sldLayoutIdLst>
    <p:sldLayoutId id="2147483685" r:id="rId1"/>
    <p:sldLayoutId id="2147483669" r:id="rId2"/>
    <p:sldLayoutId id="2147483675" r:id="rId3"/>
    <p:sldLayoutId id="2147483684" r:id="rId4"/>
    <p:sldLayoutId id="2147483673" r:id="rId5"/>
    <p:sldLayoutId id="2147483676" r:id="rId6"/>
    <p:sldLayoutId id="2147483663" r:id="rId7"/>
    <p:sldLayoutId id="2147483682" r:id="rId8"/>
    <p:sldLayoutId id="2147483650" r:id="rId9"/>
    <p:sldLayoutId id="2147483662" r:id="rId10"/>
    <p:sldLayoutId id="2147483683" r:id="rId11"/>
    <p:sldLayoutId id="2147483660" r:id="rId12"/>
    <p:sldLayoutId id="2147483678" r:id="rId13"/>
    <p:sldLayoutId id="2147483677" r:id="rId14"/>
    <p:sldLayoutId id="2147483686" r:id="rId15"/>
    <p:sldLayoutId id="2147483687" r:id="rId16"/>
    <p:sldLayoutId id="2147483688"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jpeg"/><Relationship Id="rId1" Type="http://schemas.openxmlformats.org/officeDocument/2006/relationships/slideLayout" Target="../slideLayouts/slideLayout16.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7.xml"/><Relationship Id="rId1" Type="http://schemas.openxmlformats.org/officeDocument/2006/relationships/tags" Target="../tags/tag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0.xml"/><Relationship Id="rId4" Type="http://schemas.openxmlformats.org/officeDocument/2006/relationships/image" Target="../media/image100.png"/></Relationships>
</file>

<file path=ppt/slides/_rels/slide8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15121" y="383705"/>
            <a:ext cx="3435348" cy="849313"/>
          </a:xfrm>
        </p:spPr>
        <p:txBody>
          <a:bodyPr/>
          <a:lstStyle/>
          <a:p>
            <a:r>
              <a:rPr lang="en-US" dirty="0" err="1" smtClean="0">
                <a:latin typeface="微软雅黑" panose="020B0503020204020204" pitchFamily="34" charset="-122"/>
                <a:ea typeface="微软雅黑" panose="020B0503020204020204" pitchFamily="34" charset="-122"/>
              </a:rPr>
              <a:t>D</a:t>
            </a:r>
            <a:r>
              <a:rPr lang="en-US" altLang="zh-CN" dirty="0" err="1" smtClean="0">
                <a:latin typeface="微软雅黑" panose="020B0503020204020204" pitchFamily="34" charset="-122"/>
                <a:ea typeface="微软雅黑" panose="020B0503020204020204" pitchFamily="34" charset="-122"/>
              </a:rPr>
              <a:t>erwent</a:t>
            </a:r>
            <a:r>
              <a:rPr lang="en-US" altLang="zh-CN" dirty="0" smtClean="0">
                <a:latin typeface="微软雅黑" panose="020B0503020204020204" pitchFamily="34" charset="-122"/>
                <a:ea typeface="微软雅黑" panose="020B0503020204020204" pitchFamily="34" charset="-122"/>
              </a:rPr>
              <a:t> </a:t>
            </a:r>
            <a:r>
              <a:rPr lang="en-US" dirty="0" smtClean="0">
                <a:latin typeface="微软雅黑" panose="020B0503020204020204" pitchFamily="34" charset="-122"/>
                <a:ea typeface="微软雅黑" panose="020B0503020204020204" pitchFamily="34" charset="-122"/>
              </a:rPr>
              <a:t>I</a:t>
            </a:r>
            <a:r>
              <a:rPr lang="en-US" altLang="zh-CN" dirty="0" smtClean="0">
                <a:latin typeface="微软雅黑" panose="020B0503020204020204" pitchFamily="34" charset="-122"/>
                <a:ea typeface="微软雅黑" panose="020B0503020204020204" pitchFamily="34" charset="-122"/>
              </a:rPr>
              <a:t>nnovation</a:t>
            </a:r>
            <a:r>
              <a:rPr lang="zh-CN" altLang="en-US" dirty="0">
                <a:latin typeface="微软雅黑" panose="020B0503020204020204" pitchFamily="34" charset="-122"/>
                <a:ea typeface="微软雅黑" panose="020B0503020204020204" pitchFamily="34" charset="-122"/>
              </a:rPr>
              <a:t>使用</a:t>
            </a:r>
            <a:r>
              <a:rPr lang="zh-CN" altLang="en-US" dirty="0" smtClean="0">
                <a:latin typeface="微软雅黑" panose="020B0503020204020204" pitchFamily="34" charset="-122"/>
                <a:ea typeface="微软雅黑" panose="020B0503020204020204" pitchFamily="34" charset="-122"/>
              </a:rPr>
              <a:t>分</a:t>
            </a:r>
            <a:r>
              <a:rPr lang="zh-CN" altLang="en-US" dirty="0">
                <a:latin typeface="微软雅黑" panose="020B0503020204020204" pitchFamily="34" charset="-122"/>
                <a:ea typeface="微软雅黑" panose="020B0503020204020204" pitchFamily="34" charset="-122"/>
              </a:rPr>
              <a:t>享</a:t>
            </a:r>
            <a:endParaRPr lang="en-US" dirty="0">
              <a:latin typeface="微软雅黑" panose="020B0503020204020204" pitchFamily="34" charset="-122"/>
              <a:ea typeface="微软雅黑" panose="020B0503020204020204" pitchFamily="34" charset="-122"/>
            </a:endParaRPr>
          </a:p>
        </p:txBody>
      </p:sp>
      <p:sp>
        <p:nvSpPr>
          <p:cNvPr id="3" name="Text Placeholder 2"/>
          <p:cNvSpPr>
            <a:spLocks noGrp="1"/>
          </p:cNvSpPr>
          <p:nvPr>
            <p:ph type="body" sz="quarter" idx="12"/>
          </p:nvPr>
        </p:nvSpPr>
        <p:spPr/>
        <p:txBody>
          <a:bodyPr/>
          <a:lstStyle/>
          <a:p>
            <a:r>
              <a:rPr lang="zh-CN" altLang="en-US" dirty="0">
                <a:latin typeface="微软雅黑" panose="020B0503020204020204" pitchFamily="34" charset="-122"/>
                <a:ea typeface="微软雅黑" panose="020B0503020204020204" pitchFamily="34" charset="-122"/>
              </a:rPr>
              <a:t>产品</a:t>
            </a:r>
            <a:r>
              <a:rPr lang="zh-CN" altLang="en-US" dirty="0" smtClean="0">
                <a:latin typeface="微软雅黑" panose="020B0503020204020204" pitchFamily="34" charset="-122"/>
                <a:ea typeface="微软雅黑" panose="020B0503020204020204" pitchFamily="34" charset="-122"/>
              </a:rPr>
              <a:t>与解决方案专</a:t>
            </a:r>
            <a:r>
              <a:rPr lang="zh-CN" altLang="en-US" dirty="0" smtClean="0">
                <a:latin typeface="微软雅黑" panose="020B0503020204020204" pitchFamily="34" charset="-122"/>
                <a:ea typeface="微软雅黑" panose="020B0503020204020204" pitchFamily="34" charset="-122"/>
              </a:rPr>
              <a:t>家</a:t>
            </a:r>
            <a:endParaRPr lang="en-US" altLang="zh-CN" dirty="0" smtClean="0">
              <a:latin typeface="微软雅黑" panose="020B0503020204020204" pitchFamily="34" charset="-122"/>
              <a:ea typeface="微软雅黑" panose="020B0503020204020204" pitchFamily="34" charset="-122"/>
            </a:endParaRPr>
          </a:p>
          <a:p>
            <a:endParaRPr lang="en-US" altLang="zh-CN" dirty="0" smtClean="0">
              <a:latin typeface="微软雅黑" panose="020B0503020204020204" pitchFamily="34" charset="-122"/>
              <a:ea typeface="微软雅黑" panose="020B0503020204020204" pitchFamily="34" charset="-122"/>
            </a:endParaRPr>
          </a:p>
          <a:p>
            <a:r>
              <a:rPr lang="en-US" smtClean="0">
                <a:latin typeface="微软雅黑" panose="020B0503020204020204" pitchFamily="34" charset="-122"/>
                <a:ea typeface="微软雅黑" panose="020B0503020204020204" pitchFamily="34" charset="-122"/>
              </a:rPr>
              <a:t>4</a:t>
            </a:r>
            <a:r>
              <a:rPr lang="en-US" smtClean="0">
                <a:latin typeface="微软雅黑" panose="020B0503020204020204" pitchFamily="34" charset="-122"/>
                <a:ea typeface="微软雅黑" panose="020B0503020204020204" pitchFamily="34" charset="-122"/>
              </a:rPr>
              <a:t>/9/2019</a:t>
            </a:r>
            <a:endParaRPr lang="en-US" dirty="0">
              <a:latin typeface="微软雅黑" panose="020B0503020204020204" pitchFamily="34" charset="-122"/>
              <a:ea typeface="微软雅黑" panose="020B0503020204020204" pitchFamily="34" charset="-122"/>
            </a:endParaRPr>
          </a:p>
        </p:txBody>
      </p:sp>
      <p:sp>
        <p:nvSpPr>
          <p:cNvPr id="4" name="Title 3"/>
          <p:cNvSpPr>
            <a:spLocks noGrp="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张梅茜</a:t>
            </a:r>
            <a:endParaRPr 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13071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4057651" y="1028701"/>
            <a:ext cx="2376488" cy="2586038"/>
          </a:xfrm>
          <a:prstGeom prst="rect">
            <a:avLst/>
          </a:prstGeom>
          <a:noFill/>
          <a:ln w="9525">
            <a:noFill/>
            <a:miter lim="800000"/>
            <a:headEnd/>
            <a:tailEnd/>
          </a:ln>
        </p:spPr>
      </p:pic>
      <p:sp>
        <p:nvSpPr>
          <p:cNvPr id="3" name="Rectangle 49"/>
          <p:cNvSpPr>
            <a:spLocks noChangeArrowheads="1"/>
          </p:cNvSpPr>
          <p:nvPr/>
        </p:nvSpPr>
        <p:spPr bwMode="auto">
          <a:xfrm>
            <a:off x="228600" y="1085851"/>
            <a:ext cx="3429000" cy="530915"/>
          </a:xfrm>
          <a:prstGeom prst="rect">
            <a:avLst/>
          </a:prstGeom>
          <a:noFill/>
          <a:ln w="9525">
            <a:noFill/>
            <a:miter lim="800000"/>
            <a:headEnd/>
            <a:tailEnd/>
          </a:ln>
        </p:spPr>
        <p:txBody>
          <a:bodyPr>
            <a:spAutoFit/>
          </a:bodyPr>
          <a:lstStyle/>
          <a:p>
            <a:r>
              <a:rPr lang="zh-CN" altLang="en-US" sz="1500" b="1" dirty="0">
                <a:solidFill>
                  <a:srgbClr val="4B4B4B"/>
                </a:solidFill>
                <a:latin typeface="微软雅黑" panose="020B0503020204020204" pitchFamily="34" charset="-122"/>
                <a:ea typeface="微软雅黑" panose="020B0503020204020204" pitchFamily="34" charset="-122"/>
                <a:cs typeface="Arial" charset="0"/>
              </a:rPr>
              <a:t>原始专利标题</a:t>
            </a:r>
            <a:r>
              <a:rPr lang="en-GB" sz="1350" dirty="0">
                <a:solidFill>
                  <a:srgbClr val="4B4B4B"/>
                </a:solidFill>
                <a:latin typeface="微软雅黑" panose="020B0503020204020204" pitchFamily="34" charset="-122"/>
                <a:ea typeface="微软雅黑" panose="020B0503020204020204" pitchFamily="34" charset="-122"/>
                <a:cs typeface="Arial" charset="0"/>
              </a:rPr>
              <a:t>	</a:t>
            </a:r>
          </a:p>
          <a:p>
            <a:r>
              <a:rPr lang="en-US" altLang="zh-CN" sz="1350" dirty="0">
                <a:solidFill>
                  <a:srgbClr val="4B4B4B"/>
                </a:solidFill>
                <a:latin typeface="微软雅黑" panose="020B0503020204020204" pitchFamily="34" charset="-122"/>
                <a:ea typeface="微软雅黑" panose="020B0503020204020204" pitchFamily="34" charset="-122"/>
                <a:cs typeface="Arial" charset="0"/>
              </a:rPr>
              <a:t>cup</a:t>
            </a:r>
            <a:endParaRPr lang="en-GB" sz="1350" dirty="0">
              <a:solidFill>
                <a:srgbClr val="4B4B4B"/>
              </a:solidFill>
              <a:latin typeface="微软雅黑" panose="020B0503020204020204" pitchFamily="34" charset="-122"/>
              <a:ea typeface="微软雅黑" panose="020B0503020204020204" pitchFamily="34" charset="-122"/>
              <a:cs typeface="Arial" charset="0"/>
            </a:endParaRPr>
          </a:p>
        </p:txBody>
      </p:sp>
      <p:sp>
        <p:nvSpPr>
          <p:cNvPr id="4" name="Rectangle 3"/>
          <p:cNvSpPr txBox="1">
            <a:spLocks noChangeArrowheads="1"/>
          </p:cNvSpPr>
          <p:nvPr/>
        </p:nvSpPr>
        <p:spPr>
          <a:xfrm>
            <a:off x="285753" y="457202"/>
            <a:ext cx="6346031" cy="42267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zh-CN" altLang="en-US" sz="1800" dirty="0">
                <a:latin typeface="微软雅黑" panose="020B0503020204020204" pitchFamily="34" charset="-122"/>
                <a:ea typeface="微软雅黑" panose="020B0503020204020204" pitchFamily="34" charset="-122"/>
              </a:rPr>
              <a:t>原始标题与</a:t>
            </a:r>
            <a:r>
              <a:rPr lang="en-US" altLang="zh-CN" sz="1800" dirty="0">
                <a:latin typeface="微软雅黑" panose="020B0503020204020204" pitchFamily="34" charset="-122"/>
                <a:ea typeface="微软雅黑" panose="020B0503020204020204" pitchFamily="34" charset="-122"/>
              </a:rPr>
              <a:t>DWPI</a:t>
            </a:r>
            <a:r>
              <a:rPr lang="zh-CN" altLang="en-US" sz="1800" dirty="0">
                <a:latin typeface="微软雅黑" panose="020B0503020204020204" pitchFamily="34" charset="-122"/>
                <a:ea typeface="微软雅黑" panose="020B0503020204020204" pitchFamily="34" charset="-122"/>
              </a:rPr>
              <a:t>标题的差异</a:t>
            </a:r>
            <a:endParaRPr lang="en-GB" altLang="en-US" sz="1800" dirty="0">
              <a:latin typeface="微软雅黑" panose="020B0503020204020204" pitchFamily="34" charset="-122"/>
              <a:ea typeface="微软雅黑" panose="020B0503020204020204" pitchFamily="34" charset="-122"/>
            </a:endParaRPr>
          </a:p>
        </p:txBody>
      </p:sp>
      <p:sp>
        <p:nvSpPr>
          <p:cNvPr id="6" name="TextBox 15"/>
          <p:cNvSpPr txBox="1">
            <a:spLocks noChangeArrowheads="1"/>
          </p:cNvSpPr>
          <p:nvPr/>
        </p:nvSpPr>
        <p:spPr bwMode="auto">
          <a:xfrm>
            <a:off x="295135" y="2286257"/>
            <a:ext cx="3388799" cy="524553"/>
          </a:xfrm>
          <a:prstGeom prst="rect">
            <a:avLst/>
          </a:prstGeom>
          <a:solidFill>
            <a:schemeClr val="bg1"/>
          </a:solidFill>
          <a:ln w="19050">
            <a:noFill/>
            <a:miter lim="800000"/>
            <a:headEnd/>
            <a:tailEnd/>
          </a:ln>
        </p:spPr>
        <p:txBody>
          <a:bodyPr wrap="none" lIns="54000" tIns="54000" rIns="54000" bIns="54000" anchor="ctr">
            <a:spAutoFit/>
          </a:bodyPr>
          <a:lstStyle/>
          <a:p>
            <a:pPr marL="173827" indent="-173827" algn="ctr" eaLnBrk="0" hangingPunct="0">
              <a:spcBef>
                <a:spcPts val="450"/>
              </a:spcBef>
              <a:buClr>
                <a:srgbClr val="FF8000"/>
              </a:buClr>
            </a:pPr>
            <a:r>
              <a:rPr lang="zh-CN" altLang="en-US" sz="2700" b="1" dirty="0">
                <a:solidFill>
                  <a:srgbClr val="6817FF"/>
                </a:solidFill>
                <a:latin typeface="微软雅黑" panose="020B0503020204020204" pitchFamily="34" charset="-122"/>
                <a:ea typeface="微软雅黑" panose="020B0503020204020204" pitchFamily="34" charset="-122"/>
                <a:cs typeface="MS PGothic" pitchFamily="34" charset="-128"/>
              </a:rPr>
              <a:t>猜猜看这是什么东西</a:t>
            </a:r>
            <a:r>
              <a:rPr lang="en-US" altLang="zh-TW" sz="2700" b="1" dirty="0">
                <a:solidFill>
                  <a:srgbClr val="6817FF"/>
                </a:solidFill>
                <a:latin typeface="微软雅黑" panose="020B0503020204020204" pitchFamily="34" charset="-122"/>
                <a:ea typeface="微软雅黑" panose="020B0503020204020204" pitchFamily="34" charset="-122"/>
                <a:cs typeface="MS PGothic" pitchFamily="34" charset="-128"/>
              </a:rPr>
              <a:t>?</a:t>
            </a:r>
            <a:endParaRPr lang="en-US" sz="2700" b="1" dirty="0">
              <a:solidFill>
                <a:srgbClr val="6817FF"/>
              </a:solidFill>
              <a:latin typeface="微软雅黑" panose="020B0503020204020204" pitchFamily="34" charset="-122"/>
              <a:ea typeface="微软雅黑" panose="020B0503020204020204" pitchFamily="34" charset="-122"/>
              <a:cs typeface="MS PGothic" pitchFamily="34" charset="-128"/>
            </a:endParaRPr>
          </a:p>
        </p:txBody>
      </p:sp>
    </p:spTree>
    <p:extLst>
      <p:ext uri="{BB962C8B-B14F-4D97-AF65-F5344CB8AC3E}">
        <p14:creationId xmlns:p14="http://schemas.microsoft.com/office/powerpoint/2010/main" val="123137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4229101" y="1534894"/>
            <a:ext cx="2376488" cy="2586038"/>
          </a:xfrm>
          <a:prstGeom prst="rect">
            <a:avLst/>
          </a:prstGeom>
          <a:noFill/>
          <a:ln w="9525">
            <a:noFill/>
            <a:miter lim="800000"/>
            <a:headEnd/>
            <a:tailEnd/>
          </a:ln>
        </p:spPr>
      </p:pic>
      <p:sp>
        <p:nvSpPr>
          <p:cNvPr id="3" name="Rectangle 49"/>
          <p:cNvSpPr>
            <a:spLocks noChangeArrowheads="1"/>
          </p:cNvSpPr>
          <p:nvPr/>
        </p:nvSpPr>
        <p:spPr bwMode="auto">
          <a:xfrm>
            <a:off x="255985" y="1202710"/>
            <a:ext cx="3429000" cy="530915"/>
          </a:xfrm>
          <a:prstGeom prst="rect">
            <a:avLst/>
          </a:prstGeom>
          <a:noFill/>
          <a:ln w="9525">
            <a:noFill/>
            <a:miter lim="800000"/>
            <a:headEnd/>
            <a:tailEnd/>
          </a:ln>
        </p:spPr>
        <p:txBody>
          <a:bodyPr>
            <a:spAutoFit/>
          </a:bodyPr>
          <a:lstStyle/>
          <a:p>
            <a:r>
              <a:rPr lang="zh-CN" altLang="en-US" sz="1500" b="1" dirty="0">
                <a:solidFill>
                  <a:srgbClr val="4B4B4B"/>
                </a:solidFill>
                <a:latin typeface="微软雅黑" panose="020B0503020204020204" pitchFamily="34" charset="-122"/>
                <a:ea typeface="微软雅黑" panose="020B0503020204020204" pitchFamily="34" charset="-122"/>
                <a:cs typeface="Arial" charset="0"/>
              </a:rPr>
              <a:t>原始专利标题</a:t>
            </a:r>
            <a:r>
              <a:rPr lang="en-GB" sz="1500" b="1" dirty="0">
                <a:solidFill>
                  <a:srgbClr val="4B4B4B"/>
                </a:solidFill>
                <a:latin typeface="微软雅黑" panose="020B0503020204020204" pitchFamily="34" charset="-122"/>
                <a:ea typeface="微软雅黑" panose="020B0503020204020204" pitchFamily="34" charset="-122"/>
                <a:cs typeface="Arial" charset="0"/>
              </a:rPr>
              <a:t>	</a:t>
            </a:r>
            <a:r>
              <a:rPr lang="en-GB" sz="1350" dirty="0">
                <a:solidFill>
                  <a:srgbClr val="4B4B4B"/>
                </a:solidFill>
                <a:latin typeface="微软雅黑" panose="020B0503020204020204" pitchFamily="34" charset="-122"/>
                <a:ea typeface="微软雅黑" panose="020B0503020204020204" pitchFamily="34" charset="-122"/>
                <a:cs typeface="Arial" charset="0"/>
              </a:rPr>
              <a:t>	</a:t>
            </a:r>
          </a:p>
          <a:p>
            <a:r>
              <a:rPr lang="en-US" altLang="zh-TW" sz="1350" dirty="0">
                <a:solidFill>
                  <a:srgbClr val="4B4B4B"/>
                </a:solidFill>
                <a:latin typeface="微软雅黑" panose="020B0503020204020204" pitchFamily="34" charset="-122"/>
                <a:ea typeface="微软雅黑" panose="020B0503020204020204" pitchFamily="34" charset="-122"/>
                <a:cs typeface="Arial" charset="0"/>
              </a:rPr>
              <a:t>C</a:t>
            </a:r>
            <a:r>
              <a:rPr lang="en-US" sz="1350" dirty="0">
                <a:solidFill>
                  <a:srgbClr val="4B4B4B"/>
                </a:solidFill>
                <a:latin typeface="微软雅黑" panose="020B0503020204020204" pitchFamily="34" charset="-122"/>
                <a:ea typeface="微软雅黑" panose="020B0503020204020204" pitchFamily="34" charset="-122"/>
                <a:cs typeface="Arial" charset="0"/>
              </a:rPr>
              <a:t>up</a:t>
            </a:r>
            <a:endParaRPr lang="en-GB" sz="1350" dirty="0">
              <a:solidFill>
                <a:srgbClr val="4B4B4B"/>
              </a:solidFill>
              <a:latin typeface="微软雅黑" panose="020B0503020204020204" pitchFamily="34" charset="-122"/>
              <a:ea typeface="微软雅黑" panose="020B0503020204020204" pitchFamily="34" charset="-122"/>
              <a:cs typeface="Arial" charset="0"/>
            </a:endParaRPr>
          </a:p>
        </p:txBody>
      </p:sp>
      <p:sp>
        <p:nvSpPr>
          <p:cNvPr id="4" name="Rectangle 2"/>
          <p:cNvSpPr>
            <a:spLocks noGrp="1" noChangeArrowheads="1"/>
          </p:cNvSpPr>
          <p:nvPr>
            <p:ph type="title"/>
          </p:nvPr>
        </p:nvSpPr>
        <p:spPr>
          <a:xfrm>
            <a:off x="255987" y="253096"/>
            <a:ext cx="6318647" cy="594122"/>
          </a:xfrm>
        </p:spPr>
        <p:txBody>
          <a:bodyPr/>
          <a:lstStyle/>
          <a:p>
            <a:pPr algn="l" eaLnBrk="1" hangingPunct="1"/>
            <a:r>
              <a:rPr lang="en-US" altLang="zh-CN" sz="1950" dirty="0">
                <a:solidFill>
                  <a:srgbClr val="6817FF"/>
                </a:solidFill>
              </a:rPr>
              <a:t>DWPI</a:t>
            </a:r>
            <a:r>
              <a:rPr lang="zh-CN" altLang="en-US" sz="1950" dirty="0">
                <a:solidFill>
                  <a:srgbClr val="6817FF"/>
                </a:solidFill>
              </a:rPr>
              <a:t>标题是专家读完整篇专利后将重点信息提取出来重新改写成比原始标题更清楚的内容</a:t>
            </a:r>
            <a:endParaRPr lang="en-GB" sz="1950" dirty="0">
              <a:solidFill>
                <a:srgbClr val="6817FF"/>
              </a:solidFill>
            </a:endParaRPr>
          </a:p>
        </p:txBody>
      </p:sp>
      <p:sp>
        <p:nvSpPr>
          <p:cNvPr id="5" name="Rectangle 4"/>
          <p:cNvSpPr>
            <a:spLocks noChangeArrowheads="1"/>
          </p:cNvSpPr>
          <p:nvPr/>
        </p:nvSpPr>
        <p:spPr bwMode="auto">
          <a:xfrm>
            <a:off x="255987" y="1934945"/>
            <a:ext cx="3609976" cy="2077492"/>
          </a:xfrm>
          <a:prstGeom prst="rect">
            <a:avLst/>
          </a:prstGeom>
          <a:noFill/>
          <a:ln w="9525">
            <a:noFill/>
            <a:miter lim="800000"/>
            <a:headEnd/>
            <a:tailEnd/>
          </a:ln>
        </p:spPr>
        <p:txBody>
          <a:bodyPr wrap="square">
            <a:spAutoFit/>
          </a:bodyPr>
          <a:lstStyle/>
          <a:p>
            <a:pPr>
              <a:spcBef>
                <a:spcPts val="450"/>
              </a:spcBef>
            </a:pPr>
            <a:r>
              <a:rPr lang="en-GB" sz="1500" b="1" dirty="0">
                <a:solidFill>
                  <a:srgbClr val="4B4B4B"/>
                </a:solidFill>
                <a:latin typeface="微软雅黑" panose="020B0503020204020204" pitchFamily="34" charset="-122"/>
                <a:ea typeface="微软雅黑" panose="020B0503020204020204" pitchFamily="34" charset="-122"/>
                <a:cs typeface="Arial" charset="0"/>
              </a:rPr>
              <a:t>DWPI</a:t>
            </a:r>
            <a:r>
              <a:rPr lang="zh-CN" altLang="en-US" sz="1500" b="1" dirty="0">
                <a:solidFill>
                  <a:srgbClr val="4B4B4B"/>
                </a:solidFill>
                <a:latin typeface="微软雅黑" panose="020B0503020204020204" pitchFamily="34" charset="-122"/>
                <a:ea typeface="微软雅黑" panose="020B0503020204020204" pitchFamily="34" charset="-122"/>
                <a:cs typeface="Arial" charset="0"/>
              </a:rPr>
              <a:t>标题</a:t>
            </a:r>
            <a:r>
              <a:rPr lang="en-GB" sz="1350" dirty="0">
                <a:solidFill>
                  <a:srgbClr val="4B4B4B"/>
                </a:solidFill>
                <a:latin typeface="微软雅黑" panose="020B0503020204020204" pitchFamily="34" charset="-122"/>
                <a:ea typeface="微软雅黑" panose="020B0503020204020204" pitchFamily="34" charset="-122"/>
                <a:cs typeface="Arial" charset="0"/>
              </a:rPr>
              <a:t>	</a:t>
            </a:r>
          </a:p>
          <a:p>
            <a:pPr>
              <a:spcBef>
                <a:spcPts val="900"/>
              </a:spcBef>
            </a:pPr>
            <a:r>
              <a:rPr lang="en-US" sz="1350" u="sng" dirty="0">
                <a:solidFill>
                  <a:srgbClr val="6817FF"/>
                </a:solidFill>
                <a:latin typeface="微软雅黑" panose="020B0503020204020204" pitchFamily="34" charset="-122"/>
                <a:ea typeface="微软雅黑" panose="020B0503020204020204" pitchFamily="34" charset="-122"/>
              </a:rPr>
              <a:t>Sound muffling cup </a:t>
            </a:r>
            <a:r>
              <a:rPr lang="en-US" sz="1350" dirty="0">
                <a:solidFill>
                  <a:srgbClr val="4B4B4B"/>
                </a:solidFill>
                <a:latin typeface="微软雅黑" panose="020B0503020204020204" pitchFamily="34" charset="-122"/>
                <a:ea typeface="微软雅黑" panose="020B0503020204020204" pitchFamily="34" charset="-122"/>
              </a:rPr>
              <a:t>for </a:t>
            </a:r>
            <a:r>
              <a:rPr lang="en-US" sz="1350" u="sng" dirty="0">
                <a:solidFill>
                  <a:srgbClr val="1AC604"/>
                </a:solidFill>
                <a:latin typeface="微软雅黑" panose="020B0503020204020204" pitchFamily="34" charset="-122"/>
                <a:ea typeface="微软雅黑" panose="020B0503020204020204" pitchFamily="34" charset="-122"/>
              </a:rPr>
              <a:t>enraged shouters </a:t>
            </a:r>
            <a:r>
              <a:rPr lang="en-US" sz="1350" u="sng" dirty="0">
                <a:solidFill>
                  <a:srgbClr val="0070C0"/>
                </a:solidFill>
                <a:latin typeface="微软雅黑" panose="020B0503020204020204" pitchFamily="34" charset="-122"/>
                <a:ea typeface="微软雅黑" panose="020B0503020204020204" pitchFamily="34" charset="-122"/>
              </a:rPr>
              <a:t>comprises body portion diverging</a:t>
            </a:r>
            <a:r>
              <a:rPr lang="en-US" sz="1350" dirty="0">
                <a:solidFill>
                  <a:srgbClr val="0070C0"/>
                </a:solidFill>
                <a:latin typeface="微软雅黑" panose="020B0503020204020204" pitchFamily="34" charset="-122"/>
                <a:ea typeface="微软雅黑" panose="020B0503020204020204" pitchFamily="34" charset="-122"/>
              </a:rPr>
              <a:t> to </a:t>
            </a:r>
            <a:r>
              <a:rPr lang="en-US" sz="1350" u="sng" dirty="0">
                <a:solidFill>
                  <a:srgbClr val="0070C0"/>
                </a:solidFill>
                <a:latin typeface="微软雅黑" panose="020B0503020204020204" pitchFamily="34" charset="-122"/>
                <a:ea typeface="微软雅黑" panose="020B0503020204020204" pitchFamily="34" charset="-122"/>
              </a:rPr>
              <a:t>mouthpiece and enclosing tube carrying baffles</a:t>
            </a:r>
            <a:r>
              <a:rPr lang="zh-TW" altLang="en-US" sz="1350" b="1" dirty="0">
                <a:solidFill>
                  <a:srgbClr val="FF8000"/>
                </a:solidFill>
                <a:latin typeface="微软雅黑" panose="020B0503020204020204" pitchFamily="34" charset="-122"/>
                <a:ea typeface="微软雅黑" panose="020B0503020204020204" pitchFamily="34" charset="-122"/>
              </a:rPr>
              <a:t> </a:t>
            </a:r>
            <a:endParaRPr lang="en-US" altLang="zh-TW" sz="1350" b="1" dirty="0">
              <a:solidFill>
                <a:srgbClr val="FF8000"/>
              </a:solidFill>
              <a:latin typeface="微软雅黑" panose="020B0503020204020204" pitchFamily="34" charset="-122"/>
              <a:ea typeface="微软雅黑" panose="020B0503020204020204" pitchFamily="34" charset="-122"/>
            </a:endParaRPr>
          </a:p>
          <a:p>
            <a:pPr>
              <a:spcBef>
                <a:spcPts val="900"/>
              </a:spcBef>
            </a:pPr>
            <a:r>
              <a:rPr lang="zh-CN" altLang="en-US" sz="1500" dirty="0">
                <a:solidFill>
                  <a:srgbClr val="6817FF"/>
                </a:solidFill>
                <a:latin typeface="微软雅黑" panose="020B0503020204020204" pitchFamily="34" charset="-122"/>
                <a:ea typeface="微软雅黑" panose="020B0503020204020204" pitchFamily="34" charset="-122"/>
              </a:rPr>
              <a:t>消音杯，供愤怒的呐喊者使用，包括由传声筒和带有挡板的套管构成的主体部分</a:t>
            </a:r>
            <a:endParaRPr lang="en-US" sz="1500" i="1" dirty="0">
              <a:solidFill>
                <a:srgbClr val="6817FF"/>
              </a:solidFill>
              <a:latin typeface="微软雅黑" panose="020B0503020204020204" pitchFamily="34" charset="-122"/>
              <a:ea typeface="微软雅黑" panose="020B0503020204020204" pitchFamily="34" charset="-122"/>
            </a:endParaRPr>
          </a:p>
        </p:txBody>
      </p:sp>
      <p:sp>
        <p:nvSpPr>
          <p:cNvPr id="6" name="Rectangle 5"/>
          <p:cNvSpPr>
            <a:spLocks noChangeArrowheads="1"/>
          </p:cNvSpPr>
          <p:nvPr/>
        </p:nvSpPr>
        <p:spPr bwMode="auto">
          <a:xfrm>
            <a:off x="255988" y="4137267"/>
            <a:ext cx="6030515" cy="738664"/>
          </a:xfrm>
          <a:prstGeom prst="rect">
            <a:avLst/>
          </a:prstGeom>
          <a:noFill/>
          <a:ln w="9525">
            <a:noFill/>
            <a:miter lim="800000"/>
            <a:headEnd/>
            <a:tailEnd/>
          </a:ln>
        </p:spPr>
        <p:txBody>
          <a:bodyPr>
            <a:spAutoFit/>
          </a:bodyPr>
          <a:lstStyle/>
          <a:p>
            <a:r>
              <a:rPr lang="zh-CN" altLang="en-US" sz="2100" b="1" dirty="0">
                <a:solidFill>
                  <a:srgbClr val="6817FF"/>
                </a:solidFill>
                <a:latin typeface="微软雅黑" panose="020B0503020204020204" pitchFamily="34" charset="-122"/>
                <a:ea typeface="微软雅黑" panose="020B0503020204020204" pitchFamily="34" charset="-122"/>
                <a:cs typeface="Meiryo UI" pitchFamily="34" charset="-128"/>
              </a:rPr>
              <a:t>由专家重新改写的</a:t>
            </a:r>
            <a:r>
              <a:rPr lang="en-US" altLang="zh-CN" sz="2100" b="1" dirty="0">
                <a:solidFill>
                  <a:srgbClr val="6817FF"/>
                </a:solidFill>
                <a:latin typeface="微软雅黑" panose="020B0503020204020204" pitchFamily="34" charset="-122"/>
                <a:ea typeface="微软雅黑" panose="020B0503020204020204" pitchFamily="34" charset="-122"/>
                <a:cs typeface="Meiryo UI" pitchFamily="34" charset="-128"/>
              </a:rPr>
              <a:t>DWPI</a:t>
            </a:r>
            <a:r>
              <a:rPr lang="zh-CN" altLang="en-US" sz="2100" b="1" dirty="0">
                <a:solidFill>
                  <a:srgbClr val="6817FF"/>
                </a:solidFill>
                <a:latin typeface="微软雅黑" panose="020B0503020204020204" pitchFamily="34" charset="-122"/>
                <a:ea typeface="微软雅黑" panose="020B0503020204020204" pitchFamily="34" charset="-122"/>
                <a:cs typeface="Meiryo UI" pitchFamily="34" charset="-128"/>
              </a:rPr>
              <a:t>标题提供比原始专利标题更多的信息</a:t>
            </a:r>
          </a:p>
        </p:txBody>
      </p:sp>
      <p:grpSp>
        <p:nvGrpSpPr>
          <p:cNvPr id="7" name="Group 21"/>
          <p:cNvGrpSpPr>
            <a:grpSpLocks/>
          </p:cNvGrpSpPr>
          <p:nvPr/>
        </p:nvGrpSpPr>
        <p:grpSpPr bwMode="auto">
          <a:xfrm>
            <a:off x="2205040" y="1451552"/>
            <a:ext cx="1660922" cy="884635"/>
            <a:chOff x="916863" y="1932021"/>
            <a:chExt cx="2213217" cy="1179474"/>
          </a:xfrm>
        </p:grpSpPr>
        <p:sp>
          <p:nvSpPr>
            <p:cNvPr id="8" name="Rounded Rectangle 7"/>
            <p:cNvSpPr/>
            <p:nvPr/>
          </p:nvSpPr>
          <p:spPr bwMode="auto">
            <a:xfrm>
              <a:off x="916863" y="1932021"/>
              <a:ext cx="2213217" cy="774674"/>
            </a:xfrm>
            <a:prstGeom prst="roundRect">
              <a:avLst/>
            </a:prstGeom>
            <a:solidFill>
              <a:schemeClr val="tx2"/>
            </a:solid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lIns="34290" rIns="34290" anchor="ctr"/>
            <a:lstStyle/>
            <a:p>
              <a:pPr marL="86914" indent="-86914">
                <a:spcBef>
                  <a:spcPts val="450"/>
                </a:spcBef>
                <a:buClr>
                  <a:srgbClr val="FF8000"/>
                </a:buClr>
                <a:defRPr/>
              </a:pPr>
              <a:r>
                <a:rPr lang="zh-CN" altLang="en-US" sz="12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更明确的技术特征描述</a:t>
              </a:r>
              <a:endParaRPr lang="en-US" altLang="zh-TW" sz="12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9" name="Straight Connector 29"/>
            <p:cNvCxnSpPr>
              <a:cxnSpLocks noChangeShapeType="1"/>
              <a:stCxn id="8" idx="2"/>
            </p:cNvCxnSpPr>
            <p:nvPr/>
          </p:nvCxnSpPr>
          <p:spPr bwMode="auto">
            <a:xfrm flipH="1">
              <a:off x="1186980" y="2706721"/>
              <a:ext cx="836492" cy="404774"/>
            </a:xfrm>
            <a:prstGeom prst="line">
              <a:avLst/>
            </a:prstGeom>
            <a:noFill/>
            <a:ln w="19050" algn="ctr">
              <a:solidFill>
                <a:schemeClr val="tx2"/>
              </a:solidFill>
              <a:round/>
              <a:headEnd/>
              <a:tailEnd/>
            </a:ln>
          </p:spPr>
        </p:cxnSp>
      </p:grpSp>
      <p:pic>
        <p:nvPicPr>
          <p:cNvPr id="10" name="Picture 1"/>
          <p:cNvPicPr>
            <a:picLocks noChangeAspect="1" noChangeArrowheads="1"/>
          </p:cNvPicPr>
          <p:nvPr/>
        </p:nvPicPr>
        <p:blipFill>
          <a:blip r:embed="rId4" cstate="print"/>
          <a:srcRect/>
          <a:stretch>
            <a:fillRect/>
          </a:stretch>
        </p:blipFill>
        <p:spPr bwMode="auto">
          <a:xfrm>
            <a:off x="4400553" y="1649194"/>
            <a:ext cx="2226469" cy="2428875"/>
          </a:xfrm>
          <a:prstGeom prst="rect">
            <a:avLst/>
          </a:prstGeom>
          <a:noFill/>
          <a:ln w="9525">
            <a:noFill/>
            <a:miter lim="800000"/>
            <a:headEnd/>
            <a:tailEnd/>
          </a:ln>
        </p:spPr>
      </p:pic>
    </p:spTree>
    <p:extLst>
      <p:ext uri="{BB962C8B-B14F-4D97-AF65-F5344CB8AC3E}">
        <p14:creationId xmlns:p14="http://schemas.microsoft.com/office/powerpoint/2010/main" val="3007906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0Mandy\Useful company documents\图片合集\shutterstock_1742654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6858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0" y="1800224"/>
            <a:ext cx="6858000" cy="1543050"/>
          </a:xfrm>
          <a:prstGeom prst="rect">
            <a:avLst/>
          </a:prstGeom>
          <a:solidFill>
            <a:schemeClr val="tx1">
              <a:alpha val="86000"/>
            </a:schemeClr>
          </a:solidFill>
          <a:ln w="19050" cap="flat" cmpd="sng" algn="ctr">
            <a:noFill/>
            <a:prstDash val="solid"/>
            <a:round/>
            <a:headEnd type="none" w="med" len="med"/>
            <a:tailEnd type="none" w="med" len="med"/>
          </a:ln>
          <a:effectLst/>
        </p:spPr>
        <p:txBody>
          <a:bodyPr lIns="34290" rIns="34290" anchor="ctr"/>
          <a:lstStyle/>
          <a:p>
            <a:pPr marL="86914" indent="-86914" algn="ctr">
              <a:spcBef>
                <a:spcPts val="450"/>
              </a:spcBef>
              <a:buClr>
                <a:schemeClr val="tx2"/>
              </a:buClr>
              <a:defRPr/>
            </a:pPr>
            <a:endParaRPr lang="en-US" sz="900" dirty="0" err="1">
              <a:ea typeface="맑은 고딕" pitchFamily="50" charset="-127"/>
            </a:endParaRPr>
          </a:p>
        </p:txBody>
      </p:sp>
      <p:sp>
        <p:nvSpPr>
          <p:cNvPr id="4" name="Rectangle 3"/>
          <p:cNvSpPr/>
          <p:nvPr/>
        </p:nvSpPr>
        <p:spPr>
          <a:xfrm>
            <a:off x="114300" y="1914527"/>
            <a:ext cx="6743700" cy="1234953"/>
          </a:xfrm>
          <a:prstGeom prst="rect">
            <a:avLst/>
          </a:prstGeom>
        </p:spPr>
        <p:txBody>
          <a:bodyPr wrap="square">
            <a:spAutoFit/>
          </a:bodyPr>
          <a:lstStyle/>
          <a:p>
            <a:pPr marL="385754" indent="-385754">
              <a:spcBef>
                <a:spcPts val="900"/>
              </a:spcBef>
              <a:defRPr/>
            </a:pPr>
            <a:r>
              <a:rPr lang="zh-CN" altLang="en-US" sz="2100"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如果</a:t>
            </a:r>
            <a:r>
              <a:rPr lang="en-US" altLang="zh-CN" sz="2100"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TW" sz="2100"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85754" indent="-385754">
              <a:spcBef>
                <a:spcPts val="900"/>
              </a:spcBef>
              <a:defRPr/>
            </a:pPr>
            <a:r>
              <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阅读整篇专利前专家先读完并帮您“整理好”重点信息</a:t>
            </a:r>
            <a:endParaRPr lang="en-US" altLang="zh-CN"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85754" indent="-385754">
              <a:spcBef>
                <a:spcPts val="900"/>
              </a:spcBef>
              <a:defRPr/>
            </a:pPr>
            <a:r>
              <a:rPr lang="zh-CN" altLang="en-US" sz="1725"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专家读完整篇专利后整理成全新的摘要并用通俗易懂的英文描述</a:t>
            </a:r>
            <a:endParaRPr lang="en-US" altLang="zh-TW" sz="1725"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45141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242888" y="742953"/>
            <a:ext cx="3649266" cy="3780522"/>
          </a:xfrm>
          <a:prstGeom prst="rect">
            <a:avLst/>
          </a:prstGeom>
          <a:noFill/>
          <a:ln w="9525">
            <a:noFill/>
            <a:miter lim="800000"/>
            <a:headEnd/>
            <a:tailEnd/>
          </a:ln>
        </p:spPr>
        <p:txBody>
          <a:bodyPr>
            <a:spAutoFit/>
          </a:bodyPr>
          <a:lstStyle/>
          <a:p>
            <a:pPr fontAlgn="t"/>
            <a:r>
              <a:rPr lang="zh-CN" altLang="en-US" sz="1200" b="1" dirty="0">
                <a:solidFill>
                  <a:srgbClr val="4B4B4B"/>
                </a:solidFill>
                <a:latin typeface="微软雅黑" panose="020B0503020204020204" pitchFamily="34" charset="-122"/>
                <a:ea typeface="微软雅黑" panose="020B0503020204020204" pitchFamily="34" charset="-122"/>
              </a:rPr>
              <a:t>原始专利标题</a:t>
            </a:r>
            <a:endParaRPr lang="en-US" sz="1200" b="1" dirty="0">
              <a:solidFill>
                <a:srgbClr val="4B4B4B"/>
              </a:solidFill>
              <a:latin typeface="微软雅黑" panose="020B0503020204020204" pitchFamily="34" charset="-122"/>
              <a:ea typeface="微软雅黑" panose="020B0503020204020204" pitchFamily="34" charset="-122"/>
            </a:endParaRPr>
          </a:p>
          <a:p>
            <a:pPr fontAlgn="t"/>
            <a:r>
              <a:rPr lang="en-US" sz="1050" dirty="0">
                <a:solidFill>
                  <a:srgbClr val="4B4B4B"/>
                </a:solidFill>
                <a:latin typeface="微软雅黑" panose="020B0503020204020204" pitchFamily="34" charset="-122"/>
                <a:ea typeface="微软雅黑" panose="020B0503020204020204" pitchFamily="34" charset="-122"/>
              </a:rPr>
              <a:t>TOUCH PANEL</a:t>
            </a:r>
          </a:p>
          <a:p>
            <a:pPr fontAlgn="t"/>
            <a:endParaRPr lang="en-US" sz="1200" dirty="0">
              <a:solidFill>
                <a:srgbClr val="4B4B4B"/>
              </a:solidFill>
              <a:latin typeface="微软雅黑" panose="020B0503020204020204" pitchFamily="34" charset="-122"/>
              <a:ea typeface="微软雅黑" panose="020B0503020204020204" pitchFamily="34" charset="-122"/>
            </a:endParaRPr>
          </a:p>
          <a:p>
            <a:pPr fontAlgn="t"/>
            <a:r>
              <a:rPr lang="zh-CN" altLang="en-US" sz="1200" b="1" dirty="0">
                <a:solidFill>
                  <a:srgbClr val="4B4B4B"/>
                </a:solidFill>
                <a:latin typeface="微软雅黑" panose="020B0503020204020204" pitchFamily="34" charset="-122"/>
                <a:ea typeface="微软雅黑" panose="020B0503020204020204" pitchFamily="34" charset="-122"/>
              </a:rPr>
              <a:t>摘要</a:t>
            </a:r>
            <a:endParaRPr lang="en-US" sz="1200" b="1" dirty="0">
              <a:solidFill>
                <a:srgbClr val="4B4B4B"/>
              </a:solidFill>
              <a:latin typeface="微软雅黑" panose="020B0503020204020204" pitchFamily="34" charset="-122"/>
              <a:ea typeface="微软雅黑" panose="020B0503020204020204" pitchFamily="34" charset="-122"/>
            </a:endParaRPr>
          </a:p>
          <a:p>
            <a:pPr fontAlgn="t">
              <a:spcBef>
                <a:spcPts val="450"/>
              </a:spcBef>
            </a:pPr>
            <a:r>
              <a:rPr lang="en-US" sz="1050" dirty="0">
                <a:solidFill>
                  <a:srgbClr val="4B4B4B"/>
                </a:solidFill>
                <a:latin typeface="微软雅黑" panose="020B0503020204020204" pitchFamily="34" charset="-122"/>
                <a:ea typeface="微软雅黑" panose="020B0503020204020204" pitchFamily="34" charset="-122"/>
              </a:rPr>
              <a:t>A touch panel includes: a transparent cover lens, a transparent conductive film and a display apparatus which are successively stacked. The transparent conductive film includes a transparent substrate including a body and a flexible board, where the width of the flexible board is smaller than the width of the body. The body includes a sensing area, a border area located at the edge of the sensing area, a conduction line disposed on a side of the flexible transparent substrate; a first conductive layer disposed on a side of the sensing area, where the first conductive layer includes first conductive wires intercrossing each other, and a first electrode trace disposed on a side of the border area, via which the first conductive layer and the conduction line are electrically connected. The production efficiency of the transparent conductive film of the above touch panel of the present invention is improved.</a:t>
            </a:r>
            <a:endParaRPr lang="en-US" sz="1350" dirty="0">
              <a:solidFill>
                <a:srgbClr val="4B4B4B"/>
              </a:solidFill>
              <a:latin typeface="微软雅黑" panose="020B0503020204020204" pitchFamily="34" charset="-122"/>
              <a:ea typeface="微软雅黑" panose="020B0503020204020204" pitchFamily="34" charset="-122"/>
            </a:endParaRPr>
          </a:p>
        </p:txBody>
      </p:sp>
      <p:sp>
        <p:nvSpPr>
          <p:cNvPr id="3" name="Rectangle 3"/>
          <p:cNvSpPr txBox="1">
            <a:spLocks noChangeArrowheads="1"/>
          </p:cNvSpPr>
          <p:nvPr/>
        </p:nvSpPr>
        <p:spPr>
          <a:xfrm>
            <a:off x="228603" y="228602"/>
            <a:ext cx="6346031" cy="42267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r>
              <a:rPr lang="zh-CN" altLang="en-US" sz="2400" b="1" dirty="0">
                <a:latin typeface="微软雅黑" panose="020B0503020204020204" pitchFamily="34" charset="-122"/>
                <a:ea typeface="微软雅黑" panose="020B0503020204020204" pitchFamily="34" charset="-122"/>
              </a:rPr>
              <a:t>原始摘要与</a:t>
            </a:r>
            <a:r>
              <a:rPr lang="en-US" altLang="zh-CN" sz="2400" b="1" dirty="0">
                <a:latin typeface="微软雅黑" panose="020B0503020204020204" pitchFamily="34" charset="-122"/>
                <a:ea typeface="微软雅黑" panose="020B0503020204020204" pitchFamily="34" charset="-122"/>
              </a:rPr>
              <a:t>DWPI</a:t>
            </a:r>
            <a:r>
              <a:rPr lang="zh-CN" altLang="en-US" sz="2400" b="1" dirty="0">
                <a:latin typeface="微软雅黑" panose="020B0503020204020204" pitchFamily="34" charset="-122"/>
                <a:ea typeface="微软雅黑" panose="020B0503020204020204" pitchFamily="34" charset="-122"/>
              </a:rPr>
              <a:t>摘要的差异</a:t>
            </a:r>
            <a:endParaRPr lang="en-GB" sz="2400" b="1" dirty="0">
              <a:latin typeface="微软雅黑" panose="020B0503020204020204" pitchFamily="34" charset="-122"/>
              <a:ea typeface="微软雅黑" panose="020B0503020204020204" pitchFamily="34" charset="-122"/>
            </a:endParaRPr>
          </a:p>
        </p:txBody>
      </p:sp>
      <p:sp>
        <p:nvSpPr>
          <p:cNvPr id="4" name="TextBox 3"/>
          <p:cNvSpPr txBox="1">
            <a:spLocks noChangeArrowheads="1"/>
          </p:cNvSpPr>
          <p:nvPr/>
        </p:nvSpPr>
        <p:spPr bwMode="auto">
          <a:xfrm>
            <a:off x="4274587" y="680893"/>
            <a:ext cx="1955715" cy="386054"/>
          </a:xfrm>
          <a:prstGeom prst="rect">
            <a:avLst/>
          </a:prstGeom>
          <a:solidFill>
            <a:schemeClr val="bg1"/>
          </a:solidFill>
          <a:ln w="19050">
            <a:noFill/>
            <a:miter lim="800000"/>
            <a:headEnd/>
            <a:tailEnd/>
          </a:ln>
        </p:spPr>
        <p:txBody>
          <a:bodyPr wrap="none" lIns="54000" tIns="54000" rIns="54000" bIns="54000" anchor="ctr">
            <a:spAutoFit/>
          </a:bodyPr>
          <a:lstStyle/>
          <a:p>
            <a:pPr marL="173827" indent="-173827" algn="ctr" eaLnBrk="0" hangingPunct="0">
              <a:spcBef>
                <a:spcPts val="450"/>
              </a:spcBef>
              <a:buClr>
                <a:srgbClr val="FF8000"/>
              </a:buClr>
            </a:pPr>
            <a:r>
              <a:rPr lang="zh-CN" altLang="en-US" b="1" dirty="0">
                <a:solidFill>
                  <a:srgbClr val="FF0000"/>
                </a:solidFill>
                <a:latin typeface="微软雅黑" panose="020B0503020204020204" pitchFamily="34" charset="-122"/>
                <a:ea typeface="微软雅黑" panose="020B0503020204020204" pitchFamily="34" charset="-122"/>
                <a:cs typeface="MS PGothic" pitchFamily="34" charset="-128"/>
              </a:rPr>
              <a:t>摘要不会分段描述</a:t>
            </a:r>
            <a:endParaRPr lang="en-US" altLang="zh-TW" b="1" dirty="0">
              <a:solidFill>
                <a:srgbClr val="FF0000"/>
              </a:solidFill>
              <a:latin typeface="微软雅黑" panose="020B0503020204020204" pitchFamily="34" charset="-122"/>
              <a:ea typeface="微软雅黑" panose="020B0503020204020204" pitchFamily="34" charset="-122"/>
              <a:cs typeface="MS PGothic" pitchFamily="34" charset="-128"/>
            </a:endParaRPr>
          </a:p>
        </p:txBody>
      </p:sp>
      <p:sp>
        <p:nvSpPr>
          <p:cNvPr id="5" name="TextBox 4"/>
          <p:cNvSpPr txBox="1">
            <a:spLocks noChangeArrowheads="1"/>
          </p:cNvSpPr>
          <p:nvPr/>
        </p:nvSpPr>
        <p:spPr bwMode="auto">
          <a:xfrm>
            <a:off x="3698098" y="1326212"/>
            <a:ext cx="3109877" cy="386054"/>
          </a:xfrm>
          <a:prstGeom prst="rect">
            <a:avLst/>
          </a:prstGeom>
          <a:solidFill>
            <a:schemeClr val="bg1"/>
          </a:solidFill>
          <a:ln w="19050">
            <a:noFill/>
            <a:miter lim="800000"/>
            <a:headEnd/>
            <a:tailEnd/>
          </a:ln>
        </p:spPr>
        <p:txBody>
          <a:bodyPr wrap="none" lIns="54000" tIns="54000" rIns="54000" bIns="54000" anchor="ctr">
            <a:spAutoFit/>
          </a:bodyPr>
          <a:lstStyle/>
          <a:p>
            <a:pPr marL="173827" indent="-173827" algn="ctr" eaLnBrk="0" hangingPunct="0">
              <a:spcBef>
                <a:spcPts val="450"/>
              </a:spcBef>
              <a:buClr>
                <a:srgbClr val="FF8000"/>
              </a:buClr>
            </a:pPr>
            <a:r>
              <a:rPr lang="zh-CN" altLang="en-US" b="1" dirty="0">
                <a:solidFill>
                  <a:srgbClr val="FF0000"/>
                </a:solidFill>
                <a:latin typeface="微软雅黑" panose="020B0503020204020204" pitchFamily="34" charset="-122"/>
                <a:ea typeface="微软雅黑" panose="020B0503020204020204" pitchFamily="34" charset="-122"/>
                <a:cs typeface="MS PGothic" pitchFamily="34" charset="-128"/>
              </a:rPr>
              <a:t>并且没有区分不同内容的标识</a:t>
            </a:r>
            <a:endParaRPr lang="en-US" altLang="en-US" b="1" dirty="0">
              <a:solidFill>
                <a:srgbClr val="FF0000"/>
              </a:solidFill>
              <a:latin typeface="微软雅黑" panose="020B0503020204020204" pitchFamily="34" charset="-122"/>
              <a:ea typeface="微软雅黑" panose="020B0503020204020204" pitchFamily="34" charset="-122"/>
              <a:cs typeface="MS PGothic" pitchFamily="34" charset="-128"/>
            </a:endParaRPr>
          </a:p>
        </p:txBody>
      </p:sp>
      <p:sp>
        <p:nvSpPr>
          <p:cNvPr id="6" name="TextBox 5"/>
          <p:cNvSpPr txBox="1">
            <a:spLocks noChangeArrowheads="1"/>
          </p:cNvSpPr>
          <p:nvPr/>
        </p:nvSpPr>
        <p:spPr bwMode="auto">
          <a:xfrm>
            <a:off x="3813518" y="1991771"/>
            <a:ext cx="2879045" cy="386054"/>
          </a:xfrm>
          <a:prstGeom prst="rect">
            <a:avLst/>
          </a:prstGeom>
          <a:solidFill>
            <a:schemeClr val="bg1"/>
          </a:solidFill>
          <a:ln w="19050">
            <a:noFill/>
            <a:miter lim="800000"/>
            <a:headEnd/>
            <a:tailEnd/>
          </a:ln>
        </p:spPr>
        <p:txBody>
          <a:bodyPr wrap="none" lIns="54000" tIns="54000" rIns="54000" bIns="54000" anchor="ctr">
            <a:spAutoFit/>
          </a:bodyPr>
          <a:lstStyle/>
          <a:p>
            <a:pPr marL="173827" indent="-173827" algn="ctr" eaLnBrk="0" hangingPunct="0">
              <a:spcBef>
                <a:spcPts val="450"/>
              </a:spcBef>
              <a:buClr>
                <a:srgbClr val="FF8000"/>
              </a:buClr>
            </a:pPr>
            <a:r>
              <a:rPr lang="zh-CN" altLang="en-US" b="1" dirty="0">
                <a:solidFill>
                  <a:srgbClr val="FF0000"/>
                </a:solidFill>
                <a:latin typeface="微软雅黑" panose="020B0503020204020204" pitchFamily="34" charset="-122"/>
                <a:ea typeface="微软雅黑" panose="020B0503020204020204" pitchFamily="34" charset="-122"/>
                <a:cs typeface="MS PGothic" pitchFamily="34" charset="-128"/>
              </a:rPr>
              <a:t>看完以后还是不太确定重点</a:t>
            </a:r>
            <a:endParaRPr lang="en-US" altLang="en-US" b="1" dirty="0">
              <a:solidFill>
                <a:srgbClr val="FF0000"/>
              </a:solidFill>
              <a:latin typeface="微软雅黑" panose="020B0503020204020204" pitchFamily="34" charset="-122"/>
              <a:ea typeface="微软雅黑" panose="020B0503020204020204" pitchFamily="34" charset="-122"/>
              <a:cs typeface="MS PGothic" pitchFamily="34" charset="-128"/>
            </a:endParaRPr>
          </a:p>
        </p:txBody>
      </p:sp>
      <p:pic>
        <p:nvPicPr>
          <p:cNvPr id="7" name="Picture 2" descr="http://3.bp.blogspot.com/-XrfnQW-QVX8/T2TGxSDAu2I/AAAAAAAAAD0/OW_6YK7F24I/s1600/11177744.jpg"/>
          <p:cNvPicPr>
            <a:picLocks noChangeAspect="1" noChangeArrowheads="1"/>
          </p:cNvPicPr>
          <p:nvPr/>
        </p:nvPicPr>
        <p:blipFill>
          <a:blip r:embed="rId3" cstate="print"/>
          <a:srcRect/>
          <a:stretch>
            <a:fillRect/>
          </a:stretch>
        </p:blipFill>
        <p:spPr bwMode="auto">
          <a:xfrm>
            <a:off x="4020990" y="2658616"/>
            <a:ext cx="2386013" cy="1550194"/>
          </a:xfrm>
          <a:prstGeom prst="rect">
            <a:avLst/>
          </a:prstGeom>
          <a:ln>
            <a:noFill/>
          </a:ln>
          <a:effectLst>
            <a:softEdge rad="112500"/>
          </a:effectLst>
        </p:spPr>
      </p:pic>
      <p:sp>
        <p:nvSpPr>
          <p:cNvPr id="8" name="TextBox 7"/>
          <p:cNvSpPr txBox="1">
            <a:spLocks noChangeArrowheads="1"/>
          </p:cNvSpPr>
          <p:nvPr/>
        </p:nvSpPr>
        <p:spPr bwMode="auto">
          <a:xfrm>
            <a:off x="4290823" y="1280046"/>
            <a:ext cx="1340162" cy="478387"/>
          </a:xfrm>
          <a:prstGeom prst="rect">
            <a:avLst/>
          </a:prstGeom>
          <a:solidFill>
            <a:schemeClr val="bg1"/>
          </a:solidFill>
          <a:ln w="19050">
            <a:noFill/>
            <a:miter lim="800000"/>
            <a:headEnd/>
            <a:tailEnd/>
          </a:ln>
        </p:spPr>
        <p:txBody>
          <a:bodyPr wrap="none" lIns="54000" tIns="54000" rIns="54000" bIns="54000" anchor="ctr">
            <a:spAutoFit/>
          </a:bodyPr>
          <a:lstStyle/>
          <a:p>
            <a:pPr marL="173827" indent="-173827" algn="ctr" eaLnBrk="0" hangingPunct="0">
              <a:spcBef>
                <a:spcPts val="450"/>
              </a:spcBef>
              <a:buClr>
                <a:srgbClr val="FF8000"/>
              </a:buClr>
            </a:pPr>
            <a:r>
              <a:rPr lang="zh-CN" altLang="en-US" sz="2400" b="1" dirty="0">
                <a:solidFill>
                  <a:srgbClr val="FF0000"/>
                </a:solidFill>
                <a:latin typeface="微软雅黑" panose="020B0503020204020204" pitchFamily="34" charset="-122"/>
                <a:ea typeface="微软雅黑" panose="020B0503020204020204" pitchFamily="34" charset="-122"/>
                <a:cs typeface="MS PGothic" pitchFamily="34" charset="-128"/>
              </a:rPr>
              <a:t>那看图吧</a:t>
            </a:r>
            <a:endParaRPr lang="en-US" sz="2400" b="1" dirty="0">
              <a:solidFill>
                <a:srgbClr val="FF0000"/>
              </a:solidFill>
              <a:latin typeface="微软雅黑" panose="020B0503020204020204" pitchFamily="34" charset="-122"/>
              <a:ea typeface="微软雅黑" panose="020B0503020204020204" pitchFamily="34" charset="-122"/>
              <a:cs typeface="MS PGothic" pitchFamily="34" charset="-128"/>
            </a:endParaRPr>
          </a:p>
        </p:txBody>
      </p:sp>
      <p:pic>
        <p:nvPicPr>
          <p:cNvPr id="9" name="Picture 2"/>
          <p:cNvPicPr>
            <a:picLocks noChangeAspect="1" noChangeArrowheads="1"/>
          </p:cNvPicPr>
          <p:nvPr/>
        </p:nvPicPr>
        <p:blipFill>
          <a:blip r:embed="rId4" cstate="print"/>
          <a:srcRect/>
          <a:stretch>
            <a:fillRect/>
          </a:stretch>
        </p:blipFill>
        <p:spPr bwMode="auto">
          <a:xfrm>
            <a:off x="4020989" y="969170"/>
            <a:ext cx="2543175" cy="1100138"/>
          </a:xfrm>
          <a:prstGeom prst="rect">
            <a:avLst/>
          </a:prstGeom>
          <a:noFill/>
          <a:ln w="9525">
            <a:noFill/>
            <a:miter lim="800000"/>
            <a:headEnd/>
            <a:tailEnd/>
          </a:ln>
        </p:spPr>
      </p:pic>
    </p:spTree>
    <p:extLst>
      <p:ext uri="{BB962C8B-B14F-4D97-AF65-F5344CB8AC3E}">
        <p14:creationId xmlns:p14="http://schemas.microsoft.com/office/powerpoint/2010/main" val="2615924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5"/>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6"/>
          <p:cNvSpPr>
            <a:spLocks noGrp="1"/>
          </p:cNvSpPr>
          <p:nvPr>
            <p:ph type="title"/>
          </p:nvPr>
        </p:nvSpPr>
        <p:spPr>
          <a:xfrm>
            <a:off x="255987" y="114302"/>
            <a:ext cx="6318647" cy="594122"/>
          </a:xfrm>
        </p:spPr>
        <p:txBody>
          <a:bodyPr/>
          <a:lstStyle/>
          <a:p>
            <a:r>
              <a:rPr lang="en-US" altLang="zh-CN" sz="1725" dirty="0">
                <a:solidFill>
                  <a:srgbClr val="6817FF"/>
                </a:solidFill>
              </a:rPr>
              <a:t>DWPI</a:t>
            </a:r>
            <a:r>
              <a:rPr lang="zh-CN" altLang="en-US" sz="1725" dirty="0">
                <a:solidFill>
                  <a:srgbClr val="6817FF"/>
                </a:solidFill>
              </a:rPr>
              <a:t>摘要是专家读完整篇专利后，将重点信息按照特性整理到多个位置，无论来源是什么语言都以通俗易懂的英文重新描述</a:t>
            </a:r>
            <a:endParaRPr lang="en-US" sz="1725" dirty="0">
              <a:solidFill>
                <a:srgbClr val="6817FF"/>
              </a:solidFill>
            </a:endParaRPr>
          </a:p>
        </p:txBody>
      </p:sp>
      <p:sp>
        <p:nvSpPr>
          <p:cNvPr id="10" name="Rectangle 4"/>
          <p:cNvSpPr>
            <a:spLocks noChangeArrowheads="1"/>
          </p:cNvSpPr>
          <p:nvPr/>
        </p:nvSpPr>
        <p:spPr bwMode="auto">
          <a:xfrm>
            <a:off x="127399" y="844154"/>
            <a:ext cx="3330178" cy="3370153"/>
          </a:xfrm>
          <a:prstGeom prst="rect">
            <a:avLst/>
          </a:prstGeom>
          <a:noFill/>
          <a:ln w="9525">
            <a:noFill/>
            <a:miter lim="800000"/>
            <a:headEnd/>
            <a:tailEnd/>
          </a:ln>
        </p:spPr>
        <p:txBody>
          <a:bodyPr>
            <a:spAutoFit/>
          </a:bodyPr>
          <a:lstStyle/>
          <a:p>
            <a:r>
              <a:rPr lang="en-US" sz="1350" b="1" dirty="0">
                <a:solidFill>
                  <a:srgbClr val="4B4B4B"/>
                </a:solidFill>
                <a:latin typeface="微软雅黑" panose="020B0503020204020204" pitchFamily="34" charset="-122"/>
                <a:ea typeface="微软雅黑" panose="020B0503020204020204" pitchFamily="34" charset="-122"/>
              </a:rPr>
              <a:t>DWPI </a:t>
            </a:r>
            <a:r>
              <a:rPr lang="zh-CN" altLang="en-US" sz="1350" b="1" dirty="0">
                <a:solidFill>
                  <a:srgbClr val="4B4B4B"/>
                </a:solidFill>
                <a:latin typeface="微软雅黑" panose="020B0503020204020204" pitchFamily="34" charset="-122"/>
                <a:ea typeface="微软雅黑" panose="020B0503020204020204" pitchFamily="34" charset="-122"/>
              </a:rPr>
              <a:t>标题</a:t>
            </a:r>
            <a:endParaRPr lang="en-US" sz="1350" dirty="0">
              <a:solidFill>
                <a:srgbClr val="4B4B4B"/>
              </a:solidFill>
              <a:latin typeface="微软雅黑" panose="020B0503020204020204" pitchFamily="34" charset="-122"/>
              <a:ea typeface="微软雅黑" panose="020B0503020204020204" pitchFamily="34" charset="-122"/>
            </a:endParaRPr>
          </a:p>
          <a:p>
            <a:r>
              <a:rPr lang="en-US" sz="900" dirty="0">
                <a:solidFill>
                  <a:srgbClr val="4B4B4B"/>
                </a:solidFill>
                <a:latin typeface="微软雅黑" panose="020B0503020204020204" pitchFamily="34" charset="-122"/>
                <a:ea typeface="微软雅黑" panose="020B0503020204020204" pitchFamily="34" charset="-122"/>
              </a:rPr>
              <a:t>High-resolution and small form factor camera for use in multipurpose computing devices, has lens system for refracting light from object field, where length of lens system is within specific of radius of curvature of </a:t>
            </a:r>
            <a:r>
              <a:rPr lang="en-US" sz="900" dirty="0" err="1">
                <a:solidFill>
                  <a:srgbClr val="4B4B4B"/>
                </a:solidFill>
                <a:latin typeface="微软雅黑" panose="020B0503020204020204" pitchFamily="34" charset="-122"/>
                <a:ea typeface="微软雅黑" panose="020B0503020204020204" pitchFamily="34" charset="-122"/>
              </a:rPr>
              <a:t>photosensor</a:t>
            </a:r>
            <a:endParaRPr lang="en-US" sz="900" dirty="0">
              <a:solidFill>
                <a:srgbClr val="4B4B4B"/>
              </a:solidFill>
              <a:latin typeface="微软雅黑" panose="020B0503020204020204" pitchFamily="34" charset="-122"/>
              <a:ea typeface="微软雅黑" panose="020B0503020204020204" pitchFamily="34" charset="-122"/>
            </a:endParaRPr>
          </a:p>
          <a:p>
            <a:endParaRPr lang="en-US" sz="1350" b="1" dirty="0">
              <a:solidFill>
                <a:srgbClr val="4B4B4B"/>
              </a:solidFill>
              <a:latin typeface="微软雅黑" panose="020B0503020204020204" pitchFamily="34" charset="-122"/>
              <a:ea typeface="微软雅黑" panose="020B0503020204020204" pitchFamily="34" charset="-122"/>
            </a:endParaRPr>
          </a:p>
          <a:p>
            <a:r>
              <a:rPr lang="en-US" sz="1350" b="1" dirty="0">
                <a:solidFill>
                  <a:srgbClr val="4B4B4B"/>
                </a:solidFill>
                <a:latin typeface="微软雅黑" panose="020B0503020204020204" pitchFamily="34" charset="-122"/>
                <a:ea typeface="微软雅黑" panose="020B0503020204020204" pitchFamily="34" charset="-122"/>
              </a:rPr>
              <a:t>DWPI </a:t>
            </a:r>
            <a:r>
              <a:rPr lang="zh-CN" altLang="en-US" sz="1350" b="1" dirty="0">
                <a:solidFill>
                  <a:srgbClr val="4B4B4B"/>
                </a:solidFill>
                <a:latin typeface="微软雅黑" panose="020B0503020204020204" pitchFamily="34" charset="-122"/>
                <a:ea typeface="微软雅黑" panose="020B0503020204020204" pitchFamily="34" charset="-122"/>
              </a:rPr>
              <a:t>摘要</a:t>
            </a:r>
            <a:r>
              <a:rPr lang="en-US" sz="1350" dirty="0">
                <a:solidFill>
                  <a:srgbClr val="4B4B4B"/>
                </a:solidFill>
                <a:latin typeface="微软雅黑" panose="020B0503020204020204" pitchFamily="34" charset="-122"/>
                <a:ea typeface="微软雅黑" panose="020B0503020204020204" pitchFamily="34" charset="-122"/>
              </a:rPr>
              <a:t>  </a:t>
            </a:r>
            <a:br>
              <a:rPr lang="en-US" sz="1350" dirty="0">
                <a:solidFill>
                  <a:srgbClr val="4B4B4B"/>
                </a:solidFill>
                <a:latin typeface="微软雅黑" panose="020B0503020204020204" pitchFamily="34" charset="-122"/>
                <a:ea typeface="微软雅黑" panose="020B0503020204020204" pitchFamily="34" charset="-122"/>
              </a:rPr>
            </a:br>
            <a:r>
              <a:rPr lang="zh-CN" altLang="en-US" sz="1050" b="1" dirty="0">
                <a:solidFill>
                  <a:srgbClr val="6817FF"/>
                </a:solidFill>
                <a:latin typeface="微软雅黑" panose="020B0503020204020204" pitchFamily="34" charset="-122"/>
                <a:ea typeface="微软雅黑" panose="020B0503020204020204" pitchFamily="34" charset="-122"/>
              </a:rPr>
              <a:t>新颖性</a:t>
            </a:r>
            <a:r>
              <a:rPr lang="en-US" sz="1050" b="1" dirty="0">
                <a:solidFill>
                  <a:srgbClr val="4B4B4B"/>
                </a:solidFill>
                <a:latin typeface="微软雅黑" panose="020B0503020204020204" pitchFamily="34" charset="-122"/>
                <a:ea typeface="微软雅黑" panose="020B0503020204020204" pitchFamily="34" charset="-122"/>
              </a:rPr>
              <a:t/>
            </a:r>
            <a:br>
              <a:rPr lang="en-US" sz="1050" b="1" dirty="0">
                <a:solidFill>
                  <a:srgbClr val="4B4B4B"/>
                </a:solidFill>
                <a:latin typeface="微软雅黑" panose="020B0503020204020204" pitchFamily="34" charset="-122"/>
                <a:ea typeface="微软雅黑" panose="020B0503020204020204" pitchFamily="34" charset="-122"/>
              </a:rPr>
            </a:br>
            <a:r>
              <a:rPr lang="en-US" sz="900" dirty="0">
                <a:solidFill>
                  <a:srgbClr val="4B4B4B"/>
                </a:solidFill>
                <a:latin typeface="微软雅黑" panose="020B0503020204020204" pitchFamily="34" charset="-122"/>
                <a:ea typeface="微软雅黑" panose="020B0503020204020204" pitchFamily="34" charset="-122"/>
              </a:rPr>
              <a:t>The panel has a transparent conductive film formed on a flexible transparent substrate that is provided with a main body. Width of the flexible transparent substrate is less than width of the main body. The main body is formed with a sensing area and a frame area. The flexible transparent substrate is fixed with a side of a conduction circuit. A conducting layer is matched with the sensing area. A side of the conductive layer is fixed with a side of a lead electrode. The conductive layer and a conductive wire are electrically connected with each other through the lead electrode.</a:t>
            </a:r>
            <a:endParaRPr lang="en-US" sz="1050" dirty="0">
              <a:solidFill>
                <a:srgbClr val="4B4B4B"/>
              </a:solidFill>
              <a:latin typeface="微软雅黑" panose="020B0503020204020204" pitchFamily="34" charset="-122"/>
              <a:ea typeface="微软雅黑" panose="020B0503020204020204" pitchFamily="34" charset="-122"/>
            </a:endParaRPr>
          </a:p>
          <a:p>
            <a:r>
              <a:rPr lang="en-US" sz="900" dirty="0">
                <a:solidFill>
                  <a:srgbClr val="4B4B4B"/>
                </a:solidFill>
                <a:latin typeface="微软雅黑" panose="020B0503020204020204" pitchFamily="34" charset="-122"/>
                <a:ea typeface="微软雅黑" panose="020B0503020204020204" pitchFamily="34" charset="-122"/>
              </a:rPr>
              <a:t/>
            </a:r>
            <a:br>
              <a:rPr lang="en-US" sz="900" dirty="0">
                <a:solidFill>
                  <a:srgbClr val="4B4B4B"/>
                </a:solidFill>
                <a:latin typeface="微软雅黑" panose="020B0503020204020204" pitchFamily="34" charset="-122"/>
                <a:ea typeface="微软雅黑" panose="020B0503020204020204" pitchFamily="34" charset="-122"/>
              </a:rPr>
            </a:br>
            <a:endParaRPr lang="en-US" sz="900" dirty="0">
              <a:solidFill>
                <a:srgbClr val="4B4B4B"/>
              </a:solidFill>
              <a:latin typeface="微软雅黑" panose="020B0503020204020204" pitchFamily="34" charset="-122"/>
              <a:ea typeface="微软雅黑" panose="020B0503020204020204" pitchFamily="34" charset="-122"/>
            </a:endParaRPr>
          </a:p>
        </p:txBody>
      </p:sp>
      <p:sp>
        <p:nvSpPr>
          <p:cNvPr id="11" name="Rectangle 7"/>
          <p:cNvSpPr>
            <a:spLocks noChangeArrowheads="1"/>
          </p:cNvSpPr>
          <p:nvPr/>
        </p:nvSpPr>
        <p:spPr bwMode="auto">
          <a:xfrm>
            <a:off x="3479603" y="1997522"/>
            <a:ext cx="3400425" cy="2839239"/>
          </a:xfrm>
          <a:prstGeom prst="rect">
            <a:avLst/>
          </a:prstGeom>
          <a:noFill/>
          <a:ln w="9525">
            <a:noFill/>
            <a:miter lim="800000"/>
            <a:headEnd/>
            <a:tailEnd/>
          </a:ln>
        </p:spPr>
        <p:txBody>
          <a:bodyPr>
            <a:spAutoFit/>
          </a:bodyPr>
          <a:lstStyle/>
          <a:p>
            <a:r>
              <a:rPr lang="en-US" sz="1050" dirty="0">
                <a:solidFill>
                  <a:srgbClr val="4B4B4B"/>
                </a:solidFill>
                <a:latin typeface="微软雅黑" panose="020B0503020204020204" pitchFamily="34" charset="-122"/>
                <a:ea typeface="微软雅黑" panose="020B0503020204020204" pitchFamily="34" charset="-122"/>
              </a:rPr>
              <a:t/>
            </a:r>
            <a:br>
              <a:rPr lang="en-US" sz="1050" dirty="0">
                <a:solidFill>
                  <a:srgbClr val="4B4B4B"/>
                </a:solidFill>
                <a:latin typeface="微软雅黑" panose="020B0503020204020204" pitchFamily="34" charset="-122"/>
                <a:ea typeface="微软雅黑" panose="020B0503020204020204" pitchFamily="34" charset="-122"/>
              </a:rPr>
            </a:br>
            <a:r>
              <a:rPr lang="zh-CN" altLang="en-US" sz="1050" b="1" dirty="0">
                <a:solidFill>
                  <a:srgbClr val="6817FF"/>
                </a:solidFill>
                <a:latin typeface="微软雅黑" panose="020B0503020204020204" pitchFamily="34" charset="-122"/>
                <a:ea typeface="微软雅黑" panose="020B0503020204020204" pitchFamily="34" charset="-122"/>
              </a:rPr>
              <a:t>用途</a:t>
            </a:r>
            <a:r>
              <a:rPr lang="en-US" sz="1050" dirty="0">
                <a:solidFill>
                  <a:srgbClr val="6817FF"/>
                </a:solidFill>
                <a:latin typeface="微软雅黑" panose="020B0503020204020204" pitchFamily="34" charset="-122"/>
                <a:ea typeface="微软雅黑" panose="020B0503020204020204" pitchFamily="34" charset="-122"/>
              </a:rPr>
              <a:t> </a:t>
            </a:r>
            <a:r>
              <a:rPr lang="en-US" sz="1050" dirty="0">
                <a:solidFill>
                  <a:srgbClr val="4B4B4B"/>
                </a:solidFill>
                <a:latin typeface="微软雅黑" panose="020B0503020204020204" pitchFamily="34" charset="-122"/>
                <a:ea typeface="微软雅黑" panose="020B0503020204020204" pitchFamily="34" charset="-122"/>
              </a:rPr>
              <a:t/>
            </a:r>
            <a:br>
              <a:rPr lang="en-US" sz="1050" dirty="0">
                <a:solidFill>
                  <a:srgbClr val="4B4B4B"/>
                </a:solidFill>
                <a:latin typeface="微软雅黑" panose="020B0503020204020204" pitchFamily="34" charset="-122"/>
                <a:ea typeface="微软雅黑" panose="020B0503020204020204" pitchFamily="34" charset="-122"/>
              </a:rPr>
            </a:br>
            <a:r>
              <a:rPr lang="en-US" sz="900" dirty="0">
                <a:solidFill>
                  <a:srgbClr val="4B4B4B"/>
                </a:solidFill>
                <a:latin typeface="微软雅黑" panose="020B0503020204020204" pitchFamily="34" charset="-122"/>
                <a:ea typeface="微软雅黑" panose="020B0503020204020204" pitchFamily="34" charset="-122"/>
              </a:rPr>
              <a:t>Touch control panel;</a:t>
            </a:r>
            <a:r>
              <a:rPr lang="zh-TW" altLang="en-US" sz="900" dirty="0">
                <a:solidFill>
                  <a:srgbClr val="4B4B4B"/>
                </a:solidFill>
                <a:latin typeface="微软雅黑" panose="020B0503020204020204" pitchFamily="34" charset="-122"/>
                <a:ea typeface="微软雅黑" panose="020B0503020204020204" pitchFamily="34" charset="-122"/>
              </a:rPr>
              <a:t>  </a:t>
            </a:r>
            <a:r>
              <a:rPr lang="en-US" altLang="zh-TW" sz="900" dirty="0">
                <a:solidFill>
                  <a:srgbClr val="4B4B4B"/>
                </a:solidFill>
                <a:latin typeface="微软雅黑" panose="020B0503020204020204" pitchFamily="34" charset="-122"/>
                <a:ea typeface="微软雅黑" panose="020B0503020204020204" pitchFamily="34" charset="-122"/>
              </a:rPr>
              <a:t>touch screen; mobile; personal electronics</a:t>
            </a:r>
            <a:r>
              <a:rPr lang="en-US" sz="1050" dirty="0">
                <a:solidFill>
                  <a:srgbClr val="4B4B4B"/>
                </a:solidFill>
                <a:latin typeface="微软雅黑" panose="020B0503020204020204" pitchFamily="34" charset="-122"/>
                <a:ea typeface="微软雅黑" panose="020B0503020204020204" pitchFamily="34" charset="-122"/>
              </a:rPr>
              <a:t/>
            </a:r>
            <a:br>
              <a:rPr lang="en-US" sz="1050" dirty="0">
                <a:solidFill>
                  <a:srgbClr val="4B4B4B"/>
                </a:solidFill>
                <a:latin typeface="微软雅黑" panose="020B0503020204020204" pitchFamily="34" charset="-122"/>
                <a:ea typeface="微软雅黑" panose="020B0503020204020204" pitchFamily="34" charset="-122"/>
              </a:rPr>
            </a:br>
            <a:r>
              <a:rPr lang="en-US" sz="1050" dirty="0">
                <a:solidFill>
                  <a:srgbClr val="4B4B4B"/>
                </a:solidFill>
                <a:latin typeface="微软雅黑" panose="020B0503020204020204" pitchFamily="34" charset="-122"/>
                <a:ea typeface="微软雅黑" panose="020B0503020204020204" pitchFamily="34" charset="-122"/>
              </a:rPr>
              <a:t/>
            </a:r>
            <a:br>
              <a:rPr lang="en-US" sz="1050" dirty="0">
                <a:solidFill>
                  <a:srgbClr val="4B4B4B"/>
                </a:solidFill>
                <a:latin typeface="微软雅黑" panose="020B0503020204020204" pitchFamily="34" charset="-122"/>
                <a:ea typeface="微软雅黑" panose="020B0503020204020204" pitchFamily="34" charset="-122"/>
              </a:rPr>
            </a:br>
            <a:r>
              <a:rPr lang="zh-CN" altLang="en-US" sz="1050" b="1" dirty="0">
                <a:solidFill>
                  <a:srgbClr val="6817FF"/>
                </a:solidFill>
                <a:latin typeface="微软雅黑" panose="020B0503020204020204" pitchFamily="34" charset="-122"/>
                <a:ea typeface="微软雅黑" panose="020B0503020204020204" pitchFamily="34" charset="-122"/>
              </a:rPr>
              <a:t>优势</a:t>
            </a:r>
            <a:r>
              <a:rPr lang="en-US" sz="1050" dirty="0">
                <a:solidFill>
                  <a:srgbClr val="6817FF"/>
                </a:solidFill>
                <a:latin typeface="微软雅黑" panose="020B0503020204020204" pitchFamily="34" charset="-122"/>
                <a:ea typeface="微软雅黑" panose="020B0503020204020204" pitchFamily="34" charset="-122"/>
              </a:rPr>
              <a:t> </a:t>
            </a:r>
            <a:r>
              <a:rPr lang="en-US" sz="1050" dirty="0">
                <a:solidFill>
                  <a:srgbClr val="4B4B4B"/>
                </a:solidFill>
                <a:latin typeface="微软雅黑" panose="020B0503020204020204" pitchFamily="34" charset="-122"/>
                <a:ea typeface="微软雅黑" panose="020B0503020204020204" pitchFamily="34" charset="-122"/>
              </a:rPr>
              <a:t/>
            </a:r>
            <a:br>
              <a:rPr lang="en-US" sz="1050" dirty="0">
                <a:solidFill>
                  <a:srgbClr val="4B4B4B"/>
                </a:solidFill>
                <a:latin typeface="微软雅黑" panose="020B0503020204020204" pitchFamily="34" charset="-122"/>
                <a:ea typeface="微软雅黑" panose="020B0503020204020204" pitchFamily="34" charset="-122"/>
              </a:rPr>
            </a:br>
            <a:r>
              <a:rPr lang="en-US" sz="900" dirty="0">
                <a:solidFill>
                  <a:srgbClr val="4B4B4B"/>
                </a:solidFill>
                <a:latin typeface="微软雅黑" panose="020B0503020204020204" pitchFamily="34" charset="-122"/>
                <a:ea typeface="微软雅黑" panose="020B0503020204020204" pitchFamily="34" charset="-122"/>
              </a:rPr>
              <a:t>The conductive layer and the conduction circuit are fixed on the transparent substrate so as to form a conductive film and a flexible circuit board in an effective manner. The panel improves conductive film and flexible circuit board binding efficiency and production efficiency.</a:t>
            </a:r>
            <a:endParaRPr lang="en-US" sz="1050" dirty="0">
              <a:solidFill>
                <a:srgbClr val="4B4B4B"/>
              </a:solidFill>
              <a:latin typeface="微软雅黑" panose="020B0503020204020204" pitchFamily="34" charset="-122"/>
              <a:ea typeface="微软雅黑" panose="020B0503020204020204" pitchFamily="34" charset="-122"/>
            </a:endParaRPr>
          </a:p>
          <a:p>
            <a:pPr fontAlgn="t"/>
            <a:endParaRPr lang="en-US" sz="1050" b="1" dirty="0">
              <a:solidFill>
                <a:srgbClr val="FF6600"/>
              </a:solidFill>
              <a:latin typeface="微软雅黑" panose="020B0503020204020204" pitchFamily="34" charset="-122"/>
              <a:ea typeface="微软雅黑" panose="020B0503020204020204" pitchFamily="34" charset="-122"/>
            </a:endParaRPr>
          </a:p>
          <a:p>
            <a:pPr fontAlgn="t"/>
            <a:r>
              <a:rPr lang="zh-CN" altLang="en-US" sz="1050" b="1" dirty="0">
                <a:solidFill>
                  <a:srgbClr val="6817FF"/>
                </a:solidFill>
                <a:latin typeface="微软雅黑" panose="020B0503020204020204" pitchFamily="34" charset="-122"/>
                <a:ea typeface="微软雅黑" panose="020B0503020204020204" pitchFamily="34" charset="-122"/>
              </a:rPr>
              <a:t>详细描述</a:t>
            </a:r>
            <a:endParaRPr lang="en-US" altLang="zh-CN" sz="1050" b="1" dirty="0">
              <a:solidFill>
                <a:srgbClr val="6817FF"/>
              </a:solidFill>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a:t>
            </a:r>
          </a:p>
          <a:p>
            <a:pPr fontAlgn="t"/>
            <a:r>
              <a:rPr lang="zh-CN" altLang="en-US" sz="1050" b="1" dirty="0">
                <a:solidFill>
                  <a:srgbClr val="6817FF"/>
                </a:solidFill>
                <a:latin typeface="微软雅黑" panose="020B0503020204020204" pitchFamily="34" charset="-122"/>
                <a:ea typeface="微软雅黑" panose="020B0503020204020204" pitchFamily="34" charset="-122"/>
              </a:rPr>
              <a:t>附图说明</a:t>
            </a:r>
            <a:endParaRPr lang="en-US" altLang="zh-CN" sz="1050" b="1" dirty="0">
              <a:solidFill>
                <a:srgbClr val="6817FF"/>
              </a:solidFill>
              <a:latin typeface="微软雅黑" panose="020B0503020204020204" pitchFamily="34" charset="-122"/>
              <a:ea typeface="微软雅黑" panose="020B0503020204020204" pitchFamily="34" charset="-122"/>
            </a:endParaRPr>
          </a:p>
          <a:p>
            <a:pPr fontAlgn="t"/>
            <a:r>
              <a:rPr lang="en-US" sz="1050" b="1" dirty="0">
                <a:latin typeface="微软雅黑" panose="020B0503020204020204" pitchFamily="34" charset="-122"/>
                <a:ea typeface="微软雅黑" panose="020B0503020204020204" pitchFamily="34" charset="-122"/>
              </a:rPr>
              <a:t>……</a:t>
            </a:r>
          </a:p>
          <a:p>
            <a:r>
              <a:rPr lang="en-US" sz="1050" dirty="0">
                <a:solidFill>
                  <a:srgbClr val="FF6600"/>
                </a:solidFill>
                <a:latin typeface="微软雅黑" panose="020B0503020204020204" pitchFamily="34" charset="-122"/>
                <a:ea typeface="微软雅黑" panose="020B0503020204020204" pitchFamily="34" charset="-122"/>
              </a:rPr>
              <a:t/>
            </a:r>
            <a:br>
              <a:rPr lang="en-US" sz="1050" dirty="0">
                <a:solidFill>
                  <a:srgbClr val="FF6600"/>
                </a:solidFill>
                <a:latin typeface="微软雅黑" panose="020B0503020204020204" pitchFamily="34" charset="-122"/>
                <a:ea typeface="微软雅黑" panose="020B0503020204020204" pitchFamily="34" charset="-122"/>
              </a:rPr>
            </a:br>
            <a:endParaRPr lang="en-US" sz="1050" dirty="0">
              <a:solidFill>
                <a:srgbClr val="4B4B4B"/>
              </a:solidFill>
              <a:latin typeface="微软雅黑" panose="020B0503020204020204" pitchFamily="34" charset="-122"/>
              <a:ea typeface="微软雅黑" panose="020B0503020204020204" pitchFamily="34" charset="-122"/>
            </a:endParaRPr>
          </a:p>
        </p:txBody>
      </p:sp>
      <p:sp>
        <p:nvSpPr>
          <p:cNvPr id="12" name="Rounded Rectangle 11"/>
          <p:cNvSpPr/>
          <p:nvPr/>
        </p:nvSpPr>
        <p:spPr bwMode="auto">
          <a:xfrm>
            <a:off x="3457577" y="4337447"/>
            <a:ext cx="3444479" cy="581025"/>
          </a:xfrm>
          <a:prstGeom prst="roundRect">
            <a:avLst/>
          </a:prstGeom>
          <a:noFill/>
          <a:ln w="1905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lIns="34290" rIns="34290" anchor="ctr"/>
          <a:lstStyle/>
          <a:p>
            <a:pPr marL="86914" indent="-86914">
              <a:spcBef>
                <a:spcPts val="450"/>
              </a:spcBef>
              <a:buClr>
                <a:srgbClr val="FF8000"/>
              </a:buClr>
              <a:defRPr/>
            </a:pPr>
            <a:endParaRPr lang="en-US" altLang="zh-TW" sz="1500" b="1" dirty="0">
              <a:solidFill>
                <a:srgbClr val="FF7E00"/>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624131" y="2628755"/>
            <a:ext cx="1955715" cy="386054"/>
          </a:xfrm>
          <a:prstGeom prst="rect">
            <a:avLst/>
          </a:prstGeom>
          <a:solidFill>
            <a:schemeClr val="lt1">
              <a:alpha val="62000"/>
            </a:schemeClr>
          </a:solidFill>
          <a:ln>
            <a:noFill/>
            <a:headEnd/>
            <a:tailEnd/>
          </a:ln>
        </p:spPr>
        <p:style>
          <a:lnRef idx="2">
            <a:schemeClr val="accent1"/>
          </a:lnRef>
          <a:fillRef idx="1">
            <a:schemeClr val="lt1"/>
          </a:fillRef>
          <a:effectRef idx="0">
            <a:schemeClr val="accent1"/>
          </a:effectRef>
          <a:fontRef idx="minor">
            <a:schemeClr val="dk1"/>
          </a:fontRef>
        </p:style>
        <p:txBody>
          <a:bodyPr wrap="none" lIns="54000" tIns="54000" rIns="54000" bIns="54000" anchor="ctr">
            <a:spAutoFit/>
          </a:bodyPr>
          <a:lstStyle/>
          <a:p>
            <a:pPr marL="173827" indent="-173827" algn="ctr" eaLnBrk="0" hangingPunct="0">
              <a:spcBef>
                <a:spcPts val="450"/>
              </a:spcBef>
              <a:buClr>
                <a:srgbClr val="FF8000"/>
              </a:buClr>
              <a:defRPr/>
            </a:pPr>
            <a:r>
              <a:rPr lang="zh-CN" altLang="en-US" b="1" dirty="0">
                <a:solidFill>
                  <a:srgbClr val="1AC604"/>
                </a:solidFill>
                <a:latin typeface="微软雅黑" panose="020B0503020204020204" pitchFamily="34" charset="-122"/>
                <a:ea typeface="微软雅黑" panose="020B0503020204020204" pitchFamily="34" charset="-122"/>
                <a:cs typeface="ＭＳ Ｐゴシック" pitchFamily="-65" charset="-128"/>
              </a:rPr>
              <a:t>发明点在这个位置</a:t>
            </a:r>
            <a:endParaRPr lang="en-US" b="1" dirty="0">
              <a:solidFill>
                <a:srgbClr val="1AC604"/>
              </a:solidFill>
              <a:latin typeface="微软雅黑" panose="020B0503020204020204" pitchFamily="34" charset="-122"/>
              <a:ea typeface="微软雅黑" panose="020B0503020204020204" pitchFamily="34" charset="-122"/>
              <a:cs typeface="ＭＳ Ｐゴシック" pitchFamily="-65" charset="-128"/>
            </a:endParaRPr>
          </a:p>
        </p:txBody>
      </p:sp>
      <p:sp>
        <p:nvSpPr>
          <p:cNvPr id="14" name="TextBox 13"/>
          <p:cNvSpPr txBox="1"/>
          <p:nvPr/>
        </p:nvSpPr>
        <p:spPr>
          <a:xfrm>
            <a:off x="4254198" y="2174780"/>
            <a:ext cx="1494050" cy="386054"/>
          </a:xfrm>
          <a:prstGeom prst="rect">
            <a:avLst/>
          </a:prstGeom>
          <a:solidFill>
            <a:schemeClr val="lt1">
              <a:alpha val="62000"/>
            </a:schemeClr>
          </a:solidFill>
          <a:ln>
            <a:noFill/>
            <a:headEnd/>
            <a:tailEnd/>
          </a:ln>
        </p:spPr>
        <p:style>
          <a:lnRef idx="2">
            <a:schemeClr val="accent1"/>
          </a:lnRef>
          <a:fillRef idx="1">
            <a:schemeClr val="lt1"/>
          </a:fillRef>
          <a:effectRef idx="0">
            <a:schemeClr val="accent1"/>
          </a:effectRef>
          <a:fontRef idx="minor">
            <a:schemeClr val="dk1"/>
          </a:fontRef>
        </p:style>
        <p:txBody>
          <a:bodyPr wrap="none" lIns="54000" tIns="54000" rIns="54000" bIns="54000" anchor="ctr">
            <a:spAutoFit/>
          </a:bodyPr>
          <a:lstStyle/>
          <a:p>
            <a:pPr marL="173827" indent="-173827" algn="ctr" eaLnBrk="0" hangingPunct="0">
              <a:spcBef>
                <a:spcPts val="450"/>
              </a:spcBef>
              <a:buClr>
                <a:srgbClr val="FF8000"/>
              </a:buClr>
              <a:defRPr/>
            </a:pPr>
            <a:r>
              <a:rPr lang="zh-CN" altLang="en-US" b="1" dirty="0">
                <a:solidFill>
                  <a:srgbClr val="1AC604"/>
                </a:solidFill>
                <a:latin typeface="微软雅黑" panose="020B0503020204020204" pitchFamily="34" charset="-122"/>
                <a:ea typeface="微软雅黑" panose="020B0503020204020204" pitchFamily="34" charset="-122"/>
                <a:cs typeface="ＭＳ Ｐゴシック" pitchFamily="-65" charset="-128"/>
              </a:rPr>
              <a:t>可以用在哪里</a:t>
            </a:r>
            <a:endParaRPr lang="en-US" b="1" dirty="0">
              <a:solidFill>
                <a:srgbClr val="1AC604"/>
              </a:solidFill>
              <a:latin typeface="微软雅黑" panose="020B0503020204020204" pitchFamily="34" charset="-122"/>
              <a:ea typeface="微软雅黑" panose="020B0503020204020204" pitchFamily="34" charset="-122"/>
              <a:cs typeface="ＭＳ Ｐゴシック" pitchFamily="-65" charset="-128"/>
            </a:endParaRPr>
          </a:p>
        </p:txBody>
      </p:sp>
      <p:sp>
        <p:nvSpPr>
          <p:cNvPr id="15" name="TextBox 14"/>
          <p:cNvSpPr txBox="1"/>
          <p:nvPr/>
        </p:nvSpPr>
        <p:spPr>
          <a:xfrm>
            <a:off x="4139004" y="2986787"/>
            <a:ext cx="2417379" cy="386054"/>
          </a:xfrm>
          <a:prstGeom prst="rect">
            <a:avLst/>
          </a:prstGeom>
          <a:solidFill>
            <a:schemeClr val="lt1">
              <a:alpha val="62000"/>
            </a:schemeClr>
          </a:solidFill>
          <a:ln>
            <a:noFill/>
            <a:headEnd/>
            <a:tailEnd/>
          </a:ln>
        </p:spPr>
        <p:style>
          <a:lnRef idx="2">
            <a:schemeClr val="accent1"/>
          </a:lnRef>
          <a:fillRef idx="1">
            <a:schemeClr val="lt1"/>
          </a:fillRef>
          <a:effectRef idx="0">
            <a:schemeClr val="accent1"/>
          </a:effectRef>
          <a:fontRef idx="minor">
            <a:schemeClr val="dk1"/>
          </a:fontRef>
        </p:style>
        <p:txBody>
          <a:bodyPr wrap="none" lIns="54000" tIns="54000" rIns="54000" bIns="54000" anchor="ctr">
            <a:spAutoFit/>
          </a:bodyPr>
          <a:lstStyle/>
          <a:p>
            <a:pPr marL="173827" indent="-173827" algn="ctr" eaLnBrk="0" hangingPunct="0">
              <a:spcBef>
                <a:spcPts val="450"/>
              </a:spcBef>
              <a:buClr>
                <a:srgbClr val="FF8000"/>
              </a:buClr>
              <a:defRPr/>
            </a:pPr>
            <a:r>
              <a:rPr lang="zh-CN" altLang="en-US" b="1" dirty="0">
                <a:solidFill>
                  <a:srgbClr val="1AC604"/>
                </a:solidFill>
                <a:latin typeface="微软雅黑" panose="020B0503020204020204" pitchFamily="34" charset="-122"/>
                <a:ea typeface="微软雅黑" panose="020B0503020204020204" pitchFamily="34" charset="-122"/>
                <a:cs typeface="ＭＳ Ｐゴシック" pitchFamily="-65" charset="-128"/>
              </a:rPr>
              <a:t>与现有技术的差异之处</a:t>
            </a:r>
            <a:endParaRPr lang="en-US" b="1" dirty="0">
              <a:solidFill>
                <a:srgbClr val="1AC604"/>
              </a:solidFill>
              <a:latin typeface="微软雅黑" panose="020B0503020204020204" pitchFamily="34" charset="-122"/>
              <a:ea typeface="微软雅黑" panose="020B0503020204020204" pitchFamily="34" charset="-122"/>
              <a:cs typeface="ＭＳ Ｐゴシック" pitchFamily="-65" charset="-128"/>
            </a:endParaRPr>
          </a:p>
        </p:txBody>
      </p:sp>
    </p:spTree>
    <p:extLst>
      <p:ext uri="{BB962C8B-B14F-4D97-AF65-F5344CB8AC3E}">
        <p14:creationId xmlns:p14="http://schemas.microsoft.com/office/powerpoint/2010/main" val="1922321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775" y="1396232"/>
            <a:ext cx="6309741" cy="1107996"/>
          </a:xfrm>
          <a:prstGeom prst="rect">
            <a:avLst/>
          </a:prstGeom>
          <a:noFill/>
        </p:spPr>
        <p:txBody>
          <a:bodyPr wrap="none">
            <a:spAutoFit/>
          </a:bodyPr>
          <a:lstStyle/>
          <a:p>
            <a:pPr algn="ctr">
              <a:defRPr/>
            </a:pPr>
            <a:r>
              <a:rPr lang="en-US" altLang="zh-TW" sz="3300" b="1" dirty="0">
                <a:solidFill>
                  <a:srgbClr val="1AC604"/>
                </a:solidFill>
                <a:latin typeface="微软雅黑" panose="020B0503020204020204" pitchFamily="34" charset="-122"/>
                <a:ea typeface="微软雅黑" panose="020B0503020204020204" pitchFamily="34" charset="-122"/>
                <a:cs typeface="Arial" charset="0"/>
              </a:rPr>
              <a:t>DWPI</a:t>
            </a:r>
            <a:r>
              <a:rPr lang="zh-CN" altLang="en-US" sz="3300" b="1" dirty="0">
                <a:solidFill>
                  <a:srgbClr val="1AC604"/>
                </a:solidFill>
                <a:latin typeface="微软雅黑" panose="020B0503020204020204" pitchFamily="34" charset="-122"/>
                <a:ea typeface="微软雅黑" panose="020B0503020204020204" pitchFamily="34" charset="-122"/>
                <a:cs typeface="Arial" charset="0"/>
              </a:rPr>
              <a:t>改写的摘要</a:t>
            </a:r>
          </a:p>
          <a:p>
            <a:pPr algn="ctr">
              <a:defRPr/>
            </a:pPr>
            <a:r>
              <a:rPr lang="zh-CN" altLang="en-US" sz="3300" b="1" dirty="0">
                <a:solidFill>
                  <a:srgbClr val="1AC604"/>
                </a:solidFill>
                <a:latin typeface="微软雅黑" panose="020B0503020204020204" pitchFamily="34" charset="-122"/>
                <a:ea typeface="微软雅黑" panose="020B0503020204020204" pitchFamily="34" charset="-122"/>
                <a:cs typeface="Arial" charset="0"/>
              </a:rPr>
              <a:t>可为您及您的团队带来什么好处</a:t>
            </a:r>
            <a:r>
              <a:rPr lang="en-US" altLang="zh-CN" sz="3300" b="1" dirty="0">
                <a:solidFill>
                  <a:srgbClr val="1AC604"/>
                </a:solidFill>
                <a:latin typeface="微软雅黑" panose="020B0503020204020204" pitchFamily="34" charset="-122"/>
                <a:ea typeface="微软雅黑" panose="020B0503020204020204" pitchFamily="34" charset="-122"/>
                <a:cs typeface="Arial" charset="0"/>
              </a:rPr>
              <a:t>?</a:t>
            </a:r>
            <a:endParaRPr lang="en-US" sz="3300" b="1" dirty="0">
              <a:solidFill>
                <a:srgbClr val="1AC604"/>
              </a:solidFill>
              <a:latin typeface="微软雅黑" panose="020B0503020204020204" pitchFamily="34" charset="-122"/>
              <a:ea typeface="微软雅黑" panose="020B0503020204020204" pitchFamily="34" charset="-122"/>
              <a:cs typeface="Arial" charset="0"/>
            </a:endParaRPr>
          </a:p>
        </p:txBody>
      </p:sp>
    </p:spTree>
    <p:extLst>
      <p:ext uri="{BB962C8B-B14F-4D97-AF65-F5344CB8AC3E}">
        <p14:creationId xmlns:p14="http://schemas.microsoft.com/office/powerpoint/2010/main" val="3819604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42-19654534.jpg"/>
          <p:cNvPicPr>
            <a:picLocks noChangeAspect="1"/>
          </p:cNvPicPr>
          <p:nvPr/>
        </p:nvPicPr>
        <p:blipFill>
          <a:blip r:embed="rId2"/>
          <a:srcRect l="6449" r="5778"/>
          <a:stretch>
            <a:fillRect/>
          </a:stretch>
        </p:blipFill>
        <p:spPr>
          <a:xfrm>
            <a:off x="0" y="0"/>
            <a:ext cx="6858000" cy="5143500"/>
          </a:xfrm>
          <a:prstGeom prst="rect">
            <a:avLst/>
          </a:prstGeom>
        </p:spPr>
      </p:pic>
      <p:pic>
        <p:nvPicPr>
          <p:cNvPr id="3" name="Picture 7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4736" y="1001938"/>
            <a:ext cx="1818063" cy="199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4181408" y="766614"/>
            <a:ext cx="1679411" cy="2407157"/>
          </a:xfrm>
          <a:prstGeom prst="rect">
            <a:avLst/>
          </a:prstGeom>
        </p:spPr>
      </p:pic>
      <p:sp>
        <p:nvSpPr>
          <p:cNvPr id="5" name="TextBox 4"/>
          <p:cNvSpPr txBox="1"/>
          <p:nvPr/>
        </p:nvSpPr>
        <p:spPr>
          <a:xfrm>
            <a:off x="1149725" y="3307048"/>
            <a:ext cx="1531188" cy="323165"/>
          </a:xfrm>
          <a:prstGeom prst="rect">
            <a:avLst/>
          </a:prstGeom>
          <a:noFill/>
        </p:spPr>
        <p:txBody>
          <a:bodyPr wrap="none" rtlCol="0">
            <a:spAutoFit/>
          </a:bodyPr>
          <a:lstStyle/>
          <a:p>
            <a:r>
              <a:rPr lang="zh-CN" altLang="en-US" sz="1500" b="1" dirty="0">
                <a:solidFill>
                  <a:prstClr val="black"/>
                </a:solidFill>
                <a:latin typeface="微软雅黑" panose="020B0503020204020204" pitchFamily="34" charset="-122"/>
                <a:ea typeface="微软雅黑" panose="020B0503020204020204" pitchFamily="34" charset="-122"/>
              </a:rPr>
              <a:t>专利原始说明书</a:t>
            </a:r>
            <a:endParaRPr lang="en-US" sz="1500" b="1" dirty="0">
              <a:solidFill>
                <a:prstClr val="black"/>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4518210" y="3324120"/>
            <a:ext cx="1119217" cy="323165"/>
          </a:xfrm>
          <a:prstGeom prst="rect">
            <a:avLst/>
          </a:prstGeom>
          <a:noFill/>
        </p:spPr>
        <p:txBody>
          <a:bodyPr wrap="none" rtlCol="0">
            <a:spAutoFit/>
          </a:bodyPr>
          <a:lstStyle/>
          <a:p>
            <a:r>
              <a:rPr lang="en-US" altLang="zh-TW" sz="1500" b="1" dirty="0">
                <a:solidFill>
                  <a:srgbClr val="C00000"/>
                </a:solidFill>
                <a:latin typeface="微软雅黑" panose="020B0503020204020204" pitchFamily="34" charset="-122"/>
                <a:ea typeface="微软雅黑" panose="020B0503020204020204" pitchFamily="34" charset="-122"/>
              </a:rPr>
              <a:t>DWPI</a:t>
            </a:r>
            <a:r>
              <a:rPr lang="zh-TW" altLang="en-US" sz="1500" b="1" dirty="0">
                <a:solidFill>
                  <a:srgbClr val="C00000"/>
                </a:solidFill>
                <a:latin typeface="微软雅黑" panose="020B0503020204020204" pitchFamily="34" charset="-122"/>
                <a:ea typeface="微软雅黑" panose="020B0503020204020204" pitchFamily="34" charset="-122"/>
              </a:rPr>
              <a:t>摘要</a:t>
            </a:r>
            <a:endParaRPr lang="en-US" sz="1500" b="1"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0580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3.88889E-6 2.59259E-6 L 0.23055 2.59259E-6 " pathEditMode="relative" rAng="0" ptsTypes="AA">
                                      <p:cBhvr>
                                        <p:cTn id="20" dur="2000" fill="hold"/>
                                        <p:tgtEl>
                                          <p:spTgt spid="3"/>
                                        </p:tgtEl>
                                        <p:attrNameLst>
                                          <p:attrName>ppt_x</p:attrName>
                                          <p:attrName>ppt_y</p:attrName>
                                        </p:attrNameLst>
                                      </p:cBhvr>
                                      <p:rCtr x="115" y="0"/>
                                    </p:animMotion>
                                  </p:childTnLst>
                                </p:cTn>
                              </p:par>
                              <p:par>
                                <p:cTn id="21" presetID="63" presetClass="path" presetSubtype="0" accel="50000" decel="50000" fill="hold" grpId="1" nodeType="withEffect">
                                  <p:stCondLst>
                                    <p:cond delay="0"/>
                                  </p:stCondLst>
                                  <p:childTnLst>
                                    <p:animMotion origin="layout" path="M -1.66667E-6 -2.96296E-6 L 0.25 0.05 " pathEditMode="relative" rAng="0" ptsTypes="AA">
                                      <p:cBhvr>
                                        <p:cTn id="22" dur="2000" fill="hold"/>
                                        <p:tgtEl>
                                          <p:spTgt spid="5"/>
                                        </p:tgtEl>
                                        <p:attrNameLst>
                                          <p:attrName>ppt_x</p:attrName>
                                          <p:attrName>ppt_y</p:attrName>
                                        </p:attrNameLst>
                                      </p:cBhvr>
                                      <p:rCtr x="125" y="25"/>
                                    </p:animMotion>
                                  </p:childTnLst>
                                </p:cTn>
                              </p:par>
                              <p:par>
                                <p:cTn id="23" presetID="35" presetClass="path" presetSubtype="0" accel="50000" decel="50000" fill="hold" nodeType="withEffect">
                                  <p:stCondLst>
                                    <p:cond delay="0"/>
                                  </p:stCondLst>
                                  <p:childTnLst>
                                    <p:animMotion origin="layout" path="M 1.94444E-6 -1.85185E-6 L -0.22431 -1.85185E-6 " pathEditMode="relative" rAng="0" ptsTypes="AA">
                                      <p:cBhvr>
                                        <p:cTn id="24" dur="2000" fill="hold"/>
                                        <p:tgtEl>
                                          <p:spTgt spid="4"/>
                                        </p:tgtEl>
                                        <p:attrNameLst>
                                          <p:attrName>ppt_x</p:attrName>
                                          <p:attrName>ppt_y</p:attrName>
                                        </p:attrNameLst>
                                      </p:cBhvr>
                                      <p:rCtr x="-112" y="0"/>
                                    </p:animMotion>
                                  </p:childTnLst>
                                </p:cTn>
                              </p:par>
                              <p:par>
                                <p:cTn id="25" presetID="35" presetClass="path" presetSubtype="0" accel="50000" decel="50000" fill="hold" grpId="1" nodeType="withEffect">
                                  <p:stCondLst>
                                    <p:cond delay="0"/>
                                  </p:stCondLst>
                                  <p:childTnLst>
                                    <p:animMotion origin="layout" path="M 3.33333E-6 -2.96296E-6 L -0.21563 -2.96296E-6 " pathEditMode="relative" rAng="0" ptsTypes="AA">
                                      <p:cBhvr>
                                        <p:cTn id="26" dur="2000" fill="hold"/>
                                        <p:tgtEl>
                                          <p:spTgt spid="6"/>
                                        </p:tgtEl>
                                        <p:attrNameLst>
                                          <p:attrName>ppt_x</p:attrName>
                                          <p:attrName>ppt_y</p:attrName>
                                        </p:attrNameLst>
                                      </p:cBhvr>
                                      <p:rCtr x="-108" y="0"/>
                                    </p:animMotion>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317" y="225250"/>
            <a:ext cx="6615683" cy="784830"/>
          </a:xfrm>
          <a:prstGeom prst="rect">
            <a:avLst/>
          </a:prstGeom>
        </p:spPr>
        <p:txBody>
          <a:bodyPr wrap="square">
            <a:spAutoFit/>
          </a:bodyPr>
          <a:lstStyle/>
          <a:p>
            <a:pPr marL="130367" indent="-130367" algn="ctr" defTabSz="514325">
              <a:spcBef>
                <a:spcPts val="338"/>
              </a:spcBef>
              <a:buClr>
                <a:srgbClr val="FF8000"/>
              </a:buClr>
              <a:defRPr/>
            </a:pPr>
            <a:r>
              <a:rPr lang="en-US" altLang="zh-CN" sz="4500" b="1" dirty="0" err="1">
                <a:solidFill>
                  <a:srgbClr val="6817FF"/>
                </a:solidFill>
                <a:effectLst>
                  <a:outerShdw blurRad="38100" dist="38100" dir="2700000" algn="tl">
                    <a:srgbClr val="A9A9AC"/>
                  </a:outerShdw>
                </a:effectLst>
                <a:latin typeface="Arial Black" panose="020B0A04020102020204" pitchFamily="34" charset="0"/>
                <a:ea typeface="黑体" panose="02010609060101010101" pitchFamily="49" charset="-122"/>
                <a:cs typeface="Times New Roman" pitchFamily="18" charset="0"/>
              </a:rPr>
              <a:t>Derwent</a:t>
            </a:r>
            <a:endParaRPr lang="en-US" altLang="zh-CN" sz="4500" b="1" dirty="0">
              <a:solidFill>
                <a:srgbClr val="6817FF"/>
              </a:solidFill>
              <a:effectLst>
                <a:outerShdw blurRad="38100" dist="38100" dir="2700000" algn="tl">
                  <a:srgbClr val="A9A9AC"/>
                </a:outerShdw>
              </a:effectLst>
              <a:latin typeface="Arial Black" panose="020B0A04020102020204" pitchFamily="34" charset="0"/>
              <a:ea typeface="黑体" panose="02010609060101010101" pitchFamily="49" charset="-122"/>
              <a:cs typeface="Times New Roman" pitchFamily="18" charset="0"/>
            </a:endParaRPr>
          </a:p>
        </p:txBody>
      </p:sp>
      <p:sp>
        <p:nvSpPr>
          <p:cNvPr id="3" name="Rectangle 2"/>
          <p:cNvSpPr/>
          <p:nvPr/>
        </p:nvSpPr>
        <p:spPr>
          <a:xfrm>
            <a:off x="88616" y="993828"/>
            <a:ext cx="3819892" cy="869469"/>
          </a:xfrm>
          <a:prstGeom prst="rect">
            <a:avLst/>
          </a:prstGeom>
        </p:spPr>
        <p:txBody>
          <a:bodyPr wrap="square">
            <a:spAutoFit/>
          </a:bodyPr>
          <a:lstStyle/>
          <a:p>
            <a:pPr marL="130367" indent="-130367" defTabSz="514325">
              <a:spcBef>
                <a:spcPts val="338"/>
              </a:spcBef>
              <a:buClr>
                <a:srgbClr val="FF8000"/>
              </a:buClr>
              <a:defRPr/>
            </a:pPr>
            <a:r>
              <a:rPr lang="zh-CN" altLang="en-US" sz="2400" b="1" dirty="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专家改</a:t>
            </a:r>
            <a:r>
              <a:rPr lang="zh-CN" altLang="en-US" sz="2400" b="1" dirty="0" smtClean="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写</a:t>
            </a:r>
            <a:r>
              <a:rPr lang="en-US" altLang="zh-CN" sz="2400" b="1" dirty="0" smtClean="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DWPI</a:t>
            </a:r>
            <a:r>
              <a:rPr lang="zh-CN" altLang="en-US" sz="2400" b="1" dirty="0" smtClean="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标</a:t>
            </a:r>
            <a:r>
              <a:rPr lang="zh-CN" altLang="en-US" sz="2400" b="1" dirty="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题</a:t>
            </a:r>
            <a:r>
              <a:rPr lang="en-US" altLang="zh-CN" sz="2400" b="1" dirty="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&amp;</a:t>
            </a:r>
            <a:r>
              <a:rPr lang="zh-CN" altLang="en-US" sz="2400" b="1" dirty="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摘要</a:t>
            </a:r>
            <a:r>
              <a:rPr lang="en-US" altLang="zh-CN" sz="2400" b="1" dirty="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	</a:t>
            </a:r>
          </a:p>
          <a:p>
            <a:pPr marL="130367" indent="-130367" defTabSz="514325">
              <a:spcBef>
                <a:spcPts val="338"/>
              </a:spcBef>
              <a:buClr>
                <a:srgbClr val="FF8000"/>
              </a:buClr>
              <a:defRPr/>
            </a:pPr>
            <a:r>
              <a:rPr lang="zh-CN" altLang="en-US" sz="2400" b="1" dirty="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更高效、准确的阅读</a:t>
            </a:r>
          </a:p>
        </p:txBody>
      </p:sp>
      <p:sp>
        <p:nvSpPr>
          <p:cNvPr id="4" name="Rectangle 3"/>
          <p:cNvSpPr/>
          <p:nvPr/>
        </p:nvSpPr>
        <p:spPr>
          <a:xfrm>
            <a:off x="3326288" y="1907670"/>
            <a:ext cx="3429000" cy="1238801"/>
          </a:xfrm>
          <a:prstGeom prst="rect">
            <a:avLst/>
          </a:prstGeom>
        </p:spPr>
        <p:txBody>
          <a:bodyPr>
            <a:spAutoFit/>
          </a:bodyPr>
          <a:lstStyle/>
          <a:p>
            <a:pPr marL="130367" indent="-130367" algn="ctr" defTabSz="514325">
              <a:spcBef>
                <a:spcPts val="338"/>
              </a:spcBef>
              <a:buClr>
                <a:srgbClr val="FF8000"/>
              </a:buClr>
              <a:defRPr/>
            </a:pPr>
            <a:r>
              <a:rPr lang="en-US" altLang="zh-CN" sz="2400" b="1" dirty="0" smtClean="0">
                <a:solidFill>
                  <a:srgbClr val="6817FF"/>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DWPI</a:t>
            </a:r>
            <a:r>
              <a:rPr lang="zh-CN" altLang="en-US" sz="2400" b="1" dirty="0" smtClean="0">
                <a:solidFill>
                  <a:srgbClr val="6817FF"/>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专</a:t>
            </a:r>
            <a:r>
              <a:rPr lang="zh-CN" altLang="en-US" sz="2400" b="1" dirty="0">
                <a:solidFill>
                  <a:srgbClr val="6817FF"/>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利权人代码</a:t>
            </a:r>
            <a:endParaRPr lang="en-US" altLang="zh-CN" sz="2400" b="1" dirty="0">
              <a:solidFill>
                <a:srgbClr val="6817FF"/>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endParaRPr>
          </a:p>
          <a:p>
            <a:pPr marL="130367" indent="-130367" algn="ctr" defTabSz="514325">
              <a:spcBef>
                <a:spcPts val="338"/>
              </a:spcBef>
              <a:buClr>
                <a:srgbClr val="FF8000"/>
              </a:buClr>
              <a:defRPr/>
            </a:pPr>
            <a:r>
              <a:rPr lang="zh-CN" altLang="en-US" sz="2400" b="1" dirty="0">
                <a:solidFill>
                  <a:srgbClr val="6817FF"/>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更高效、便捷的了解竞争对手</a:t>
            </a:r>
          </a:p>
        </p:txBody>
      </p:sp>
      <p:sp>
        <p:nvSpPr>
          <p:cNvPr id="5" name="Rectangle 4"/>
          <p:cNvSpPr/>
          <p:nvPr/>
        </p:nvSpPr>
        <p:spPr>
          <a:xfrm>
            <a:off x="242317" y="2892171"/>
            <a:ext cx="3429000" cy="869469"/>
          </a:xfrm>
          <a:prstGeom prst="rect">
            <a:avLst/>
          </a:prstGeom>
        </p:spPr>
        <p:txBody>
          <a:bodyPr>
            <a:spAutoFit/>
          </a:bodyPr>
          <a:lstStyle/>
          <a:p>
            <a:pPr marL="130367" indent="-130367" algn="ctr" defTabSz="514325">
              <a:spcBef>
                <a:spcPts val="338"/>
              </a:spcBef>
              <a:buClr>
                <a:srgbClr val="FF8000"/>
              </a:buClr>
              <a:defRPr/>
            </a:pPr>
            <a:r>
              <a:rPr lang="zh-CN" altLang="en-US" sz="2400" b="1" dirty="0">
                <a:solidFill>
                  <a:srgbClr val="1AC604"/>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基于应用</a:t>
            </a:r>
            <a:r>
              <a:rPr lang="zh-CN" altLang="en-US" sz="2400" b="1" dirty="0" smtClean="0">
                <a:solidFill>
                  <a:srgbClr val="1AC604"/>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的</a:t>
            </a:r>
            <a:r>
              <a:rPr lang="en-US" altLang="zh-CN" sz="2400" b="1" dirty="0" smtClean="0">
                <a:solidFill>
                  <a:srgbClr val="1AC604"/>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DWPI</a:t>
            </a:r>
            <a:r>
              <a:rPr lang="zh-CN" altLang="en-US" sz="2400" b="1" dirty="0" smtClean="0">
                <a:solidFill>
                  <a:srgbClr val="1AC604"/>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分</a:t>
            </a:r>
            <a:r>
              <a:rPr lang="zh-CN" altLang="en-US" sz="2400" b="1" dirty="0">
                <a:solidFill>
                  <a:srgbClr val="1AC604"/>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类</a:t>
            </a:r>
            <a:endParaRPr lang="en-US" altLang="zh-CN" sz="2400" b="1" dirty="0">
              <a:solidFill>
                <a:srgbClr val="1AC604"/>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endParaRPr>
          </a:p>
          <a:p>
            <a:pPr marL="130367" indent="-130367" algn="ctr" defTabSz="514325">
              <a:spcBef>
                <a:spcPts val="338"/>
              </a:spcBef>
              <a:buClr>
                <a:srgbClr val="FF8000"/>
              </a:buClr>
              <a:defRPr/>
            </a:pPr>
            <a:r>
              <a:rPr lang="zh-CN" altLang="en-US" sz="2400" b="1" dirty="0">
                <a:solidFill>
                  <a:srgbClr val="1AC604"/>
                </a:solidFill>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反应技术的最新发展</a:t>
            </a:r>
          </a:p>
        </p:txBody>
      </p:sp>
      <p:sp>
        <p:nvSpPr>
          <p:cNvPr id="6" name="Rectangle 5"/>
          <p:cNvSpPr/>
          <p:nvPr/>
        </p:nvSpPr>
        <p:spPr>
          <a:xfrm>
            <a:off x="1888757" y="3889260"/>
            <a:ext cx="4426212" cy="869469"/>
          </a:xfrm>
          <a:prstGeom prst="rect">
            <a:avLst/>
          </a:prstGeom>
        </p:spPr>
        <p:txBody>
          <a:bodyPr wrap="none">
            <a:spAutoFit/>
          </a:bodyPr>
          <a:lstStyle/>
          <a:p>
            <a:pPr marL="130367" indent="-130367" algn="ctr" defTabSz="514325">
              <a:spcBef>
                <a:spcPts val="338"/>
              </a:spcBef>
              <a:buClr>
                <a:srgbClr val="FF8000"/>
              </a:buClr>
              <a:defRPr/>
            </a:pPr>
            <a:r>
              <a:rPr lang="zh-CN" altLang="en-US" sz="2400" b="1" dirty="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基于技术</a:t>
            </a:r>
            <a:r>
              <a:rPr lang="zh-CN" altLang="en-US" sz="2400" b="1" dirty="0" smtClean="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的</a:t>
            </a:r>
            <a:r>
              <a:rPr lang="en-US" altLang="zh-CN" sz="2400" b="1" dirty="0" smtClean="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DWPI</a:t>
            </a:r>
            <a:r>
              <a:rPr lang="zh-CN" altLang="en-US" sz="2400" b="1" dirty="0" smtClean="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家</a:t>
            </a:r>
            <a:r>
              <a:rPr lang="zh-CN" altLang="en-US" sz="2400" b="1" dirty="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族以及引用</a:t>
            </a:r>
            <a:endParaRPr lang="en-US" altLang="zh-CN" sz="2400" b="1" dirty="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endParaRPr>
          </a:p>
          <a:p>
            <a:pPr marL="130367" indent="-130367" algn="ctr" defTabSz="514325">
              <a:spcBef>
                <a:spcPts val="338"/>
              </a:spcBef>
              <a:buClr>
                <a:srgbClr val="FF8000"/>
              </a:buClr>
              <a:defRPr/>
            </a:pPr>
            <a:r>
              <a:rPr lang="zh-CN" altLang="en-US" sz="2400" b="1" dirty="0">
                <a:effectLst>
                  <a:outerShdw blurRad="38100" dist="38100" dir="2700000" algn="tl">
                    <a:srgbClr val="A9A9AC"/>
                  </a:outerShdw>
                </a:effectLst>
                <a:latin typeface="微软雅黑" panose="020B0503020204020204" pitchFamily="34" charset="-122"/>
                <a:ea typeface="微软雅黑" panose="020B0503020204020204" pitchFamily="34" charset="-122"/>
                <a:cs typeface="Times New Roman" pitchFamily="18" charset="0"/>
              </a:rPr>
              <a:t>准确，全面的家族及引用信息</a:t>
            </a:r>
          </a:p>
        </p:txBody>
      </p:sp>
    </p:spTree>
    <p:extLst>
      <p:ext uri="{BB962C8B-B14F-4D97-AF65-F5344CB8AC3E}">
        <p14:creationId xmlns:p14="http://schemas.microsoft.com/office/powerpoint/2010/main" val="30552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cstate="print"/>
          <a:srcRect r="21933"/>
          <a:stretch>
            <a:fillRect/>
          </a:stretch>
        </p:blipFill>
        <p:spPr bwMode="auto">
          <a:xfrm>
            <a:off x="3632601" y="2001263"/>
            <a:ext cx="2939653" cy="107989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a:blip r:embed="rId4" cstate="print"/>
          <a:srcRect b="69064"/>
          <a:stretch>
            <a:fillRect/>
          </a:stretch>
        </p:blipFill>
        <p:spPr bwMode="auto">
          <a:xfrm>
            <a:off x="250031" y="672523"/>
            <a:ext cx="2849166" cy="334076"/>
          </a:xfrm>
          <a:prstGeom prst="rect">
            <a:avLst/>
          </a:prstGeom>
          <a:ln>
            <a:noFill/>
          </a:ln>
          <a:effectLst/>
        </p:spPr>
      </p:pic>
      <p:pic>
        <p:nvPicPr>
          <p:cNvPr id="4" name="Picture 4"/>
          <p:cNvPicPr>
            <a:picLocks noChangeAspect="1" noChangeArrowheads="1"/>
          </p:cNvPicPr>
          <p:nvPr/>
        </p:nvPicPr>
        <p:blipFill>
          <a:blip r:embed="rId5" cstate="print"/>
          <a:srcRect r="7590" b="68247"/>
          <a:stretch>
            <a:fillRect/>
          </a:stretch>
        </p:blipFill>
        <p:spPr bwMode="auto">
          <a:xfrm>
            <a:off x="261941" y="2008404"/>
            <a:ext cx="2837260" cy="342900"/>
          </a:xfrm>
          <a:prstGeom prst="rect">
            <a:avLst/>
          </a:prstGeom>
          <a:ln>
            <a:noFill/>
          </a:ln>
          <a:effectLst/>
        </p:spPr>
      </p:pic>
      <p:pic>
        <p:nvPicPr>
          <p:cNvPr id="5" name="Picture 5"/>
          <p:cNvPicPr>
            <a:picLocks noChangeAspect="1" noChangeArrowheads="1"/>
          </p:cNvPicPr>
          <p:nvPr/>
        </p:nvPicPr>
        <p:blipFill>
          <a:blip r:embed="rId6" cstate="print"/>
          <a:srcRect r="22220" b="69602"/>
          <a:stretch>
            <a:fillRect/>
          </a:stretch>
        </p:blipFill>
        <p:spPr bwMode="auto">
          <a:xfrm>
            <a:off x="3648076" y="637994"/>
            <a:ext cx="2936081" cy="328263"/>
          </a:xfrm>
          <a:prstGeom prst="rect">
            <a:avLst/>
          </a:prstGeom>
          <a:ln>
            <a:noFill/>
          </a:ln>
          <a:effectLst/>
        </p:spPr>
      </p:pic>
      <p:pic>
        <p:nvPicPr>
          <p:cNvPr id="6" name="Picture 6"/>
          <p:cNvPicPr>
            <a:picLocks noChangeAspect="1" noChangeArrowheads="1"/>
          </p:cNvPicPr>
          <p:nvPr/>
        </p:nvPicPr>
        <p:blipFill>
          <a:blip r:embed="rId3" cstate="print"/>
          <a:srcRect r="21933" b="70809"/>
          <a:stretch>
            <a:fillRect/>
          </a:stretch>
        </p:blipFill>
        <p:spPr bwMode="auto">
          <a:xfrm>
            <a:off x="3644505" y="2002450"/>
            <a:ext cx="2939653" cy="315236"/>
          </a:xfrm>
          <a:prstGeom prst="rect">
            <a:avLst/>
          </a:prstGeom>
          <a:ln>
            <a:noFill/>
          </a:ln>
          <a:effectLst/>
        </p:spPr>
      </p:pic>
      <p:sp>
        <p:nvSpPr>
          <p:cNvPr id="7" name="TextBox 6"/>
          <p:cNvSpPr txBox="1"/>
          <p:nvPr/>
        </p:nvSpPr>
        <p:spPr>
          <a:xfrm>
            <a:off x="5724922" y="2007993"/>
            <a:ext cx="677865" cy="293721"/>
          </a:xfrm>
          <a:prstGeom prst="rect">
            <a:avLst/>
          </a:prstGeom>
          <a:solidFill>
            <a:schemeClr val="bg2">
              <a:lumMod val="20000"/>
              <a:lumOff val="80000"/>
            </a:schemeClr>
          </a:solidFill>
          <a:ln w="19050">
            <a:noFill/>
            <a:miter lim="800000"/>
            <a:headEnd/>
            <a:tailEnd/>
          </a:ln>
          <a:effectLst/>
        </p:spPr>
        <p:txBody>
          <a:bodyPr wrap="none" lIns="54000" tIns="54000" rIns="54000" bIns="54000" anchor="ctr">
            <a:spAutoFit/>
          </a:bodyPr>
          <a:lstStyle/>
          <a:p>
            <a:pPr marL="173831" indent="-173831" algn="ctr" defTabSz="342900" eaLnBrk="0" hangingPunct="0">
              <a:spcBef>
                <a:spcPts val="450"/>
              </a:spcBef>
              <a:buClr>
                <a:srgbClr val="FF8000"/>
              </a:buClr>
              <a:defRPr/>
            </a:pPr>
            <a:r>
              <a:rPr lang="en-US" altLang="zh-TW" sz="1200" b="1" dirty="0">
                <a:solidFill>
                  <a:srgbClr val="4B4B4B"/>
                </a:solidFill>
                <a:effectLst>
                  <a:outerShdw blurRad="38100" dist="38100" dir="2700000" algn="tl">
                    <a:srgbClr val="000000">
                      <a:alpha val="43137"/>
                    </a:srgbClr>
                  </a:outerShdw>
                </a:effectLst>
                <a:ea typeface="맑은 고딕" pitchFamily="50" charset="-127"/>
                <a:cs typeface="ＭＳ Ｐゴシック" pitchFamily="-65" charset="-128"/>
              </a:rPr>
              <a:t>SAM</a:t>
            </a:r>
            <a:r>
              <a:rPr lang="en-US" altLang="zh-TW" sz="1200" b="1" dirty="0">
                <a:solidFill>
                  <a:srgbClr val="DC0A0A"/>
                </a:solidFill>
                <a:effectLst>
                  <a:outerShdw blurRad="38100" dist="38100" dir="2700000" algn="tl">
                    <a:srgbClr val="000000">
                      <a:alpha val="43137"/>
                    </a:srgbClr>
                  </a:outerShdw>
                </a:effectLst>
                <a:ea typeface="맑은 고딕" pitchFamily="50" charset="-127"/>
                <a:cs typeface="ＭＳ Ｐゴシック" pitchFamily="-65" charset="-128"/>
              </a:rPr>
              <a:t>SUG</a:t>
            </a:r>
            <a:endParaRPr lang="en-US" sz="1200" b="1" dirty="0">
              <a:solidFill>
                <a:srgbClr val="DC0A0A"/>
              </a:solidFill>
              <a:effectLst>
                <a:outerShdw blurRad="38100" dist="38100" dir="2700000" algn="tl">
                  <a:srgbClr val="000000">
                    <a:alpha val="43137"/>
                  </a:srgbClr>
                </a:outerShdw>
              </a:effectLst>
              <a:ea typeface="맑은 고딕" pitchFamily="50" charset="-127"/>
              <a:cs typeface="ＭＳ Ｐゴシック" pitchFamily="-65" charset="-128"/>
            </a:endParaRPr>
          </a:p>
        </p:txBody>
      </p:sp>
      <p:pic>
        <p:nvPicPr>
          <p:cNvPr id="8" name="Picture 2"/>
          <p:cNvPicPr>
            <a:picLocks noChangeAspect="1" noChangeArrowheads="1"/>
          </p:cNvPicPr>
          <p:nvPr/>
        </p:nvPicPr>
        <p:blipFill>
          <a:blip r:embed="rId4" cstate="print"/>
          <a:srcRect/>
          <a:stretch>
            <a:fillRect/>
          </a:stretch>
        </p:blipFill>
        <p:spPr bwMode="auto">
          <a:xfrm>
            <a:off x="238125" y="671334"/>
            <a:ext cx="2849166" cy="1079897"/>
          </a:xfrm>
          <a:prstGeom prst="rect">
            <a:avLst/>
          </a:prstGeom>
          <a:ln>
            <a:noFill/>
          </a:ln>
          <a:effectLst>
            <a:outerShdw blurRad="292100" dist="139700" dir="2700000" algn="tl" rotWithShape="0">
              <a:srgbClr val="333333">
                <a:alpha val="65000"/>
              </a:srgbClr>
            </a:outerShdw>
          </a:effectLst>
        </p:spPr>
      </p:pic>
      <p:pic>
        <p:nvPicPr>
          <p:cNvPr id="9" name="Picture 4"/>
          <p:cNvPicPr>
            <a:picLocks noChangeAspect="1" noChangeArrowheads="1"/>
          </p:cNvPicPr>
          <p:nvPr/>
        </p:nvPicPr>
        <p:blipFill>
          <a:blip r:embed="rId5" cstate="print"/>
          <a:srcRect r="7590"/>
          <a:stretch>
            <a:fillRect/>
          </a:stretch>
        </p:blipFill>
        <p:spPr bwMode="auto">
          <a:xfrm>
            <a:off x="250035" y="2007216"/>
            <a:ext cx="2837260" cy="107989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060289" y="672706"/>
            <a:ext cx="778853" cy="293721"/>
          </a:xfrm>
          <a:prstGeom prst="rect">
            <a:avLst/>
          </a:prstGeom>
          <a:solidFill>
            <a:schemeClr val="bg2">
              <a:lumMod val="20000"/>
              <a:lumOff val="80000"/>
            </a:schemeClr>
          </a:solidFill>
          <a:ln w="19050">
            <a:noFill/>
            <a:miter lim="800000"/>
            <a:headEnd/>
            <a:tailEnd/>
          </a:ln>
          <a:effectLst/>
        </p:spPr>
        <p:txBody>
          <a:bodyPr wrap="none" lIns="54000" tIns="54000" rIns="54000" bIns="54000" anchor="ctr">
            <a:spAutoFit/>
          </a:bodyPr>
          <a:lstStyle/>
          <a:p>
            <a:pPr marL="173831" indent="-173831" algn="ctr" defTabSz="342900" eaLnBrk="0" hangingPunct="0">
              <a:spcBef>
                <a:spcPts val="450"/>
              </a:spcBef>
              <a:buClr>
                <a:srgbClr val="FF8000"/>
              </a:buClr>
              <a:defRPr/>
            </a:pPr>
            <a:r>
              <a:rPr lang="en-US" altLang="zh-TW" sz="1200" b="1" dirty="0">
                <a:solidFill>
                  <a:srgbClr val="4B4B4B"/>
                </a:solidFill>
                <a:effectLst>
                  <a:outerShdw blurRad="38100" dist="38100" dir="2700000" algn="tl">
                    <a:srgbClr val="000000">
                      <a:alpha val="43137"/>
                    </a:srgbClr>
                  </a:outerShdw>
                </a:effectLst>
                <a:ea typeface="맑은 고딕" pitchFamily="50" charset="-127"/>
                <a:cs typeface="ＭＳ Ｐゴシック" pitchFamily="-65" charset="-128"/>
              </a:rPr>
              <a:t>SAM</a:t>
            </a:r>
            <a:r>
              <a:rPr lang="en-US" altLang="zh-TW" sz="1200" b="1" dirty="0">
                <a:solidFill>
                  <a:srgbClr val="DC0A0A"/>
                </a:solidFill>
                <a:effectLst>
                  <a:outerShdw blurRad="38100" dist="38100" dir="2700000" algn="tl">
                    <a:srgbClr val="000000">
                      <a:alpha val="43137"/>
                    </a:srgbClr>
                  </a:outerShdw>
                </a:effectLst>
                <a:ea typeface="맑은 고딕" pitchFamily="50" charset="-127"/>
                <a:cs typeface="ＭＳ Ｐゴシック" pitchFamily="-65" charset="-128"/>
              </a:rPr>
              <a:t>SUGN</a:t>
            </a:r>
            <a:endParaRPr lang="en-US" sz="1200" b="1" dirty="0">
              <a:solidFill>
                <a:srgbClr val="DC0A0A"/>
              </a:solidFill>
              <a:effectLst>
                <a:outerShdw blurRad="38100" dist="38100" dir="2700000" algn="tl">
                  <a:srgbClr val="000000">
                    <a:alpha val="43137"/>
                  </a:srgbClr>
                </a:outerShdw>
              </a:effectLst>
              <a:ea typeface="맑은 고딕" pitchFamily="50" charset="-127"/>
              <a:cs typeface="ＭＳ Ｐゴシック" pitchFamily="-65" charset="-128"/>
            </a:endParaRPr>
          </a:p>
        </p:txBody>
      </p:sp>
      <p:sp>
        <p:nvSpPr>
          <p:cNvPr id="11" name="TextBox 10"/>
          <p:cNvSpPr txBox="1"/>
          <p:nvPr/>
        </p:nvSpPr>
        <p:spPr>
          <a:xfrm>
            <a:off x="2050585" y="2007993"/>
            <a:ext cx="797064" cy="293721"/>
          </a:xfrm>
          <a:prstGeom prst="rect">
            <a:avLst/>
          </a:prstGeom>
          <a:solidFill>
            <a:schemeClr val="bg2">
              <a:lumMod val="20000"/>
              <a:lumOff val="80000"/>
            </a:schemeClr>
          </a:solidFill>
          <a:ln w="19050">
            <a:noFill/>
            <a:miter lim="800000"/>
            <a:headEnd/>
            <a:tailEnd/>
          </a:ln>
          <a:effectLst/>
        </p:spPr>
        <p:txBody>
          <a:bodyPr wrap="none" lIns="54000" tIns="54000" rIns="54000" bIns="54000" anchor="ctr">
            <a:spAutoFit/>
          </a:bodyPr>
          <a:lstStyle/>
          <a:p>
            <a:pPr marL="173831" indent="-173831" algn="ctr" defTabSz="342900" eaLnBrk="0" hangingPunct="0">
              <a:spcBef>
                <a:spcPts val="450"/>
              </a:spcBef>
              <a:buClr>
                <a:srgbClr val="FF8000"/>
              </a:buClr>
              <a:defRPr/>
            </a:pPr>
            <a:r>
              <a:rPr lang="en-US" altLang="zh-TW" sz="1200" b="1" dirty="0">
                <a:solidFill>
                  <a:srgbClr val="4B4B4B"/>
                </a:solidFill>
                <a:effectLst>
                  <a:outerShdw blurRad="38100" dist="38100" dir="2700000" algn="tl">
                    <a:srgbClr val="000000">
                      <a:alpha val="43137"/>
                    </a:srgbClr>
                  </a:outerShdw>
                </a:effectLst>
                <a:ea typeface="맑은 고딕" pitchFamily="50" charset="-127"/>
                <a:cs typeface="ＭＳ Ｐゴシック" pitchFamily="-65" charset="-128"/>
              </a:rPr>
              <a:t>SAM</a:t>
            </a:r>
            <a:r>
              <a:rPr lang="en-US" altLang="zh-TW" sz="1200" b="1" dirty="0">
                <a:solidFill>
                  <a:srgbClr val="DC0A0A"/>
                </a:solidFill>
                <a:effectLst>
                  <a:outerShdw blurRad="38100" dist="38100" dir="2700000" algn="tl">
                    <a:srgbClr val="000000">
                      <a:alpha val="43137"/>
                    </a:srgbClr>
                  </a:outerShdw>
                </a:effectLst>
                <a:ea typeface="맑은 고딕" pitchFamily="50" charset="-127"/>
                <a:cs typeface="ＭＳ Ｐゴシック" pitchFamily="-65" charset="-128"/>
              </a:rPr>
              <a:t>AUNG</a:t>
            </a:r>
            <a:endParaRPr lang="en-US" sz="1200" b="1" dirty="0">
              <a:solidFill>
                <a:srgbClr val="DC0A0A"/>
              </a:solidFill>
              <a:effectLst>
                <a:outerShdw blurRad="38100" dist="38100" dir="2700000" algn="tl">
                  <a:srgbClr val="000000">
                    <a:alpha val="43137"/>
                  </a:srgbClr>
                </a:outerShdw>
              </a:effectLst>
              <a:ea typeface="맑은 고딕" pitchFamily="50" charset="-127"/>
              <a:cs typeface="ＭＳ Ｐゴシック" pitchFamily="-65" charset="-128"/>
            </a:endParaRPr>
          </a:p>
        </p:txBody>
      </p:sp>
      <p:sp>
        <p:nvSpPr>
          <p:cNvPr id="12" name="TextBox 11"/>
          <p:cNvSpPr txBox="1"/>
          <p:nvPr/>
        </p:nvSpPr>
        <p:spPr>
          <a:xfrm>
            <a:off x="2060289" y="966196"/>
            <a:ext cx="778853" cy="293721"/>
          </a:xfrm>
          <a:prstGeom prst="rect">
            <a:avLst/>
          </a:prstGeom>
          <a:solidFill>
            <a:schemeClr val="bg2">
              <a:lumMod val="20000"/>
              <a:lumOff val="80000"/>
            </a:schemeClr>
          </a:solidFill>
          <a:ln w="19050">
            <a:noFill/>
            <a:miter lim="800000"/>
            <a:headEnd/>
            <a:tailEnd/>
          </a:ln>
          <a:effectLst/>
        </p:spPr>
        <p:txBody>
          <a:bodyPr wrap="none" lIns="54000" tIns="54000" rIns="54000" bIns="54000" anchor="ctr">
            <a:spAutoFit/>
          </a:bodyPr>
          <a:lstStyle/>
          <a:p>
            <a:pPr marL="173831" indent="-173831" algn="ctr" defTabSz="342900" eaLnBrk="0" hangingPunct="0">
              <a:spcBef>
                <a:spcPts val="450"/>
              </a:spcBef>
              <a:buClr>
                <a:srgbClr val="FF8000"/>
              </a:buClr>
              <a:defRPr/>
            </a:pPr>
            <a:r>
              <a:rPr lang="en-US" altLang="zh-TW" sz="1200" b="1" dirty="0">
                <a:solidFill>
                  <a:srgbClr val="4B4B4B"/>
                </a:solidFill>
                <a:effectLst>
                  <a:outerShdw blurRad="38100" dist="38100" dir="2700000" algn="tl">
                    <a:srgbClr val="000000">
                      <a:alpha val="43137"/>
                    </a:srgbClr>
                  </a:outerShdw>
                </a:effectLst>
                <a:ea typeface="맑은 고딕" pitchFamily="50" charset="-127"/>
                <a:cs typeface="ＭＳ Ｐゴシック" pitchFamily="-65" charset="-128"/>
              </a:rPr>
              <a:t>SAM</a:t>
            </a:r>
            <a:r>
              <a:rPr lang="en-US" altLang="zh-TW" sz="1200" b="1" dirty="0">
                <a:solidFill>
                  <a:srgbClr val="FF7E00"/>
                </a:solidFill>
                <a:effectLst>
                  <a:outerShdw blurRad="38100" dist="38100" dir="2700000" algn="tl">
                    <a:srgbClr val="000000">
                      <a:alpha val="43137"/>
                    </a:srgbClr>
                  </a:outerShdw>
                </a:effectLst>
                <a:ea typeface="맑은 고딕" pitchFamily="50" charset="-127"/>
                <a:cs typeface="ＭＳ Ｐゴシック" pitchFamily="-65" charset="-128"/>
              </a:rPr>
              <a:t>SUNG</a:t>
            </a:r>
            <a:endParaRPr lang="en-US" sz="1200" b="1" dirty="0">
              <a:solidFill>
                <a:srgbClr val="FF7E00"/>
              </a:solidFill>
              <a:effectLst>
                <a:outerShdw blurRad="38100" dist="38100" dir="2700000" algn="tl">
                  <a:srgbClr val="000000">
                    <a:alpha val="43137"/>
                  </a:srgbClr>
                </a:outerShdw>
              </a:effectLst>
              <a:ea typeface="맑은 고딕" pitchFamily="50" charset="-127"/>
              <a:cs typeface="ＭＳ Ｐゴシック" pitchFamily="-65" charset="-128"/>
            </a:endParaRPr>
          </a:p>
        </p:txBody>
      </p:sp>
      <p:sp>
        <p:nvSpPr>
          <p:cNvPr id="13" name="TextBox 12"/>
          <p:cNvSpPr txBox="1"/>
          <p:nvPr/>
        </p:nvSpPr>
        <p:spPr>
          <a:xfrm>
            <a:off x="2060289" y="2330056"/>
            <a:ext cx="778853" cy="293721"/>
          </a:xfrm>
          <a:prstGeom prst="rect">
            <a:avLst/>
          </a:prstGeom>
          <a:noFill/>
          <a:ln w="19050">
            <a:noFill/>
            <a:miter lim="800000"/>
            <a:headEnd/>
            <a:tailEnd/>
          </a:ln>
          <a:effectLst/>
        </p:spPr>
        <p:txBody>
          <a:bodyPr wrap="none" lIns="54000" tIns="54000" rIns="54000" bIns="54000" anchor="ctr">
            <a:spAutoFit/>
          </a:bodyPr>
          <a:lstStyle/>
          <a:p>
            <a:pPr marL="173831" indent="-173831" algn="ctr" defTabSz="342900" eaLnBrk="0" hangingPunct="0">
              <a:spcBef>
                <a:spcPts val="450"/>
              </a:spcBef>
              <a:buClr>
                <a:srgbClr val="FF8000"/>
              </a:buClr>
              <a:defRPr/>
            </a:pPr>
            <a:r>
              <a:rPr lang="en-US" altLang="zh-TW" sz="1200" b="1" dirty="0">
                <a:solidFill>
                  <a:srgbClr val="4B4B4B"/>
                </a:solidFill>
                <a:effectLst>
                  <a:outerShdw blurRad="38100" dist="38100" dir="2700000" algn="tl">
                    <a:srgbClr val="000000">
                      <a:alpha val="43137"/>
                    </a:srgbClr>
                  </a:outerShdw>
                </a:effectLst>
                <a:ea typeface="맑은 고딕" pitchFamily="50" charset="-127"/>
                <a:cs typeface="ＭＳ Ｐゴシック" pitchFamily="-65" charset="-128"/>
              </a:rPr>
              <a:t>SAM</a:t>
            </a:r>
            <a:r>
              <a:rPr lang="en-US" altLang="zh-TW" sz="1200" b="1" dirty="0">
                <a:solidFill>
                  <a:srgbClr val="FF7E00"/>
                </a:solidFill>
                <a:effectLst>
                  <a:outerShdw blurRad="38100" dist="38100" dir="2700000" algn="tl">
                    <a:srgbClr val="000000">
                      <a:alpha val="43137"/>
                    </a:srgbClr>
                  </a:outerShdw>
                </a:effectLst>
                <a:ea typeface="맑은 고딕" pitchFamily="50" charset="-127"/>
                <a:cs typeface="ＭＳ Ｐゴシック" pitchFamily="-65" charset="-128"/>
              </a:rPr>
              <a:t>SUNG</a:t>
            </a:r>
            <a:endParaRPr lang="en-US" sz="1200" b="1" dirty="0">
              <a:solidFill>
                <a:srgbClr val="FF7E00"/>
              </a:solidFill>
              <a:effectLst>
                <a:outerShdw blurRad="38100" dist="38100" dir="2700000" algn="tl">
                  <a:srgbClr val="000000">
                    <a:alpha val="43137"/>
                  </a:srgbClr>
                </a:outerShdw>
              </a:effectLst>
              <a:ea typeface="맑은 고딕" pitchFamily="50" charset="-127"/>
              <a:cs typeface="ＭＳ Ｐゴシック" pitchFamily="-65" charset="-128"/>
            </a:endParaRPr>
          </a:p>
        </p:txBody>
      </p:sp>
      <p:sp>
        <p:nvSpPr>
          <p:cNvPr id="14" name="TextBox 13"/>
          <p:cNvSpPr txBox="1"/>
          <p:nvPr/>
        </p:nvSpPr>
        <p:spPr>
          <a:xfrm>
            <a:off x="5707172" y="2319342"/>
            <a:ext cx="778853" cy="293721"/>
          </a:xfrm>
          <a:prstGeom prst="rect">
            <a:avLst/>
          </a:prstGeom>
          <a:solidFill>
            <a:schemeClr val="bg2">
              <a:lumMod val="20000"/>
              <a:lumOff val="80000"/>
            </a:schemeClr>
          </a:solidFill>
          <a:ln w="19050">
            <a:noFill/>
            <a:miter lim="800000"/>
            <a:headEnd/>
            <a:tailEnd/>
          </a:ln>
          <a:effectLst/>
        </p:spPr>
        <p:txBody>
          <a:bodyPr wrap="none" lIns="54000" tIns="54000" rIns="54000" bIns="54000" anchor="ctr">
            <a:spAutoFit/>
          </a:bodyPr>
          <a:lstStyle/>
          <a:p>
            <a:pPr marL="173831" indent="-173831" algn="ctr" defTabSz="342900" eaLnBrk="0" hangingPunct="0">
              <a:spcBef>
                <a:spcPts val="450"/>
              </a:spcBef>
              <a:buClr>
                <a:srgbClr val="FF8000"/>
              </a:buClr>
              <a:defRPr/>
            </a:pPr>
            <a:r>
              <a:rPr lang="en-US" altLang="zh-TW" sz="1200" b="1" dirty="0">
                <a:solidFill>
                  <a:srgbClr val="4B4B4B"/>
                </a:solidFill>
                <a:effectLst>
                  <a:outerShdw blurRad="38100" dist="38100" dir="2700000" algn="tl">
                    <a:srgbClr val="000000">
                      <a:alpha val="43137"/>
                    </a:srgbClr>
                  </a:outerShdw>
                </a:effectLst>
                <a:ea typeface="맑은 고딕" pitchFamily="50" charset="-127"/>
                <a:cs typeface="ＭＳ Ｐゴシック" pitchFamily="-65" charset="-128"/>
              </a:rPr>
              <a:t>SAM</a:t>
            </a:r>
            <a:r>
              <a:rPr lang="en-US" altLang="zh-TW" sz="1200" b="1" dirty="0">
                <a:solidFill>
                  <a:srgbClr val="FF7E00"/>
                </a:solidFill>
                <a:effectLst>
                  <a:outerShdw blurRad="38100" dist="38100" dir="2700000" algn="tl">
                    <a:srgbClr val="000000">
                      <a:alpha val="43137"/>
                    </a:srgbClr>
                  </a:outerShdw>
                </a:effectLst>
                <a:ea typeface="맑은 고딕" pitchFamily="50" charset="-127"/>
                <a:cs typeface="ＭＳ Ｐゴシック" pitchFamily="-65" charset="-128"/>
              </a:rPr>
              <a:t>SUNG</a:t>
            </a:r>
            <a:endParaRPr lang="en-US" sz="1200" b="1" dirty="0">
              <a:solidFill>
                <a:srgbClr val="FF7E00"/>
              </a:solidFill>
              <a:effectLst>
                <a:outerShdw blurRad="38100" dist="38100" dir="2700000" algn="tl">
                  <a:srgbClr val="000000">
                    <a:alpha val="43137"/>
                  </a:srgbClr>
                </a:outerShdw>
              </a:effectLst>
              <a:ea typeface="맑은 고딕" pitchFamily="50" charset="-127"/>
              <a:cs typeface="ＭＳ Ｐゴシック" pitchFamily="-65" charset="-128"/>
            </a:endParaRPr>
          </a:p>
        </p:txBody>
      </p:sp>
      <p:pic>
        <p:nvPicPr>
          <p:cNvPr id="15" name="Picture 5"/>
          <p:cNvPicPr>
            <a:picLocks noChangeAspect="1" noChangeArrowheads="1"/>
          </p:cNvPicPr>
          <p:nvPr/>
        </p:nvPicPr>
        <p:blipFill>
          <a:blip r:embed="rId6" cstate="print"/>
          <a:srcRect r="22220"/>
          <a:stretch>
            <a:fillRect/>
          </a:stretch>
        </p:blipFill>
        <p:spPr bwMode="auto">
          <a:xfrm>
            <a:off x="3636172" y="636807"/>
            <a:ext cx="2936081" cy="1079897"/>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5728081" y="672706"/>
            <a:ext cx="681071" cy="293721"/>
          </a:xfrm>
          <a:prstGeom prst="rect">
            <a:avLst/>
          </a:prstGeom>
          <a:solidFill>
            <a:schemeClr val="bg2">
              <a:lumMod val="20000"/>
              <a:lumOff val="80000"/>
            </a:schemeClr>
          </a:solidFill>
          <a:ln w="19050">
            <a:noFill/>
            <a:miter lim="800000"/>
            <a:headEnd/>
            <a:tailEnd/>
          </a:ln>
          <a:effectLst/>
        </p:spPr>
        <p:txBody>
          <a:bodyPr wrap="none" lIns="54000" tIns="54000" rIns="54000" bIns="54000" anchor="ctr">
            <a:spAutoFit/>
          </a:bodyPr>
          <a:lstStyle/>
          <a:p>
            <a:pPr marL="173831" indent="-173831" algn="ctr" defTabSz="342900" eaLnBrk="0" hangingPunct="0">
              <a:spcBef>
                <a:spcPts val="450"/>
              </a:spcBef>
              <a:buClr>
                <a:srgbClr val="FF8000"/>
              </a:buClr>
              <a:defRPr/>
            </a:pPr>
            <a:r>
              <a:rPr lang="en-US" altLang="zh-TW" sz="1200" b="1" dirty="0">
                <a:solidFill>
                  <a:srgbClr val="4B4B4B"/>
                </a:solidFill>
                <a:effectLst>
                  <a:outerShdw blurRad="38100" dist="38100" dir="2700000" algn="tl">
                    <a:srgbClr val="000000">
                      <a:alpha val="43137"/>
                    </a:srgbClr>
                  </a:outerShdw>
                </a:effectLst>
                <a:ea typeface="맑은 고딕" pitchFamily="50" charset="-127"/>
                <a:cs typeface="ＭＳ Ｐゴシック" pitchFamily="-65" charset="-128"/>
              </a:rPr>
              <a:t>SAM</a:t>
            </a:r>
            <a:r>
              <a:rPr lang="en-US" altLang="zh-TW" sz="1200" b="1" dirty="0">
                <a:solidFill>
                  <a:srgbClr val="DC0A0A"/>
                </a:solidFill>
                <a:effectLst>
                  <a:outerShdw blurRad="38100" dist="38100" dir="2700000" algn="tl">
                    <a:srgbClr val="000000">
                      <a:alpha val="43137"/>
                    </a:srgbClr>
                  </a:outerShdw>
                </a:effectLst>
                <a:ea typeface="맑은 고딕" pitchFamily="50" charset="-127"/>
                <a:cs typeface="ＭＳ Ｐゴシック" pitchFamily="-65" charset="-128"/>
              </a:rPr>
              <a:t>SUN</a:t>
            </a:r>
            <a:endParaRPr lang="en-US" sz="1200" b="1" dirty="0">
              <a:solidFill>
                <a:srgbClr val="DC0A0A"/>
              </a:solidFill>
              <a:effectLst>
                <a:outerShdw blurRad="38100" dist="38100" dir="2700000" algn="tl">
                  <a:srgbClr val="000000">
                    <a:alpha val="43137"/>
                  </a:srgbClr>
                </a:outerShdw>
              </a:effectLst>
              <a:ea typeface="맑은 고딕" pitchFamily="50" charset="-127"/>
              <a:cs typeface="ＭＳ Ｐゴシック" pitchFamily="-65" charset="-128"/>
            </a:endParaRPr>
          </a:p>
        </p:txBody>
      </p:sp>
      <p:sp>
        <p:nvSpPr>
          <p:cNvPr id="17" name="TextBox 16"/>
          <p:cNvSpPr txBox="1"/>
          <p:nvPr/>
        </p:nvSpPr>
        <p:spPr>
          <a:xfrm>
            <a:off x="5707172" y="956076"/>
            <a:ext cx="778853" cy="293721"/>
          </a:xfrm>
          <a:prstGeom prst="rect">
            <a:avLst/>
          </a:prstGeom>
          <a:solidFill>
            <a:schemeClr val="bg2">
              <a:lumMod val="20000"/>
              <a:lumOff val="80000"/>
            </a:schemeClr>
          </a:solidFill>
          <a:ln w="19050">
            <a:noFill/>
            <a:miter lim="800000"/>
            <a:headEnd/>
            <a:tailEnd/>
          </a:ln>
          <a:effectLst/>
        </p:spPr>
        <p:txBody>
          <a:bodyPr wrap="none" lIns="54000" tIns="54000" rIns="54000" bIns="54000" anchor="ctr">
            <a:spAutoFit/>
          </a:bodyPr>
          <a:lstStyle/>
          <a:p>
            <a:pPr marL="173831" indent="-173831" algn="ctr" defTabSz="342900" eaLnBrk="0" hangingPunct="0">
              <a:spcBef>
                <a:spcPts val="450"/>
              </a:spcBef>
              <a:buClr>
                <a:srgbClr val="FF8000"/>
              </a:buClr>
              <a:defRPr/>
            </a:pPr>
            <a:r>
              <a:rPr lang="en-US" altLang="zh-TW" sz="1200" b="1" dirty="0">
                <a:solidFill>
                  <a:srgbClr val="4B4B4B"/>
                </a:solidFill>
                <a:effectLst>
                  <a:outerShdw blurRad="38100" dist="38100" dir="2700000" algn="tl">
                    <a:srgbClr val="000000">
                      <a:alpha val="43137"/>
                    </a:srgbClr>
                  </a:outerShdw>
                </a:effectLst>
                <a:ea typeface="맑은 고딕" pitchFamily="50" charset="-127"/>
                <a:cs typeface="ＭＳ Ｐゴシック" pitchFamily="-65" charset="-128"/>
              </a:rPr>
              <a:t>SAM</a:t>
            </a:r>
            <a:r>
              <a:rPr lang="en-US" altLang="zh-TW" sz="1200" b="1" dirty="0">
                <a:solidFill>
                  <a:srgbClr val="FF7E00"/>
                </a:solidFill>
                <a:effectLst>
                  <a:outerShdw blurRad="38100" dist="38100" dir="2700000" algn="tl">
                    <a:srgbClr val="000000">
                      <a:alpha val="43137"/>
                    </a:srgbClr>
                  </a:outerShdw>
                </a:effectLst>
                <a:ea typeface="맑은 고딕" pitchFamily="50" charset="-127"/>
                <a:cs typeface="ＭＳ Ｐゴシック" pitchFamily="-65" charset="-128"/>
              </a:rPr>
              <a:t>SUNG</a:t>
            </a:r>
            <a:endParaRPr lang="en-US" sz="1200" b="1" dirty="0">
              <a:solidFill>
                <a:srgbClr val="FF7E00"/>
              </a:solidFill>
              <a:effectLst>
                <a:outerShdw blurRad="38100" dist="38100" dir="2700000" algn="tl">
                  <a:srgbClr val="000000">
                    <a:alpha val="43137"/>
                  </a:srgbClr>
                </a:outerShdw>
              </a:effectLst>
              <a:ea typeface="맑은 고딕" pitchFamily="50" charset="-127"/>
              <a:cs typeface="ＭＳ Ｐゴシック" pitchFamily="-65" charset="-128"/>
            </a:endParaRPr>
          </a:p>
        </p:txBody>
      </p:sp>
      <p:pic>
        <p:nvPicPr>
          <p:cNvPr id="18" name="Picture 2" descr="http://upload.wikimedia.org/wikipedia/commons/thumb/2/24/Samsung_Logo.svg/698px-Samsung_Logo.svg.png"/>
          <p:cNvPicPr>
            <a:picLocks noChangeAspect="1" noChangeArrowheads="1"/>
          </p:cNvPicPr>
          <p:nvPr/>
        </p:nvPicPr>
        <p:blipFill>
          <a:blip r:embed="rId7" cstate="print"/>
          <a:srcRect/>
          <a:stretch>
            <a:fillRect/>
          </a:stretch>
        </p:blipFill>
        <p:spPr bwMode="auto">
          <a:xfrm>
            <a:off x="2303860" y="1497628"/>
            <a:ext cx="2343150" cy="792956"/>
          </a:xfrm>
          <a:prstGeom prst="rect">
            <a:avLst/>
          </a:prstGeom>
          <a:noFill/>
          <a:ln w="9525">
            <a:noFill/>
            <a:miter lim="800000"/>
            <a:headEnd/>
            <a:tailEnd/>
          </a:ln>
        </p:spPr>
      </p:pic>
      <p:sp>
        <p:nvSpPr>
          <p:cNvPr id="19" name="Rectangle 18"/>
          <p:cNvSpPr/>
          <p:nvPr/>
        </p:nvSpPr>
        <p:spPr>
          <a:xfrm>
            <a:off x="525366" y="1865674"/>
            <a:ext cx="5657257" cy="1442703"/>
          </a:xfrm>
          <a:prstGeom prst="rect">
            <a:avLst/>
          </a:prstGeom>
          <a:solidFill>
            <a:schemeClr val="bg1"/>
          </a:solidFill>
        </p:spPr>
        <p:txBody>
          <a:bodyPr wrap="square">
            <a:spAutoFit/>
          </a:bodyPr>
          <a:lstStyle/>
          <a:p>
            <a:pPr marL="389335" lvl="2">
              <a:lnSpc>
                <a:spcPct val="150000"/>
              </a:lnSpc>
              <a:spcAft>
                <a:spcPts val="450"/>
              </a:spcAft>
              <a:buClr>
                <a:srgbClr val="FF8000"/>
              </a:buClr>
              <a:defRPr/>
            </a:pPr>
            <a:r>
              <a:rPr lang="en-US" altLang="zh-CN" sz="1950" b="1" dirty="0">
                <a:solidFill>
                  <a:srgbClr val="6817FF"/>
                </a:solidFill>
                <a:effectLst>
                  <a:outerShdw blurRad="38100" dist="38100" dir="2700000" algn="tl">
                    <a:srgbClr val="000000">
                      <a:alpha val="43137"/>
                    </a:srgbClr>
                  </a:outerShdw>
                </a:effectLst>
                <a:latin typeface="微软雅黑" pitchFamily="34" charset="-122"/>
                <a:ea typeface="微软雅黑" pitchFamily="34" charset="-122"/>
                <a:cs typeface="宋体"/>
              </a:rPr>
              <a:t>DWPI </a:t>
            </a:r>
            <a:r>
              <a:rPr lang="zh-CN" altLang="en-US" sz="1950" b="1" dirty="0">
                <a:solidFill>
                  <a:srgbClr val="6817FF"/>
                </a:solidFill>
                <a:effectLst>
                  <a:outerShdw blurRad="38100" dist="38100" dir="2700000" algn="tl">
                    <a:srgbClr val="000000">
                      <a:alpha val="43137"/>
                    </a:srgbClr>
                  </a:outerShdw>
                </a:effectLst>
                <a:latin typeface="微软雅黑" pitchFamily="34" charset="-122"/>
                <a:ea typeface="微软雅黑" pitchFamily="34" charset="-122"/>
                <a:cs typeface="宋体"/>
              </a:rPr>
              <a:t>专利权人代码 </a:t>
            </a:r>
            <a:r>
              <a:rPr lang="en-US" altLang="zh-CN" sz="1950" b="1" dirty="0">
                <a:effectLst>
                  <a:outerShdw blurRad="38100" dist="38100" dir="2700000" algn="tl">
                    <a:srgbClr val="000000">
                      <a:alpha val="43137"/>
                    </a:srgbClr>
                  </a:outerShdw>
                </a:effectLst>
                <a:latin typeface="微软雅黑" pitchFamily="34" charset="-122"/>
                <a:ea typeface="微软雅黑" pitchFamily="34" charset="-122"/>
                <a:cs typeface="宋体"/>
              </a:rPr>
              <a:t>– </a:t>
            </a:r>
            <a:r>
              <a:rPr lang="zh-CN" altLang="en-US" sz="1950" b="1" dirty="0">
                <a:effectLst>
                  <a:outerShdw blurRad="38100" dist="38100" dir="2700000" algn="tl">
                    <a:srgbClr val="000000">
                      <a:alpha val="43137"/>
                    </a:srgbClr>
                  </a:outerShdw>
                </a:effectLst>
                <a:latin typeface="微软雅黑" pitchFamily="34" charset="-122"/>
                <a:ea typeface="微软雅黑" pitchFamily="34" charset="-122"/>
                <a:cs typeface="宋体"/>
              </a:rPr>
              <a:t>将原始专利信息中的公司名称不统一</a:t>
            </a:r>
            <a:r>
              <a:rPr lang="zh-CN" altLang="en-US" sz="1950" b="1" dirty="0">
                <a:effectLst>
                  <a:outerShdw blurRad="38100" dist="38100" dir="2700000" algn="tl">
                    <a:srgbClr val="000000">
                      <a:alpha val="43137"/>
                    </a:srgbClr>
                  </a:outerShdw>
                </a:effectLst>
                <a:latin typeface="微软雅黑" pitchFamily="34" charset="-122"/>
                <a:ea typeface="微软雅黑" pitchFamily="34" charset="-122"/>
              </a:rPr>
              <a:t>进行</a:t>
            </a:r>
            <a:r>
              <a:rPr lang="zh-CN" altLang="en-US" sz="1950" b="1" dirty="0">
                <a:solidFill>
                  <a:srgbClr val="1AC604"/>
                </a:solidFill>
                <a:effectLst>
                  <a:outerShdw blurRad="38100" dist="38100" dir="2700000" algn="tl">
                    <a:srgbClr val="000000">
                      <a:alpha val="43137"/>
                    </a:srgbClr>
                  </a:outerShdw>
                </a:effectLst>
                <a:latin typeface="微软雅黑" pitchFamily="34" charset="-122"/>
                <a:ea typeface="微软雅黑" pitchFamily="34" charset="-122"/>
              </a:rPr>
              <a:t>规范化</a:t>
            </a:r>
            <a:r>
              <a:rPr lang="zh-CN" altLang="en-US" sz="1950" b="1" dirty="0">
                <a:effectLst>
                  <a:outerShdw blurRad="38100" dist="38100" dir="2700000" algn="tl">
                    <a:srgbClr val="000000">
                      <a:alpha val="43137"/>
                    </a:srgbClr>
                  </a:outerShdw>
                </a:effectLst>
                <a:latin typeface="微软雅黑" pitchFamily="34" charset="-122"/>
                <a:ea typeface="微软雅黑" pitchFamily="34" charset="-122"/>
              </a:rPr>
              <a:t>、</a:t>
            </a:r>
            <a:r>
              <a:rPr lang="zh-CN" altLang="en-US" sz="1950" b="1" dirty="0">
                <a:solidFill>
                  <a:srgbClr val="1AC604"/>
                </a:solidFill>
                <a:effectLst>
                  <a:outerShdw blurRad="38100" dist="38100" dir="2700000" algn="tl">
                    <a:srgbClr val="000000">
                      <a:alpha val="43137"/>
                    </a:srgbClr>
                  </a:outerShdw>
                </a:effectLst>
                <a:latin typeface="微软雅黑" pitchFamily="34" charset="-122"/>
                <a:ea typeface="微软雅黑" pitchFamily="34" charset="-122"/>
              </a:rPr>
              <a:t>整合</a:t>
            </a:r>
            <a:r>
              <a:rPr lang="zh-CN" altLang="en-US" sz="1950" b="1" dirty="0">
                <a:effectLst>
                  <a:outerShdw blurRad="38100" dist="38100" dir="2700000" algn="tl">
                    <a:srgbClr val="000000">
                      <a:alpha val="43137"/>
                    </a:srgbClr>
                  </a:outerShdw>
                </a:effectLst>
                <a:latin typeface="微软雅黑" pitchFamily="34" charset="-122"/>
                <a:ea typeface="微软雅黑" pitchFamily="34" charset="-122"/>
              </a:rPr>
              <a:t>其</a:t>
            </a:r>
            <a:r>
              <a:rPr lang="zh-CN" altLang="en-US" sz="1950" b="1" dirty="0">
                <a:effectLst>
                  <a:outerShdw blurRad="38100" dist="38100" dir="2700000" algn="tl">
                    <a:srgbClr val="000000">
                      <a:alpha val="43137"/>
                    </a:srgbClr>
                  </a:outerShdw>
                </a:effectLst>
                <a:latin typeface="微软雅黑" pitchFamily="34" charset="-122"/>
                <a:ea typeface="微软雅黑" pitchFamily="34" charset="-122"/>
                <a:cs typeface="宋体"/>
              </a:rPr>
              <a:t>相关控股公司、并对原始信息中的</a:t>
            </a:r>
            <a:r>
              <a:rPr lang="zh-CN" altLang="en-US" sz="1950" b="1" dirty="0">
                <a:solidFill>
                  <a:srgbClr val="1AC604"/>
                </a:solidFill>
                <a:effectLst>
                  <a:outerShdw blurRad="38100" dist="38100" dir="2700000" algn="tl">
                    <a:srgbClr val="000000">
                      <a:alpha val="43137"/>
                    </a:srgbClr>
                  </a:outerShdw>
                </a:effectLst>
                <a:latin typeface="微软雅黑" pitchFamily="34" charset="-122"/>
                <a:ea typeface="微软雅黑" pitchFamily="34" charset="-122"/>
                <a:cs typeface="宋体"/>
              </a:rPr>
              <a:t>错误进行了纠正</a:t>
            </a:r>
            <a:endParaRPr lang="en-US" altLang="zh-CN" sz="1950" b="1" dirty="0">
              <a:solidFill>
                <a:srgbClr val="1AC604"/>
              </a:solidFill>
              <a:effectLst>
                <a:outerShdw blurRad="38100" dist="38100" dir="2700000" algn="tl">
                  <a:srgbClr val="000000">
                    <a:alpha val="43137"/>
                  </a:srgbClr>
                </a:outerShdw>
              </a:effectLst>
              <a:latin typeface="微软雅黑" pitchFamily="34" charset="-122"/>
              <a:ea typeface="微软雅黑" pitchFamily="34" charset="-122"/>
              <a:cs typeface="宋体"/>
            </a:endParaRPr>
          </a:p>
        </p:txBody>
      </p:sp>
      <p:grpSp>
        <p:nvGrpSpPr>
          <p:cNvPr id="23" name="Group 22"/>
          <p:cNvGrpSpPr/>
          <p:nvPr/>
        </p:nvGrpSpPr>
        <p:grpSpPr>
          <a:xfrm>
            <a:off x="1229874" y="3326776"/>
            <a:ext cx="4165949" cy="1640159"/>
            <a:chOff x="915212" y="3984154"/>
            <a:chExt cx="6157001" cy="2638425"/>
          </a:xfrm>
        </p:grpSpPr>
        <p:pic>
          <p:nvPicPr>
            <p:cNvPr id="20" name="Picture 1"/>
            <p:cNvPicPr>
              <a:picLocks noChangeAspect="1" noChangeArrowheads="1"/>
            </p:cNvPicPr>
            <p:nvPr/>
          </p:nvPicPr>
          <p:blipFill>
            <a:blip r:embed="rId8" cstate="print"/>
            <a:srcRect/>
            <a:stretch>
              <a:fillRect/>
            </a:stretch>
          </p:blipFill>
          <p:spPr bwMode="auto">
            <a:xfrm>
              <a:off x="4948138" y="3984154"/>
              <a:ext cx="2124075" cy="2638425"/>
            </a:xfrm>
            <a:prstGeom prst="rect">
              <a:avLst/>
            </a:prstGeom>
            <a:ln w="38100" cap="sq">
              <a:solidFill>
                <a:srgbClr val="6817FF"/>
              </a:solidFill>
              <a:prstDash val="solid"/>
              <a:miter lim="800000"/>
            </a:ln>
            <a:effectLst>
              <a:outerShdw blurRad="50800" dist="38100" dir="2700000" algn="tl" rotWithShape="0">
                <a:srgbClr val="000000">
                  <a:alpha val="43000"/>
                </a:srgbClr>
              </a:outerShdw>
            </a:effectLst>
          </p:spPr>
        </p:pic>
        <p:pic>
          <p:nvPicPr>
            <p:cNvPr id="21" name="图片 24"/>
            <p:cNvPicPr>
              <a:picLocks noChangeAspect="1"/>
            </p:cNvPicPr>
            <p:nvPr/>
          </p:nvPicPr>
          <p:blipFill>
            <a:blip r:embed="rId9"/>
            <a:stretch>
              <a:fillRect/>
            </a:stretch>
          </p:blipFill>
          <p:spPr>
            <a:xfrm>
              <a:off x="915212" y="4058632"/>
              <a:ext cx="2489471" cy="2489471"/>
            </a:xfrm>
            <a:prstGeom prst="rect">
              <a:avLst/>
            </a:prstGeom>
          </p:spPr>
        </p:pic>
        <p:sp>
          <p:nvSpPr>
            <p:cNvPr id="22" name="右箭头 25"/>
            <p:cNvSpPr/>
            <p:nvPr/>
          </p:nvSpPr>
          <p:spPr>
            <a:xfrm>
              <a:off x="3589510" y="4980563"/>
              <a:ext cx="1128409" cy="690664"/>
            </a:xfrm>
            <a:prstGeom prst="rightArrow">
              <a:avLst/>
            </a:prstGeom>
            <a:solidFill>
              <a:srgbClr val="6817FF"/>
            </a:solidFill>
            <a:ln>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grpSp>
    </p:spTree>
    <p:extLst>
      <p:ext uri="{BB962C8B-B14F-4D97-AF65-F5344CB8AC3E}">
        <p14:creationId xmlns:p14="http://schemas.microsoft.com/office/powerpoint/2010/main" val="2968841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 presetClass="exit" presetSubtype="0" fill="hold"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par>
                                <p:cTn id="61" presetID="10"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randombar(horizont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randombar(horizontal)">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p:bldP spid="14" grpId="0" animBg="1"/>
      <p:bldP spid="16" grpId="0" animBg="1"/>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2989478" y="1048781"/>
            <a:ext cx="3549323" cy="2211897"/>
          </a:xfrm>
          <a:prstGeom prst="rect">
            <a:avLst/>
          </a:prstGeom>
          <a:noFill/>
          <a:ln w="38100">
            <a:solidFill>
              <a:srgbClr val="1AC604"/>
            </a:solidFill>
          </a:ln>
        </p:spPr>
      </p:pic>
      <p:pic>
        <p:nvPicPr>
          <p:cNvPr id="9" name="图片 8"/>
          <p:cNvPicPr>
            <a:picLocks noChangeAspect="1"/>
          </p:cNvPicPr>
          <p:nvPr/>
        </p:nvPicPr>
        <p:blipFill>
          <a:blip r:embed="rId4"/>
          <a:stretch>
            <a:fillRect/>
          </a:stretch>
        </p:blipFill>
        <p:spPr>
          <a:xfrm>
            <a:off x="2988537" y="3421945"/>
            <a:ext cx="3550264" cy="337214"/>
          </a:xfrm>
          <a:prstGeom prst="rect">
            <a:avLst/>
          </a:prstGeom>
          <a:ln w="38100">
            <a:solidFill>
              <a:srgbClr val="1AC604"/>
            </a:solidFill>
          </a:ln>
        </p:spPr>
      </p:pic>
      <p:pic>
        <p:nvPicPr>
          <p:cNvPr id="10" name="图片 9"/>
          <p:cNvPicPr>
            <a:picLocks noChangeAspect="1"/>
          </p:cNvPicPr>
          <p:nvPr/>
        </p:nvPicPr>
        <p:blipFill>
          <a:blip r:embed="rId5"/>
          <a:stretch>
            <a:fillRect/>
          </a:stretch>
        </p:blipFill>
        <p:spPr>
          <a:xfrm>
            <a:off x="2989479" y="3905936"/>
            <a:ext cx="3549322" cy="1040220"/>
          </a:xfrm>
          <a:prstGeom prst="rect">
            <a:avLst/>
          </a:prstGeom>
          <a:ln w="38100">
            <a:solidFill>
              <a:srgbClr val="1AC604"/>
            </a:solidFill>
          </a:ln>
        </p:spPr>
      </p:pic>
      <p:sp>
        <p:nvSpPr>
          <p:cNvPr id="11" name="圆角矩形 10"/>
          <p:cNvSpPr/>
          <p:nvPr/>
        </p:nvSpPr>
        <p:spPr>
          <a:xfrm>
            <a:off x="5402687" y="1048782"/>
            <a:ext cx="1136113" cy="393235"/>
          </a:xfrm>
          <a:prstGeom prst="roundRect">
            <a:avLst/>
          </a:prstGeom>
          <a:solidFill>
            <a:srgbClr val="6817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500" dirty="0">
                <a:latin typeface="黑体" panose="02010609060101010101" pitchFamily="49" charset="-122"/>
                <a:ea typeface="黑体" panose="02010609060101010101" pitchFamily="49" charset="-122"/>
              </a:rPr>
              <a:t>化学领域</a:t>
            </a:r>
          </a:p>
        </p:txBody>
      </p:sp>
      <p:sp>
        <p:nvSpPr>
          <p:cNvPr id="14" name="圆角矩形 13"/>
          <p:cNvSpPr/>
          <p:nvPr/>
        </p:nvSpPr>
        <p:spPr>
          <a:xfrm>
            <a:off x="5402687" y="3403518"/>
            <a:ext cx="1136113" cy="355642"/>
          </a:xfrm>
          <a:prstGeom prst="roundRect">
            <a:avLst/>
          </a:prstGeom>
          <a:solidFill>
            <a:srgbClr val="6817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500" dirty="0">
                <a:latin typeface="黑体" panose="02010609060101010101" pitchFamily="49" charset="-122"/>
                <a:ea typeface="黑体" panose="02010609060101010101" pitchFamily="49" charset="-122"/>
              </a:rPr>
              <a:t>机械领域</a:t>
            </a:r>
          </a:p>
        </p:txBody>
      </p:sp>
      <p:sp>
        <p:nvSpPr>
          <p:cNvPr id="15" name="圆角矩形 14"/>
          <p:cNvSpPr/>
          <p:nvPr/>
        </p:nvSpPr>
        <p:spPr>
          <a:xfrm>
            <a:off x="5402687" y="3878755"/>
            <a:ext cx="1136113" cy="393235"/>
          </a:xfrm>
          <a:prstGeom prst="roundRect">
            <a:avLst/>
          </a:prstGeom>
          <a:solidFill>
            <a:srgbClr val="6817FF"/>
          </a:solidFill>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1500" dirty="0">
                <a:latin typeface="黑体" panose="02010609060101010101" pitchFamily="49" charset="-122"/>
                <a:ea typeface="黑体" panose="02010609060101010101" pitchFamily="49" charset="-122"/>
              </a:rPr>
              <a:t>电学领域</a:t>
            </a:r>
          </a:p>
        </p:txBody>
      </p:sp>
      <p:sp>
        <p:nvSpPr>
          <p:cNvPr id="16" name="TextBox 18"/>
          <p:cNvSpPr txBox="1">
            <a:spLocks noChangeArrowheads="1"/>
          </p:cNvSpPr>
          <p:nvPr/>
        </p:nvSpPr>
        <p:spPr bwMode="auto">
          <a:xfrm>
            <a:off x="-301365" y="1654933"/>
            <a:ext cx="3151693" cy="362407"/>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60785" lvl="1" indent="-217885">
              <a:lnSpc>
                <a:spcPct val="130000"/>
              </a:lnSpc>
              <a:spcAft>
                <a:spcPts val="450"/>
              </a:spcAft>
              <a:buClr>
                <a:srgbClr val="6817FF"/>
              </a:buClr>
              <a:buFont typeface="Wingdings" pitchFamily="2" charset="2"/>
              <a:buChar char="q"/>
              <a:defRPr/>
            </a:pPr>
            <a:r>
              <a:rPr lang="zh-CN" altLang="en-US" sz="1350" dirty="0">
                <a:solidFill>
                  <a:srgbClr val="000000"/>
                </a:solidFill>
                <a:latin typeface="黑体" panose="02010609060101010101" pitchFamily="49" charset="-122"/>
                <a:ea typeface="黑体" panose="02010609060101010101" pitchFamily="49" charset="-122"/>
                <a:cs typeface="宋体"/>
              </a:rPr>
              <a:t>分层级的，代码越长，分类越细</a:t>
            </a:r>
            <a:endParaRPr lang="en-US" altLang="zh-CN" sz="1350" dirty="0">
              <a:solidFill>
                <a:srgbClr val="000000"/>
              </a:solidFill>
              <a:latin typeface="黑体" panose="02010609060101010101" pitchFamily="49" charset="-122"/>
              <a:ea typeface="黑体" panose="02010609060101010101" pitchFamily="49" charset="-122"/>
              <a:cs typeface="宋体"/>
            </a:endParaRPr>
          </a:p>
        </p:txBody>
      </p:sp>
      <p:sp>
        <p:nvSpPr>
          <p:cNvPr id="17" name="TextBox 18"/>
          <p:cNvSpPr txBox="1">
            <a:spLocks noChangeArrowheads="1"/>
          </p:cNvSpPr>
          <p:nvPr/>
        </p:nvSpPr>
        <p:spPr bwMode="auto">
          <a:xfrm>
            <a:off x="-301365" y="2169875"/>
            <a:ext cx="5130570" cy="362407"/>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60785" lvl="1" indent="-217885">
              <a:lnSpc>
                <a:spcPct val="130000"/>
              </a:lnSpc>
              <a:spcAft>
                <a:spcPts val="450"/>
              </a:spcAft>
              <a:buClr>
                <a:srgbClr val="6817FF"/>
              </a:buClr>
              <a:buFont typeface="Wingdings" pitchFamily="2" charset="2"/>
              <a:buChar char="q"/>
              <a:defRPr/>
            </a:pPr>
            <a:r>
              <a:rPr lang="zh-CN" altLang="en-US" sz="1350" dirty="0">
                <a:solidFill>
                  <a:srgbClr val="000000"/>
                </a:solidFill>
                <a:latin typeface="黑体" panose="02010609060101010101" pitchFamily="49" charset="-122"/>
                <a:ea typeface="黑体" panose="02010609060101010101" pitchFamily="49" charset="-122"/>
                <a:cs typeface="宋体"/>
              </a:rPr>
              <a:t>针对每一个专利</a:t>
            </a:r>
            <a:endParaRPr lang="en-US" altLang="zh-CN" sz="1350" dirty="0">
              <a:solidFill>
                <a:srgbClr val="000000"/>
              </a:solidFill>
              <a:latin typeface="黑体" panose="02010609060101010101" pitchFamily="49" charset="-122"/>
              <a:ea typeface="黑体" panose="02010609060101010101" pitchFamily="49" charset="-122"/>
              <a:cs typeface="宋体"/>
            </a:endParaRPr>
          </a:p>
        </p:txBody>
      </p:sp>
      <p:sp>
        <p:nvSpPr>
          <p:cNvPr id="18" name="TextBox 18"/>
          <p:cNvSpPr txBox="1">
            <a:spLocks noChangeArrowheads="1"/>
          </p:cNvSpPr>
          <p:nvPr/>
        </p:nvSpPr>
        <p:spPr bwMode="auto">
          <a:xfrm>
            <a:off x="-301365" y="2428830"/>
            <a:ext cx="3070323" cy="571951"/>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03685" lvl="2" indent="-217885">
              <a:spcAft>
                <a:spcPts val="450"/>
              </a:spcAft>
              <a:buClr>
                <a:srgbClr val="6817FF"/>
              </a:buClr>
              <a:buFont typeface="Arial" pitchFamily="34" charset="0"/>
              <a:buChar char="•"/>
              <a:defRPr/>
            </a:pPr>
            <a:r>
              <a:rPr lang="zh-CN" altLang="en-US" sz="1350" dirty="0">
                <a:solidFill>
                  <a:srgbClr val="000000"/>
                </a:solidFill>
                <a:latin typeface="黑体" panose="02010609060101010101" pitchFamily="49" charset="-122"/>
                <a:ea typeface="黑体" panose="02010609060101010101" pitchFamily="49" charset="-122"/>
                <a:cs typeface="宋体"/>
              </a:rPr>
              <a:t>由技术专家</a:t>
            </a:r>
            <a:r>
              <a:rPr lang="zh-CN" altLang="en-US" sz="1350" dirty="0">
                <a:solidFill>
                  <a:srgbClr val="6817FF"/>
                </a:solidFill>
                <a:latin typeface="黑体" panose="02010609060101010101" pitchFamily="49" charset="-122"/>
                <a:ea typeface="黑体" panose="02010609060101010101" pitchFamily="49" charset="-122"/>
                <a:cs typeface="宋体"/>
              </a:rPr>
              <a:t>人工</a:t>
            </a:r>
            <a:r>
              <a:rPr lang="zh-CN" altLang="en-US" sz="1350" dirty="0">
                <a:solidFill>
                  <a:srgbClr val="000000"/>
                </a:solidFill>
                <a:latin typeface="黑体" panose="02010609060101010101" pitchFamily="49" charset="-122"/>
                <a:ea typeface="黑体" panose="02010609060101010101" pitchFamily="49" charset="-122"/>
                <a:cs typeface="宋体"/>
              </a:rPr>
              <a:t>标引</a:t>
            </a:r>
            <a:endParaRPr lang="en-US" altLang="zh-CN" sz="1350" dirty="0">
              <a:solidFill>
                <a:srgbClr val="000000"/>
              </a:solidFill>
              <a:latin typeface="黑体" panose="02010609060101010101" pitchFamily="49" charset="-122"/>
              <a:ea typeface="黑体" panose="02010609060101010101" pitchFamily="49" charset="-122"/>
              <a:cs typeface="宋体"/>
            </a:endParaRPr>
          </a:p>
          <a:p>
            <a:pPr marL="903685" lvl="2" indent="-217885">
              <a:spcAft>
                <a:spcPts val="450"/>
              </a:spcAft>
              <a:buClr>
                <a:srgbClr val="6817FF"/>
              </a:buClr>
              <a:buFont typeface="Arial" pitchFamily="34" charset="0"/>
              <a:buChar char="•"/>
              <a:defRPr/>
            </a:pPr>
            <a:r>
              <a:rPr lang="zh-CN" altLang="en-US" sz="1350" dirty="0">
                <a:solidFill>
                  <a:srgbClr val="000000"/>
                </a:solidFill>
                <a:latin typeface="黑体" panose="02010609060101010101" pitchFamily="49" charset="-122"/>
                <a:ea typeface="黑体" panose="02010609060101010101" pitchFamily="49" charset="-122"/>
                <a:cs typeface="宋体"/>
              </a:rPr>
              <a:t>强调专利的</a:t>
            </a:r>
            <a:r>
              <a:rPr lang="zh-CN" altLang="en-US" sz="1350" dirty="0">
                <a:solidFill>
                  <a:srgbClr val="6817FF"/>
                </a:solidFill>
                <a:latin typeface="黑体" panose="02010609060101010101" pitchFamily="49" charset="-122"/>
                <a:ea typeface="黑体" panose="02010609060101010101" pitchFamily="49" charset="-122"/>
                <a:cs typeface="宋体"/>
              </a:rPr>
              <a:t>新颖性和应用</a:t>
            </a:r>
            <a:endParaRPr lang="en-US" altLang="zh-CN" sz="1350" dirty="0">
              <a:solidFill>
                <a:srgbClr val="6817FF"/>
              </a:solidFill>
              <a:latin typeface="黑体" panose="02010609060101010101" pitchFamily="49" charset="-122"/>
              <a:ea typeface="黑体" panose="02010609060101010101" pitchFamily="49" charset="-122"/>
              <a:cs typeface="宋体"/>
            </a:endParaRPr>
          </a:p>
        </p:txBody>
      </p:sp>
      <p:sp>
        <p:nvSpPr>
          <p:cNvPr id="19" name="TextBox 18"/>
          <p:cNvSpPr txBox="1">
            <a:spLocks noChangeArrowheads="1"/>
          </p:cNvSpPr>
          <p:nvPr/>
        </p:nvSpPr>
        <p:spPr bwMode="auto">
          <a:xfrm>
            <a:off x="-301365" y="2980541"/>
            <a:ext cx="2863458" cy="843821"/>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60785" lvl="1" indent="-217885">
              <a:spcAft>
                <a:spcPts val="450"/>
              </a:spcAft>
              <a:buClr>
                <a:srgbClr val="6817FF"/>
              </a:buClr>
              <a:buFont typeface="Wingdings" pitchFamily="2" charset="2"/>
              <a:buChar char="q"/>
              <a:defRPr/>
            </a:pPr>
            <a:r>
              <a:rPr lang="zh-CN" altLang="en-US" sz="1350" dirty="0">
                <a:solidFill>
                  <a:srgbClr val="000000"/>
                </a:solidFill>
                <a:latin typeface="黑体" panose="02010609060101010101" pitchFamily="49" charset="-122"/>
                <a:ea typeface="黑体" panose="02010609060101010101" pitchFamily="49" charset="-122"/>
                <a:cs typeface="宋体"/>
              </a:rPr>
              <a:t>优势：</a:t>
            </a:r>
            <a:endParaRPr lang="en-US" altLang="zh-CN" sz="1350" dirty="0">
              <a:solidFill>
                <a:srgbClr val="000000"/>
              </a:solidFill>
              <a:latin typeface="黑体" panose="02010609060101010101" pitchFamily="49" charset="-122"/>
              <a:ea typeface="黑体" panose="02010609060101010101" pitchFamily="49" charset="-122"/>
              <a:cs typeface="宋体"/>
            </a:endParaRPr>
          </a:p>
          <a:p>
            <a:pPr marL="903685" lvl="2" indent="-217885">
              <a:spcAft>
                <a:spcPts val="450"/>
              </a:spcAft>
              <a:buClr>
                <a:srgbClr val="6817FF"/>
              </a:buClr>
              <a:buFont typeface="Arial" pitchFamily="34" charset="0"/>
              <a:buChar char="•"/>
              <a:defRPr/>
            </a:pPr>
            <a:r>
              <a:rPr lang="zh-CN" altLang="en-US" sz="1350" dirty="0">
                <a:solidFill>
                  <a:srgbClr val="000000"/>
                </a:solidFill>
                <a:latin typeface="黑体" panose="02010609060101010101" pitchFamily="49" charset="-122"/>
                <a:ea typeface="黑体" panose="02010609060101010101" pitchFamily="49" charset="-122"/>
                <a:cs typeface="宋体"/>
              </a:rPr>
              <a:t>标引规则更具</a:t>
            </a:r>
            <a:r>
              <a:rPr lang="zh-CN" altLang="en-US" sz="1350" dirty="0">
                <a:solidFill>
                  <a:srgbClr val="6817FF"/>
                </a:solidFill>
                <a:latin typeface="黑体" panose="02010609060101010101" pitchFamily="49" charset="-122"/>
                <a:ea typeface="黑体" panose="02010609060101010101" pitchFamily="49" charset="-122"/>
                <a:cs typeface="宋体"/>
              </a:rPr>
              <a:t>一致性</a:t>
            </a:r>
            <a:endParaRPr lang="en-US" altLang="zh-CN" sz="1350" dirty="0">
              <a:solidFill>
                <a:srgbClr val="6817FF"/>
              </a:solidFill>
              <a:latin typeface="黑体" panose="02010609060101010101" pitchFamily="49" charset="-122"/>
              <a:ea typeface="黑体" panose="02010609060101010101" pitchFamily="49" charset="-122"/>
              <a:cs typeface="宋体"/>
            </a:endParaRPr>
          </a:p>
          <a:p>
            <a:pPr marL="903685" lvl="2" indent="-217885">
              <a:spcAft>
                <a:spcPts val="450"/>
              </a:spcAft>
              <a:buClr>
                <a:srgbClr val="6817FF"/>
              </a:buClr>
              <a:buFont typeface="Arial" pitchFamily="34" charset="0"/>
              <a:buChar char="•"/>
              <a:defRPr/>
            </a:pPr>
            <a:r>
              <a:rPr lang="zh-CN" altLang="en-US" sz="1350" dirty="0">
                <a:solidFill>
                  <a:srgbClr val="000000"/>
                </a:solidFill>
                <a:latin typeface="黑体" panose="02010609060101010101" pitchFamily="49" charset="-122"/>
                <a:ea typeface="黑体" panose="02010609060101010101" pitchFamily="49" charset="-122"/>
                <a:cs typeface="宋体"/>
              </a:rPr>
              <a:t>新技术领域分类</a:t>
            </a:r>
            <a:r>
              <a:rPr lang="zh-CN" altLang="en-US" sz="1350" dirty="0">
                <a:solidFill>
                  <a:srgbClr val="6817FF"/>
                </a:solidFill>
                <a:latin typeface="黑体" panose="02010609060101010101" pitchFamily="49" charset="-122"/>
                <a:ea typeface="黑体" panose="02010609060101010101" pitchFamily="49" charset="-122"/>
                <a:cs typeface="宋体"/>
              </a:rPr>
              <a:t>更新快</a:t>
            </a:r>
            <a:endParaRPr lang="en-US" altLang="zh-CN" sz="1350" dirty="0">
              <a:solidFill>
                <a:srgbClr val="6817FF"/>
              </a:solidFill>
              <a:latin typeface="黑体" panose="02010609060101010101" pitchFamily="49" charset="-122"/>
              <a:ea typeface="黑体" panose="02010609060101010101" pitchFamily="49" charset="-122"/>
              <a:cs typeface="宋体"/>
            </a:endParaRPr>
          </a:p>
        </p:txBody>
      </p:sp>
      <p:sp>
        <p:nvSpPr>
          <p:cNvPr id="13" name="Title 2"/>
          <p:cNvSpPr>
            <a:spLocks noGrp="1"/>
          </p:cNvSpPr>
          <p:nvPr>
            <p:ph type="title"/>
          </p:nvPr>
        </p:nvSpPr>
        <p:spPr>
          <a:xfrm>
            <a:off x="342900" y="205984"/>
            <a:ext cx="6172200" cy="492521"/>
          </a:xfrm>
        </p:spPr>
        <p:txBody>
          <a:bodyPr/>
          <a:lstStyle/>
          <a:p>
            <a:r>
              <a:rPr lang="en-US" dirty="0" smtClean="0"/>
              <a:t>DWPI</a:t>
            </a:r>
            <a:r>
              <a:rPr lang="zh-CN" altLang="en-US" dirty="0" smtClean="0"/>
              <a:t>手工代码</a:t>
            </a:r>
            <a:endParaRPr lang="en-US" dirty="0"/>
          </a:p>
        </p:txBody>
      </p:sp>
    </p:spTree>
    <p:extLst>
      <p:ext uri="{BB962C8B-B14F-4D97-AF65-F5344CB8AC3E}">
        <p14:creationId xmlns:p14="http://schemas.microsoft.com/office/powerpoint/2010/main" val="4157881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Rectangle 2"/>
          <p:cNvSpPr/>
          <p:nvPr/>
        </p:nvSpPr>
        <p:spPr>
          <a:xfrm>
            <a:off x="-2372" y="2017542"/>
            <a:ext cx="6865870" cy="18445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372" y="6"/>
            <a:ext cx="6865870" cy="2017536"/>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9524" y="1439932"/>
            <a:ext cx="715033" cy="1054912"/>
            <a:chOff x="0" y="1917701"/>
            <a:chExt cx="784225" cy="1404937"/>
          </a:xfrm>
        </p:grpSpPr>
        <p:sp>
          <p:nvSpPr>
            <p:cNvPr id="6" name="Freeform 7"/>
            <p:cNvSpPr>
              <a:spLocks/>
            </p:cNvSpPr>
            <p:nvPr/>
          </p:nvSpPr>
          <p:spPr bwMode="auto">
            <a:xfrm>
              <a:off x="0" y="1917701"/>
              <a:ext cx="784225" cy="434975"/>
            </a:xfrm>
            <a:custGeom>
              <a:avLst/>
              <a:gdLst/>
              <a:ahLst/>
              <a:cxnLst>
                <a:cxn ang="0">
                  <a:pos x="494" y="274"/>
                </a:cxn>
                <a:cxn ang="0">
                  <a:pos x="0" y="274"/>
                </a:cxn>
                <a:cxn ang="0">
                  <a:pos x="0" y="36"/>
                </a:cxn>
                <a:cxn ang="0">
                  <a:pos x="494" y="0"/>
                </a:cxn>
                <a:cxn ang="0">
                  <a:pos x="494" y="274"/>
                </a:cxn>
              </a:cxnLst>
              <a:rect l="0" t="0" r="r" b="b"/>
              <a:pathLst>
                <a:path w="494" h="274">
                  <a:moveTo>
                    <a:pt x="494" y="274"/>
                  </a:moveTo>
                  <a:lnTo>
                    <a:pt x="0" y="274"/>
                  </a:lnTo>
                  <a:lnTo>
                    <a:pt x="0" y="36"/>
                  </a:lnTo>
                  <a:lnTo>
                    <a:pt x="494" y="0"/>
                  </a:lnTo>
                  <a:lnTo>
                    <a:pt x="494" y="274"/>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18"/>
            <p:cNvSpPr>
              <a:spLocks/>
            </p:cNvSpPr>
            <p:nvPr/>
          </p:nvSpPr>
          <p:spPr bwMode="auto">
            <a:xfrm>
              <a:off x="0" y="2352676"/>
              <a:ext cx="784225" cy="461963"/>
            </a:xfrm>
            <a:custGeom>
              <a:avLst/>
              <a:gdLst/>
              <a:ahLst/>
              <a:cxnLst>
                <a:cxn ang="0">
                  <a:pos x="494" y="62"/>
                </a:cxn>
                <a:cxn ang="0">
                  <a:pos x="494" y="291"/>
                </a:cxn>
                <a:cxn ang="0">
                  <a:pos x="0" y="291"/>
                </a:cxn>
                <a:cxn ang="0">
                  <a:pos x="0" y="0"/>
                </a:cxn>
                <a:cxn ang="0">
                  <a:pos x="494" y="0"/>
                </a:cxn>
                <a:cxn ang="0">
                  <a:pos x="494" y="62"/>
                </a:cxn>
              </a:cxnLst>
              <a:rect l="0" t="0" r="r" b="b"/>
              <a:pathLst>
                <a:path w="494" h="291">
                  <a:moveTo>
                    <a:pt x="494" y="62"/>
                  </a:moveTo>
                  <a:lnTo>
                    <a:pt x="494" y="291"/>
                  </a:lnTo>
                  <a:lnTo>
                    <a:pt x="0" y="291"/>
                  </a:lnTo>
                  <a:lnTo>
                    <a:pt x="0" y="0"/>
                  </a:lnTo>
                  <a:lnTo>
                    <a:pt x="494" y="0"/>
                  </a:lnTo>
                  <a:lnTo>
                    <a:pt x="494" y="62"/>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9"/>
            <p:cNvSpPr>
              <a:spLocks/>
            </p:cNvSpPr>
            <p:nvPr/>
          </p:nvSpPr>
          <p:spPr bwMode="auto">
            <a:xfrm>
              <a:off x="0" y="2814638"/>
              <a:ext cx="784225" cy="508000"/>
            </a:xfrm>
            <a:custGeom>
              <a:avLst/>
              <a:gdLst/>
              <a:ahLst/>
              <a:cxnLst>
                <a:cxn ang="0">
                  <a:pos x="0" y="0"/>
                </a:cxn>
                <a:cxn ang="0">
                  <a:pos x="494" y="0"/>
                </a:cxn>
                <a:cxn ang="0">
                  <a:pos x="494" y="320"/>
                </a:cxn>
                <a:cxn ang="0">
                  <a:pos x="0" y="234"/>
                </a:cxn>
                <a:cxn ang="0">
                  <a:pos x="0" y="0"/>
                </a:cxn>
              </a:cxnLst>
              <a:rect l="0" t="0" r="r" b="b"/>
              <a:pathLst>
                <a:path w="494" h="320">
                  <a:moveTo>
                    <a:pt x="0" y="0"/>
                  </a:moveTo>
                  <a:lnTo>
                    <a:pt x="494" y="0"/>
                  </a:lnTo>
                  <a:lnTo>
                    <a:pt x="494" y="320"/>
                  </a:lnTo>
                  <a:lnTo>
                    <a:pt x="0" y="234"/>
                  </a:lnTo>
                  <a:lnTo>
                    <a:pt x="0" y="0"/>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8"/>
          <p:cNvGrpSpPr/>
          <p:nvPr/>
        </p:nvGrpSpPr>
        <p:grpSpPr>
          <a:xfrm>
            <a:off x="5990960" y="1092342"/>
            <a:ext cx="872538" cy="1810523"/>
            <a:chOff x="7981950" y="1454779"/>
            <a:chExt cx="1162050" cy="2411264"/>
          </a:xfrm>
        </p:grpSpPr>
        <p:sp>
          <p:nvSpPr>
            <p:cNvPr id="10" name="Freeform 5"/>
            <p:cNvSpPr>
              <a:spLocks/>
            </p:cNvSpPr>
            <p:nvPr/>
          </p:nvSpPr>
          <p:spPr bwMode="auto">
            <a:xfrm>
              <a:off x="7981950" y="1454779"/>
              <a:ext cx="1162050" cy="836613"/>
            </a:xfrm>
            <a:custGeom>
              <a:avLst/>
              <a:gdLst/>
              <a:ahLst/>
              <a:cxnLst>
                <a:cxn ang="0">
                  <a:pos x="732" y="527"/>
                </a:cxn>
                <a:cxn ang="0">
                  <a:pos x="0" y="479"/>
                </a:cxn>
                <a:cxn ang="0">
                  <a:pos x="0" y="0"/>
                </a:cxn>
                <a:cxn ang="0">
                  <a:pos x="732" y="162"/>
                </a:cxn>
                <a:cxn ang="0">
                  <a:pos x="732" y="527"/>
                </a:cxn>
              </a:cxnLst>
              <a:rect l="0" t="0" r="r" b="b"/>
              <a:pathLst>
                <a:path w="732" h="527">
                  <a:moveTo>
                    <a:pt x="732" y="527"/>
                  </a:moveTo>
                  <a:lnTo>
                    <a:pt x="0" y="479"/>
                  </a:lnTo>
                  <a:lnTo>
                    <a:pt x="0" y="0"/>
                  </a:lnTo>
                  <a:lnTo>
                    <a:pt x="732" y="162"/>
                  </a:lnTo>
                  <a:lnTo>
                    <a:pt x="732" y="527"/>
                  </a:lnTo>
                  <a:close/>
                </a:path>
              </a:pathLst>
            </a:custGeom>
            <a:gradFill>
              <a:gsLst>
                <a:gs pos="20000">
                  <a:schemeClr val="accent1"/>
                </a:gs>
                <a:gs pos="100000">
                  <a:schemeClr val="accent1">
                    <a:lumMod val="7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7981950" y="2864330"/>
              <a:ext cx="1162050" cy="1001713"/>
            </a:xfrm>
            <a:custGeom>
              <a:avLst/>
              <a:gdLst/>
              <a:ahLst/>
              <a:cxnLst>
                <a:cxn ang="0">
                  <a:pos x="0" y="128"/>
                </a:cxn>
                <a:cxn ang="0">
                  <a:pos x="732" y="0"/>
                </a:cxn>
                <a:cxn ang="0">
                  <a:pos x="732" y="377"/>
                </a:cxn>
                <a:cxn ang="0">
                  <a:pos x="0" y="631"/>
                </a:cxn>
                <a:cxn ang="0">
                  <a:pos x="0" y="128"/>
                </a:cxn>
              </a:cxnLst>
              <a:rect l="0" t="0" r="r" b="b"/>
              <a:pathLst>
                <a:path w="732" h="631">
                  <a:moveTo>
                    <a:pt x="0" y="128"/>
                  </a:moveTo>
                  <a:lnTo>
                    <a:pt x="732" y="0"/>
                  </a:lnTo>
                  <a:lnTo>
                    <a:pt x="732" y="377"/>
                  </a:lnTo>
                  <a:lnTo>
                    <a:pt x="0" y="631"/>
                  </a:lnTo>
                  <a:lnTo>
                    <a:pt x="0" y="128"/>
                  </a:lnTo>
                  <a:close/>
                </a:path>
              </a:pathLst>
            </a:custGeom>
            <a:gradFill>
              <a:gsLst>
                <a:gs pos="20000">
                  <a:schemeClr val="accent4"/>
                </a:gs>
                <a:gs pos="100000">
                  <a:schemeClr val="accent4">
                    <a:lumMod val="7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7981950" y="2193926"/>
              <a:ext cx="1162050" cy="884238"/>
            </a:xfrm>
            <a:custGeom>
              <a:avLst/>
              <a:gdLst/>
              <a:ahLst/>
              <a:cxnLst>
                <a:cxn ang="0">
                  <a:pos x="0" y="0"/>
                </a:cxn>
                <a:cxn ang="0">
                  <a:pos x="732" y="48"/>
                </a:cxn>
                <a:cxn ang="0">
                  <a:pos x="732" y="429"/>
                </a:cxn>
                <a:cxn ang="0">
                  <a:pos x="0" y="557"/>
                </a:cxn>
                <a:cxn ang="0">
                  <a:pos x="0" y="0"/>
                </a:cxn>
              </a:cxnLst>
              <a:rect l="0" t="0" r="r" b="b"/>
              <a:pathLst>
                <a:path w="732" h="557">
                  <a:moveTo>
                    <a:pt x="0" y="0"/>
                  </a:moveTo>
                  <a:lnTo>
                    <a:pt x="732" y="48"/>
                  </a:lnTo>
                  <a:lnTo>
                    <a:pt x="732" y="429"/>
                  </a:lnTo>
                  <a:lnTo>
                    <a:pt x="0" y="557"/>
                  </a:lnTo>
                  <a:lnTo>
                    <a:pt x="0" y="0"/>
                  </a:lnTo>
                  <a:close/>
                </a:path>
              </a:pathLst>
            </a:custGeom>
            <a:gradFill>
              <a:gsLst>
                <a:gs pos="20000">
                  <a:schemeClr val="accent3"/>
                </a:gs>
                <a:gs pos="100000">
                  <a:schemeClr val="accent3">
                    <a:lumMod val="7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4937240" y="1092342"/>
            <a:ext cx="1053720" cy="1810523"/>
            <a:chOff x="6578600" y="1454779"/>
            <a:chExt cx="1403350" cy="2411264"/>
          </a:xfrm>
        </p:grpSpPr>
        <p:sp>
          <p:nvSpPr>
            <p:cNvPr id="14" name="Freeform 9"/>
            <p:cNvSpPr>
              <a:spLocks/>
            </p:cNvSpPr>
            <p:nvPr/>
          </p:nvSpPr>
          <p:spPr bwMode="auto">
            <a:xfrm>
              <a:off x="6578600" y="1454779"/>
              <a:ext cx="1403350" cy="896938"/>
            </a:xfrm>
            <a:custGeom>
              <a:avLst/>
              <a:gdLst/>
              <a:ahLst/>
              <a:cxnLst>
                <a:cxn ang="0">
                  <a:pos x="884" y="0"/>
                </a:cxn>
                <a:cxn ang="0">
                  <a:pos x="884" y="479"/>
                </a:cxn>
                <a:cxn ang="0">
                  <a:pos x="0" y="565"/>
                </a:cxn>
                <a:cxn ang="0">
                  <a:pos x="0" y="201"/>
                </a:cxn>
                <a:cxn ang="0">
                  <a:pos x="884" y="0"/>
                </a:cxn>
              </a:cxnLst>
              <a:rect l="0" t="0" r="r" b="b"/>
              <a:pathLst>
                <a:path w="884" h="565">
                  <a:moveTo>
                    <a:pt x="884" y="0"/>
                  </a:moveTo>
                  <a:lnTo>
                    <a:pt x="884" y="479"/>
                  </a:lnTo>
                  <a:lnTo>
                    <a:pt x="0" y="565"/>
                  </a:lnTo>
                  <a:lnTo>
                    <a:pt x="0" y="201"/>
                  </a:lnTo>
                  <a:lnTo>
                    <a:pt x="884" y="0"/>
                  </a:lnTo>
                  <a:close/>
                </a:path>
              </a:pathLst>
            </a:custGeom>
            <a:gradFill>
              <a:gsLst>
                <a:gs pos="20000">
                  <a:schemeClr val="accent1"/>
                </a:gs>
                <a:gs pos="100000">
                  <a:schemeClr val="accent1">
                    <a:lumMod val="75000"/>
                  </a:schemeClr>
                </a:gs>
              </a:gsLst>
              <a:lin ang="11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p:nvSpPr>
          <p:spPr bwMode="auto">
            <a:xfrm>
              <a:off x="6578600" y="2193926"/>
              <a:ext cx="1403350" cy="884238"/>
            </a:xfrm>
            <a:custGeom>
              <a:avLst/>
              <a:gdLst/>
              <a:ahLst/>
              <a:cxnLst>
                <a:cxn ang="0">
                  <a:pos x="0" y="471"/>
                </a:cxn>
                <a:cxn ang="0">
                  <a:pos x="0" y="86"/>
                </a:cxn>
                <a:cxn ang="0">
                  <a:pos x="884" y="0"/>
                </a:cxn>
                <a:cxn ang="0">
                  <a:pos x="884" y="557"/>
                </a:cxn>
                <a:cxn ang="0">
                  <a:pos x="0" y="471"/>
                </a:cxn>
              </a:cxnLst>
              <a:rect l="0" t="0" r="r" b="b"/>
              <a:pathLst>
                <a:path w="884" h="557">
                  <a:moveTo>
                    <a:pt x="0" y="471"/>
                  </a:moveTo>
                  <a:lnTo>
                    <a:pt x="0" y="86"/>
                  </a:lnTo>
                  <a:lnTo>
                    <a:pt x="884" y="0"/>
                  </a:lnTo>
                  <a:lnTo>
                    <a:pt x="884" y="557"/>
                  </a:lnTo>
                  <a:lnTo>
                    <a:pt x="0" y="471"/>
                  </a:lnTo>
                  <a:close/>
                </a:path>
              </a:pathLst>
            </a:custGeom>
            <a:gradFill>
              <a:gsLst>
                <a:gs pos="20000">
                  <a:schemeClr val="accent3"/>
                </a:gs>
                <a:gs pos="100000">
                  <a:schemeClr val="accent3">
                    <a:lumMod val="75000"/>
                  </a:schemeClr>
                </a:gs>
              </a:gsLst>
              <a:lin ang="11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6578600" y="2931005"/>
              <a:ext cx="1403350" cy="935038"/>
            </a:xfrm>
            <a:custGeom>
              <a:avLst/>
              <a:gdLst/>
              <a:ahLst/>
              <a:cxnLst>
                <a:cxn ang="0">
                  <a:pos x="0" y="0"/>
                </a:cxn>
                <a:cxn ang="0">
                  <a:pos x="884" y="86"/>
                </a:cxn>
                <a:cxn ang="0">
                  <a:pos x="884" y="589"/>
                </a:cxn>
                <a:cxn ang="0">
                  <a:pos x="0" y="437"/>
                </a:cxn>
                <a:cxn ang="0">
                  <a:pos x="0" y="0"/>
                </a:cxn>
              </a:cxnLst>
              <a:rect l="0" t="0" r="r" b="b"/>
              <a:pathLst>
                <a:path w="884" h="589">
                  <a:moveTo>
                    <a:pt x="0" y="0"/>
                  </a:moveTo>
                  <a:lnTo>
                    <a:pt x="884" y="86"/>
                  </a:lnTo>
                  <a:lnTo>
                    <a:pt x="884" y="589"/>
                  </a:lnTo>
                  <a:lnTo>
                    <a:pt x="0" y="437"/>
                  </a:lnTo>
                  <a:lnTo>
                    <a:pt x="0" y="0"/>
                  </a:lnTo>
                  <a:close/>
                </a:path>
              </a:pathLst>
            </a:custGeom>
            <a:gradFill>
              <a:gsLst>
                <a:gs pos="20000">
                  <a:schemeClr val="accent4"/>
                </a:gs>
                <a:gs pos="100000">
                  <a:schemeClr val="accent4">
                    <a:lumMod val="7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p:nvGrpSpPr>
        <p:grpSpPr>
          <a:xfrm>
            <a:off x="3530690" y="1132870"/>
            <a:ext cx="1406550" cy="1889195"/>
            <a:chOff x="4705350" y="1508754"/>
            <a:chExt cx="1873250" cy="2516039"/>
          </a:xfrm>
        </p:grpSpPr>
        <p:sp>
          <p:nvSpPr>
            <p:cNvPr id="18" name="Freeform 10"/>
            <p:cNvSpPr>
              <a:spLocks/>
            </p:cNvSpPr>
            <p:nvPr/>
          </p:nvSpPr>
          <p:spPr bwMode="auto">
            <a:xfrm>
              <a:off x="4705350" y="1508754"/>
              <a:ext cx="1873250" cy="842963"/>
            </a:xfrm>
            <a:custGeom>
              <a:avLst/>
              <a:gdLst/>
              <a:ahLst/>
              <a:cxnLst>
                <a:cxn ang="0">
                  <a:pos x="1180" y="531"/>
                </a:cxn>
                <a:cxn ang="0">
                  <a:pos x="0" y="527"/>
                </a:cxn>
                <a:cxn ang="0">
                  <a:pos x="0" y="0"/>
                </a:cxn>
                <a:cxn ang="0">
                  <a:pos x="1180" y="167"/>
                </a:cxn>
                <a:cxn ang="0">
                  <a:pos x="1180" y="531"/>
                </a:cxn>
              </a:cxnLst>
              <a:rect l="0" t="0" r="r" b="b"/>
              <a:pathLst>
                <a:path w="1180" h="531">
                  <a:moveTo>
                    <a:pt x="1180" y="531"/>
                  </a:moveTo>
                  <a:lnTo>
                    <a:pt x="0" y="527"/>
                  </a:lnTo>
                  <a:lnTo>
                    <a:pt x="0" y="0"/>
                  </a:lnTo>
                  <a:lnTo>
                    <a:pt x="1180" y="167"/>
                  </a:lnTo>
                  <a:lnTo>
                    <a:pt x="1180" y="531"/>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3"/>
            <p:cNvSpPr>
              <a:spLocks/>
            </p:cNvSpPr>
            <p:nvPr/>
          </p:nvSpPr>
          <p:spPr bwMode="auto">
            <a:xfrm>
              <a:off x="4705350" y="2931005"/>
              <a:ext cx="1873250" cy="1093788"/>
            </a:xfrm>
            <a:custGeom>
              <a:avLst/>
              <a:gdLst/>
              <a:ahLst/>
              <a:cxnLst>
                <a:cxn ang="0">
                  <a:pos x="0" y="166"/>
                </a:cxn>
                <a:cxn ang="0">
                  <a:pos x="1180" y="0"/>
                </a:cxn>
                <a:cxn ang="0">
                  <a:pos x="1180" y="437"/>
                </a:cxn>
                <a:cxn ang="0">
                  <a:pos x="0" y="689"/>
                </a:cxn>
                <a:cxn ang="0">
                  <a:pos x="0" y="166"/>
                </a:cxn>
              </a:cxnLst>
              <a:rect l="0" t="0" r="r" b="b"/>
              <a:pathLst>
                <a:path w="1180" h="689">
                  <a:moveTo>
                    <a:pt x="0" y="166"/>
                  </a:moveTo>
                  <a:lnTo>
                    <a:pt x="1180" y="0"/>
                  </a:lnTo>
                  <a:lnTo>
                    <a:pt x="1180" y="437"/>
                  </a:lnTo>
                  <a:lnTo>
                    <a:pt x="0" y="689"/>
                  </a:lnTo>
                  <a:lnTo>
                    <a:pt x="0" y="166"/>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p:nvSpPr>
          <p:spPr bwMode="auto">
            <a:xfrm>
              <a:off x="4705350" y="2324101"/>
              <a:ext cx="1873250" cy="881063"/>
            </a:xfrm>
            <a:custGeom>
              <a:avLst/>
              <a:gdLst/>
              <a:ahLst/>
              <a:cxnLst>
                <a:cxn ang="0">
                  <a:pos x="1180" y="4"/>
                </a:cxn>
                <a:cxn ang="0">
                  <a:pos x="1180" y="389"/>
                </a:cxn>
                <a:cxn ang="0">
                  <a:pos x="0" y="555"/>
                </a:cxn>
                <a:cxn ang="0">
                  <a:pos x="0" y="0"/>
                </a:cxn>
                <a:cxn ang="0">
                  <a:pos x="1180" y="4"/>
                </a:cxn>
              </a:cxnLst>
              <a:rect l="0" t="0" r="r" b="b"/>
              <a:pathLst>
                <a:path w="1180" h="555">
                  <a:moveTo>
                    <a:pt x="1180" y="4"/>
                  </a:moveTo>
                  <a:lnTo>
                    <a:pt x="1180" y="389"/>
                  </a:lnTo>
                  <a:lnTo>
                    <a:pt x="0" y="555"/>
                  </a:lnTo>
                  <a:lnTo>
                    <a:pt x="0" y="0"/>
                  </a:lnTo>
                  <a:lnTo>
                    <a:pt x="1180" y="4"/>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586472" y="1013671"/>
            <a:ext cx="2944219" cy="2550750"/>
            <a:chOff x="784225" y="1350004"/>
            <a:chExt cx="3921125" cy="3397101"/>
          </a:xfrm>
        </p:grpSpPr>
        <p:sp>
          <p:nvSpPr>
            <p:cNvPr id="22" name="Freeform 12"/>
            <p:cNvSpPr>
              <a:spLocks/>
            </p:cNvSpPr>
            <p:nvPr/>
          </p:nvSpPr>
          <p:spPr bwMode="auto">
            <a:xfrm>
              <a:off x="784225" y="1350004"/>
              <a:ext cx="3921125" cy="1122363"/>
            </a:xfrm>
            <a:custGeom>
              <a:avLst/>
              <a:gdLst/>
              <a:ahLst/>
              <a:cxnLst>
                <a:cxn ang="0">
                  <a:pos x="2470" y="627"/>
                </a:cxn>
                <a:cxn ang="0">
                  <a:pos x="0" y="707"/>
                </a:cxn>
                <a:cxn ang="0">
                  <a:pos x="0" y="645"/>
                </a:cxn>
                <a:cxn ang="0">
                  <a:pos x="0" y="371"/>
                </a:cxn>
                <a:cxn ang="0">
                  <a:pos x="0" y="0"/>
                </a:cxn>
                <a:cxn ang="0">
                  <a:pos x="2470" y="100"/>
                </a:cxn>
                <a:cxn ang="0">
                  <a:pos x="2470" y="627"/>
                </a:cxn>
              </a:cxnLst>
              <a:rect l="0" t="0" r="r" b="b"/>
              <a:pathLst>
                <a:path w="2470" h="707">
                  <a:moveTo>
                    <a:pt x="2470" y="627"/>
                  </a:moveTo>
                  <a:lnTo>
                    <a:pt x="0" y="707"/>
                  </a:lnTo>
                  <a:lnTo>
                    <a:pt x="0" y="645"/>
                  </a:lnTo>
                  <a:lnTo>
                    <a:pt x="0" y="371"/>
                  </a:lnTo>
                  <a:lnTo>
                    <a:pt x="0" y="0"/>
                  </a:lnTo>
                  <a:lnTo>
                    <a:pt x="2470" y="100"/>
                  </a:lnTo>
                  <a:lnTo>
                    <a:pt x="2470" y="627"/>
                  </a:lnTo>
                  <a:close/>
                </a:path>
              </a:pathLst>
            </a:custGeom>
            <a:gradFill>
              <a:gsLst>
                <a:gs pos="20000">
                  <a:schemeClr val="accent1"/>
                </a:gs>
                <a:gs pos="100000">
                  <a:schemeClr val="accent1">
                    <a:lumMod val="75000"/>
                  </a:schemeClr>
                </a:gs>
              </a:gsLst>
              <a:lin ang="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p:nvSpPr>
          <p:spPr bwMode="auto">
            <a:xfrm>
              <a:off x="784225" y="3194530"/>
              <a:ext cx="3921125" cy="1552575"/>
            </a:xfrm>
            <a:custGeom>
              <a:avLst/>
              <a:gdLst/>
              <a:ahLst/>
              <a:cxnLst>
                <a:cxn ang="0">
                  <a:pos x="0" y="195"/>
                </a:cxn>
                <a:cxn ang="0">
                  <a:pos x="2470" y="0"/>
                </a:cxn>
                <a:cxn ang="0">
                  <a:pos x="2470" y="523"/>
                </a:cxn>
                <a:cxn ang="0">
                  <a:pos x="0" y="978"/>
                </a:cxn>
                <a:cxn ang="0">
                  <a:pos x="0" y="195"/>
                </a:cxn>
              </a:cxnLst>
              <a:rect l="0" t="0" r="r" b="b"/>
              <a:pathLst>
                <a:path w="2470" h="978">
                  <a:moveTo>
                    <a:pt x="0" y="195"/>
                  </a:moveTo>
                  <a:lnTo>
                    <a:pt x="2470" y="0"/>
                  </a:lnTo>
                  <a:lnTo>
                    <a:pt x="2470" y="523"/>
                  </a:lnTo>
                  <a:lnTo>
                    <a:pt x="0" y="978"/>
                  </a:lnTo>
                  <a:lnTo>
                    <a:pt x="0" y="195"/>
                  </a:lnTo>
                  <a:close/>
                </a:path>
              </a:pathLst>
            </a:custGeom>
            <a:gradFill>
              <a:gsLst>
                <a:gs pos="20000">
                  <a:schemeClr val="accent4"/>
                </a:gs>
                <a:gs pos="100000">
                  <a:schemeClr val="accent4">
                    <a:lumMod val="75000"/>
                  </a:schemeClr>
                </a:gs>
              </a:gsLst>
              <a:lin ang="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p:nvSpPr>
          <p:spPr bwMode="auto">
            <a:xfrm>
              <a:off x="784225" y="2324101"/>
              <a:ext cx="3921125" cy="1190625"/>
            </a:xfrm>
            <a:custGeom>
              <a:avLst/>
              <a:gdLst/>
              <a:ahLst/>
              <a:cxnLst>
                <a:cxn ang="0">
                  <a:pos x="0" y="80"/>
                </a:cxn>
                <a:cxn ang="0">
                  <a:pos x="2470" y="0"/>
                </a:cxn>
                <a:cxn ang="0">
                  <a:pos x="2470" y="555"/>
                </a:cxn>
                <a:cxn ang="0">
                  <a:pos x="0" y="750"/>
                </a:cxn>
                <a:cxn ang="0">
                  <a:pos x="0" y="629"/>
                </a:cxn>
                <a:cxn ang="0">
                  <a:pos x="0" y="309"/>
                </a:cxn>
                <a:cxn ang="0">
                  <a:pos x="0" y="80"/>
                </a:cxn>
              </a:cxnLst>
              <a:rect l="0" t="0" r="r" b="b"/>
              <a:pathLst>
                <a:path w="2470" h="750">
                  <a:moveTo>
                    <a:pt x="0" y="80"/>
                  </a:moveTo>
                  <a:lnTo>
                    <a:pt x="2470" y="0"/>
                  </a:lnTo>
                  <a:lnTo>
                    <a:pt x="2470" y="555"/>
                  </a:lnTo>
                  <a:lnTo>
                    <a:pt x="0" y="750"/>
                  </a:lnTo>
                  <a:lnTo>
                    <a:pt x="0" y="629"/>
                  </a:lnTo>
                  <a:lnTo>
                    <a:pt x="0" y="309"/>
                  </a:lnTo>
                  <a:lnTo>
                    <a:pt x="0" y="80"/>
                  </a:lnTo>
                  <a:close/>
                </a:path>
              </a:pathLst>
            </a:custGeom>
            <a:gradFill>
              <a:gsLst>
                <a:gs pos="20000">
                  <a:schemeClr val="accent3"/>
                </a:gs>
                <a:gs pos="100000">
                  <a:schemeClr val="accent3">
                    <a:lumMod val="75000"/>
                  </a:schemeClr>
                </a:gs>
              </a:gsLst>
              <a:lin ang="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5" name="TextBox 24"/>
          <p:cNvSpPr txBox="1"/>
          <p:nvPr/>
        </p:nvSpPr>
        <p:spPr>
          <a:xfrm>
            <a:off x="902956" y="1327821"/>
            <a:ext cx="2355403" cy="461665"/>
          </a:xfrm>
          <a:prstGeom prst="rect">
            <a:avLst/>
          </a:prstGeom>
          <a:noFill/>
        </p:spPr>
        <p:txBody>
          <a:bodyPr wrap="square" rtlCol="0">
            <a:spAutoFit/>
          </a:bodyPr>
          <a:lstStyle/>
          <a:p>
            <a:pPr algn="ctr"/>
            <a:r>
              <a:rPr lang="zh-CN" altLang="en-US" sz="2400" b="1" cap="all" dirty="0">
                <a:solidFill>
                  <a:schemeClr val="bg1"/>
                </a:solidFill>
                <a:latin typeface="微软雅黑" panose="020B0503020204020204" pitchFamily="34" charset="-122"/>
                <a:ea typeface="微软雅黑" panose="020B0503020204020204" pitchFamily="34" charset="-122"/>
              </a:rPr>
              <a:t>德温</a:t>
            </a:r>
            <a:r>
              <a:rPr lang="zh-CN" altLang="en-US" sz="2400" b="1" cap="all" dirty="0" smtClean="0">
                <a:solidFill>
                  <a:schemeClr val="bg1"/>
                </a:solidFill>
                <a:latin typeface="微软雅黑" panose="020B0503020204020204" pitchFamily="34" charset="-122"/>
                <a:ea typeface="微软雅黑" panose="020B0503020204020204" pitchFamily="34" charset="-122"/>
              </a:rPr>
              <a:t>特增值数据</a:t>
            </a:r>
            <a:endParaRPr lang="en-US" sz="2400" b="1" dirty="0">
              <a:solidFill>
                <a:schemeClr val="bg1"/>
              </a:solidFill>
              <a:latin typeface="微软雅黑" panose="020B0503020204020204" pitchFamily="34" charset="-122"/>
              <a:ea typeface="微软雅黑" panose="020B0503020204020204" pitchFamily="34" charset="-122"/>
            </a:endParaRPr>
          </a:p>
        </p:txBody>
      </p:sp>
      <p:sp>
        <p:nvSpPr>
          <p:cNvPr id="26" name="Freeform 45"/>
          <p:cNvSpPr>
            <a:spLocks noEditPoints="1"/>
          </p:cNvSpPr>
          <p:nvPr/>
        </p:nvSpPr>
        <p:spPr bwMode="auto">
          <a:xfrm>
            <a:off x="1848884" y="1856409"/>
            <a:ext cx="596730" cy="596730"/>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61586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988" y="282421"/>
            <a:ext cx="5846472"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示例：</a:t>
            </a:r>
            <a:r>
              <a:rPr lang="en-US" altLang="zh-CN" sz="2400" b="1" dirty="0">
                <a:latin typeface="微软雅黑" panose="020B0503020204020204" pitchFamily="34" charset="-122"/>
                <a:ea typeface="微软雅黑" panose="020B0503020204020204" pitchFamily="34" charset="-122"/>
              </a:rPr>
              <a:t>5G</a:t>
            </a:r>
            <a:r>
              <a:rPr lang="zh-CN" altLang="en-US" sz="2400" b="1" dirty="0">
                <a:latin typeface="微软雅黑" panose="020B0503020204020204" pitchFamily="34" charset="-122"/>
                <a:ea typeface="微软雅黑" panose="020B0503020204020204" pitchFamily="34" charset="-122"/>
              </a:rPr>
              <a:t>技术分类号</a:t>
            </a:r>
            <a:r>
              <a:rPr lang="en-US" altLang="zh-CN" sz="2400" b="1" dirty="0">
                <a:latin typeface="微软雅黑" panose="020B0503020204020204" pitchFamily="34" charset="-122"/>
                <a:ea typeface="微软雅黑" panose="020B0503020204020204" pitchFamily="34" charset="-122"/>
              </a:rPr>
              <a:t>——DWPI</a:t>
            </a:r>
            <a:r>
              <a:rPr lang="zh-CN" altLang="en-US" sz="2400" b="1" dirty="0">
                <a:latin typeface="微软雅黑" panose="020B0503020204020204" pitchFamily="34" charset="-122"/>
                <a:ea typeface="微软雅黑" panose="020B0503020204020204" pitchFamily="34" charset="-122"/>
              </a:rPr>
              <a:t>手工代码</a:t>
            </a:r>
          </a:p>
        </p:txBody>
      </p:sp>
      <p:sp>
        <p:nvSpPr>
          <p:cNvPr id="5" name="矩形 4"/>
          <p:cNvSpPr/>
          <p:nvPr/>
        </p:nvSpPr>
        <p:spPr>
          <a:xfrm>
            <a:off x="95924" y="2861316"/>
            <a:ext cx="6677526" cy="1754326"/>
          </a:xfrm>
          <a:prstGeom prst="rect">
            <a:avLst/>
          </a:prstGeom>
          <a:solidFill>
            <a:schemeClr val="bg1"/>
          </a:solidFill>
          <a:ln w="25400">
            <a:solidFill>
              <a:schemeClr val="tx1"/>
            </a:solidFill>
          </a:ln>
        </p:spPr>
        <p:txBody>
          <a:bodyPr wrap="square">
            <a:spAutoFit/>
          </a:bodyPr>
          <a:lstStyle/>
          <a:p>
            <a:r>
              <a:rPr lang="en-US" altLang="zh-CN" sz="1350" dirty="0">
                <a:solidFill>
                  <a:srgbClr val="6817FF"/>
                </a:solidFill>
                <a:latin typeface="黑体" panose="02010609060101010101" pitchFamily="49" charset="-122"/>
                <a:ea typeface="黑体" panose="02010609060101010101" pitchFamily="49" charset="-122"/>
                <a:cs typeface="Arial" panose="020B0604020202020204" pitchFamily="34" charset="0"/>
              </a:rPr>
              <a:t>•</a:t>
            </a:r>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en-US" altLang="zh-CN" sz="1350" b="1" dirty="0">
                <a:solidFill>
                  <a:srgbClr val="1AC604"/>
                </a:solidFill>
                <a:latin typeface="黑体" panose="02010609060101010101" pitchFamily="49" charset="-122"/>
                <a:ea typeface="黑体" panose="02010609060101010101" pitchFamily="49" charset="-122"/>
                <a:cs typeface="Arial" panose="020B0604020202020204" pitchFamily="34" charset="0"/>
              </a:rPr>
              <a:t>W</a:t>
            </a:r>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zh-CN" altLang="en-US" sz="1350" dirty="0">
                <a:latin typeface="黑体" panose="02010609060101010101" pitchFamily="49" charset="-122"/>
                <a:ea typeface="黑体" panose="02010609060101010101" pitchFamily="49" charset="-122"/>
                <a:cs typeface="Arial" panose="020B0604020202020204" pitchFamily="34" charset="0"/>
              </a:rPr>
              <a:t>通信</a:t>
            </a:r>
            <a:endParaRPr lang="en-US" altLang="zh-CN" sz="1350" dirty="0">
              <a:latin typeface="黑体" panose="02010609060101010101" pitchFamily="49" charset="-122"/>
              <a:ea typeface="黑体" panose="02010609060101010101" pitchFamily="49" charset="-122"/>
              <a:cs typeface="Arial" panose="020B0604020202020204" pitchFamily="34" charset="0"/>
            </a:endParaRPr>
          </a:p>
          <a:p>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en-US" altLang="zh-CN" sz="1350" dirty="0">
                <a:solidFill>
                  <a:srgbClr val="6817FF"/>
                </a:solidFill>
                <a:latin typeface="黑体" panose="02010609060101010101" pitchFamily="49" charset="-122"/>
                <a:ea typeface="黑体" panose="02010609060101010101" pitchFamily="49" charset="-122"/>
                <a:cs typeface="Arial" panose="020B0604020202020204" pitchFamily="34" charset="0"/>
              </a:rPr>
              <a:t>• </a:t>
            </a:r>
            <a:r>
              <a:rPr lang="en-US" altLang="zh-CN" sz="1350" b="1" dirty="0">
                <a:solidFill>
                  <a:srgbClr val="1AC604"/>
                </a:solidFill>
                <a:latin typeface="黑体" panose="02010609060101010101" pitchFamily="49" charset="-122"/>
                <a:ea typeface="黑体" panose="02010609060101010101" pitchFamily="49" charset="-122"/>
                <a:cs typeface="Arial" panose="020B0604020202020204" pitchFamily="34" charset="0"/>
              </a:rPr>
              <a:t>W02 </a:t>
            </a:r>
            <a:r>
              <a:rPr lang="zh-CN" altLang="en-US" sz="1350" dirty="0">
                <a:latin typeface="黑体" panose="02010609060101010101" pitchFamily="49" charset="-122"/>
                <a:ea typeface="黑体" panose="02010609060101010101" pitchFamily="49" charset="-122"/>
                <a:cs typeface="Arial" panose="020B0604020202020204" pitchFamily="34" charset="0"/>
              </a:rPr>
              <a:t>广播</a:t>
            </a:r>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zh-CN" altLang="en-US" sz="1350" dirty="0">
                <a:latin typeface="黑体" panose="02010609060101010101" pitchFamily="49" charset="-122"/>
                <a:ea typeface="黑体" panose="02010609060101010101" pitchFamily="49" charset="-122"/>
                <a:cs typeface="Arial" panose="020B0604020202020204" pitchFamily="34" charset="0"/>
              </a:rPr>
              <a:t>无线电</a:t>
            </a:r>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zh-CN" altLang="en-US" sz="1350" dirty="0">
                <a:latin typeface="黑体" panose="02010609060101010101" pitchFamily="49" charset="-122"/>
                <a:ea typeface="黑体" panose="02010609060101010101" pitchFamily="49" charset="-122"/>
                <a:cs typeface="Arial" panose="020B0604020202020204" pitchFamily="34" charset="0"/>
              </a:rPr>
              <a:t>以及线路传输系统</a:t>
            </a:r>
            <a:endParaRPr lang="en-US" altLang="zh-CN" sz="1350" dirty="0">
              <a:latin typeface="黑体" panose="02010609060101010101" pitchFamily="49" charset="-122"/>
              <a:ea typeface="黑体" panose="02010609060101010101" pitchFamily="49" charset="-122"/>
              <a:cs typeface="Arial" panose="020B0604020202020204" pitchFamily="34" charset="0"/>
            </a:endParaRPr>
          </a:p>
          <a:p>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en-US" altLang="zh-CN" sz="1350" dirty="0">
                <a:solidFill>
                  <a:srgbClr val="6817FF"/>
                </a:solidFill>
                <a:latin typeface="黑体" panose="02010609060101010101" pitchFamily="49" charset="-122"/>
                <a:ea typeface="黑体" panose="02010609060101010101" pitchFamily="49" charset="-122"/>
                <a:cs typeface="Arial" panose="020B0604020202020204" pitchFamily="34" charset="0"/>
              </a:rPr>
              <a:t>•</a:t>
            </a:r>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en-US" altLang="zh-CN" sz="1350" b="1" dirty="0">
                <a:solidFill>
                  <a:srgbClr val="1AC604"/>
                </a:solidFill>
                <a:latin typeface="黑体" panose="02010609060101010101" pitchFamily="49" charset="-122"/>
                <a:ea typeface="黑体" panose="02010609060101010101" pitchFamily="49" charset="-122"/>
                <a:cs typeface="Arial" panose="020B0604020202020204" pitchFamily="34" charset="0"/>
              </a:rPr>
              <a:t>W02-C</a:t>
            </a:r>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zh-CN" altLang="en-US" sz="1350" dirty="0">
                <a:latin typeface="黑体" panose="02010609060101010101" pitchFamily="49" charset="-122"/>
                <a:ea typeface="黑体" panose="02010609060101010101" pitchFamily="49" charset="-122"/>
                <a:cs typeface="Arial" panose="020B0604020202020204" pitchFamily="34" charset="0"/>
              </a:rPr>
              <a:t>传输系统（一般）</a:t>
            </a:r>
            <a:endParaRPr lang="en-US" altLang="zh-CN" sz="1350" dirty="0">
              <a:latin typeface="黑体" panose="02010609060101010101" pitchFamily="49" charset="-122"/>
              <a:ea typeface="黑体" panose="02010609060101010101" pitchFamily="49" charset="-122"/>
              <a:cs typeface="Arial" panose="020B0604020202020204" pitchFamily="34" charset="0"/>
            </a:endParaRPr>
          </a:p>
          <a:p>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en-US" altLang="zh-CN" sz="1350" dirty="0">
                <a:solidFill>
                  <a:srgbClr val="6817FF"/>
                </a:solidFill>
                <a:latin typeface="黑体" panose="02010609060101010101" pitchFamily="49" charset="-122"/>
                <a:ea typeface="黑体" panose="02010609060101010101" pitchFamily="49" charset="-122"/>
                <a:cs typeface="Arial" panose="020B0604020202020204" pitchFamily="34" charset="0"/>
              </a:rPr>
              <a:t>• </a:t>
            </a:r>
            <a:r>
              <a:rPr lang="en-US" altLang="zh-CN" sz="1350" b="1" dirty="0">
                <a:solidFill>
                  <a:srgbClr val="1AC604"/>
                </a:solidFill>
                <a:latin typeface="黑体" panose="02010609060101010101" pitchFamily="49" charset="-122"/>
                <a:ea typeface="黑体" panose="02010609060101010101" pitchFamily="49" charset="-122"/>
                <a:cs typeface="Arial" panose="020B0604020202020204" pitchFamily="34" charset="0"/>
              </a:rPr>
              <a:t>W02-C03</a:t>
            </a:r>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zh-CN" altLang="en-US" sz="1350" dirty="0">
                <a:latin typeface="黑体" panose="02010609060101010101" pitchFamily="49" charset="-122"/>
                <a:ea typeface="黑体" panose="02010609060101010101" pitchFamily="49" charset="-122"/>
                <a:cs typeface="Arial" panose="020B0604020202020204" pitchFamily="34" charset="0"/>
              </a:rPr>
              <a:t>无线电系统</a:t>
            </a:r>
            <a:endParaRPr lang="en-US" altLang="zh-CN" sz="1350" dirty="0">
              <a:latin typeface="黑体" panose="02010609060101010101" pitchFamily="49" charset="-122"/>
              <a:ea typeface="黑体" panose="02010609060101010101" pitchFamily="49" charset="-122"/>
              <a:cs typeface="Arial" panose="020B0604020202020204" pitchFamily="34" charset="0"/>
            </a:endParaRPr>
          </a:p>
          <a:p>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en-US" altLang="zh-CN" sz="1350" dirty="0">
                <a:solidFill>
                  <a:srgbClr val="6817FF"/>
                </a:solidFill>
                <a:latin typeface="黑体" panose="02010609060101010101" pitchFamily="49" charset="-122"/>
                <a:ea typeface="黑体" panose="02010609060101010101" pitchFamily="49" charset="-122"/>
                <a:cs typeface="Arial" panose="020B0604020202020204" pitchFamily="34" charset="0"/>
              </a:rPr>
              <a:t>• </a:t>
            </a:r>
            <a:r>
              <a:rPr lang="en-US" altLang="zh-CN" sz="1350" b="1" dirty="0">
                <a:solidFill>
                  <a:srgbClr val="1AC604"/>
                </a:solidFill>
                <a:latin typeface="黑体" panose="02010609060101010101" pitchFamily="49" charset="-122"/>
                <a:ea typeface="黑体" panose="02010609060101010101" pitchFamily="49" charset="-122"/>
                <a:cs typeface="Arial" panose="020B0604020202020204" pitchFamily="34" charset="0"/>
              </a:rPr>
              <a:t>W02-C03C</a:t>
            </a:r>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zh-CN" altLang="en-US" sz="1350" dirty="0">
                <a:latin typeface="黑体" panose="02010609060101010101" pitchFamily="49" charset="-122"/>
                <a:ea typeface="黑体" panose="02010609060101010101" pitchFamily="49" charset="-122"/>
                <a:cs typeface="Arial" panose="020B0604020202020204" pitchFamily="34" charset="0"/>
              </a:rPr>
              <a:t>移动无线电，包括蜂窝系统</a:t>
            </a:r>
            <a:endParaRPr lang="en-US" altLang="zh-CN" sz="1350" dirty="0">
              <a:latin typeface="黑体" panose="02010609060101010101" pitchFamily="49" charset="-122"/>
              <a:ea typeface="黑体" panose="02010609060101010101" pitchFamily="49" charset="-122"/>
              <a:cs typeface="Arial" panose="020B0604020202020204" pitchFamily="34" charset="0"/>
            </a:endParaRPr>
          </a:p>
          <a:p>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en-US" altLang="zh-CN" sz="1350" dirty="0">
                <a:solidFill>
                  <a:srgbClr val="6817FF"/>
                </a:solidFill>
                <a:latin typeface="黑体" panose="02010609060101010101" pitchFamily="49" charset="-122"/>
                <a:ea typeface="黑体" panose="02010609060101010101" pitchFamily="49" charset="-122"/>
                <a:cs typeface="Arial" panose="020B0604020202020204" pitchFamily="34" charset="0"/>
              </a:rPr>
              <a:t>• </a:t>
            </a:r>
            <a:r>
              <a:rPr lang="en-US" altLang="zh-CN" sz="1350" b="1" dirty="0">
                <a:solidFill>
                  <a:srgbClr val="1AC604"/>
                </a:solidFill>
                <a:latin typeface="黑体" panose="02010609060101010101" pitchFamily="49" charset="-122"/>
                <a:ea typeface="黑体" panose="02010609060101010101" pitchFamily="49" charset="-122"/>
                <a:cs typeface="Arial" panose="020B0604020202020204" pitchFamily="34" charset="0"/>
              </a:rPr>
              <a:t>W02-C03C1 </a:t>
            </a:r>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zh-CN" altLang="en-US" sz="1350" dirty="0">
                <a:latin typeface="黑体" panose="02010609060101010101" pitchFamily="49" charset="-122"/>
                <a:ea typeface="黑体" panose="02010609060101010101" pitchFamily="49" charset="-122"/>
                <a:cs typeface="Arial" panose="020B0604020202020204" pitchFamily="34" charset="0"/>
              </a:rPr>
              <a:t>蜂窝系统</a:t>
            </a:r>
            <a:endParaRPr lang="en-US" altLang="zh-CN" sz="1350" dirty="0">
              <a:latin typeface="黑体" panose="02010609060101010101" pitchFamily="49" charset="-122"/>
              <a:ea typeface="黑体" panose="02010609060101010101" pitchFamily="49" charset="-122"/>
              <a:cs typeface="Arial" panose="020B0604020202020204" pitchFamily="34" charset="0"/>
            </a:endParaRPr>
          </a:p>
          <a:p>
            <a:pPr marL="1117997" indent="-1071563"/>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en-US" altLang="zh-CN" sz="1350" dirty="0">
                <a:solidFill>
                  <a:srgbClr val="6817FF"/>
                </a:solidFill>
                <a:latin typeface="黑体" panose="02010609060101010101" pitchFamily="49" charset="-122"/>
                <a:ea typeface="黑体" panose="02010609060101010101" pitchFamily="49" charset="-122"/>
                <a:cs typeface="Arial" panose="020B0604020202020204" pitchFamily="34" charset="0"/>
              </a:rPr>
              <a:t>• </a:t>
            </a:r>
            <a:r>
              <a:rPr lang="en-US" altLang="zh-CN" sz="1350" b="1" dirty="0">
                <a:solidFill>
                  <a:srgbClr val="1AC604"/>
                </a:solidFill>
                <a:latin typeface="黑体" panose="02010609060101010101" pitchFamily="49" charset="-122"/>
                <a:ea typeface="黑体" panose="02010609060101010101" pitchFamily="49" charset="-122"/>
                <a:cs typeface="Arial" panose="020B0604020202020204" pitchFamily="34" charset="0"/>
              </a:rPr>
              <a:t>W02-C03C1L </a:t>
            </a:r>
            <a:r>
              <a:rPr lang="en-US" altLang="zh-CN" sz="1350" dirty="0">
                <a:latin typeface="黑体" panose="02010609060101010101" pitchFamily="49" charset="-122"/>
                <a:ea typeface="黑体" panose="02010609060101010101" pitchFamily="49" charset="-122"/>
                <a:cs typeface="Arial" panose="020B0604020202020204" pitchFamily="34" charset="0"/>
              </a:rPr>
              <a:t> </a:t>
            </a:r>
            <a:r>
              <a:rPr lang="en-US" altLang="zh-CN" sz="1350" b="1" dirty="0">
                <a:solidFill>
                  <a:srgbClr val="6817FF"/>
                </a:solidFill>
                <a:latin typeface="黑体" panose="02010609060101010101" pitchFamily="49" charset="-122"/>
                <a:ea typeface="黑体" panose="02010609060101010101" pitchFamily="49" charset="-122"/>
                <a:cs typeface="Arial" panose="020B0604020202020204" pitchFamily="34" charset="0"/>
              </a:rPr>
              <a:t>5G</a:t>
            </a:r>
            <a:r>
              <a:rPr lang="zh-CN" altLang="en-US" sz="1350" b="1" dirty="0">
                <a:solidFill>
                  <a:srgbClr val="6817FF"/>
                </a:solidFill>
                <a:latin typeface="黑体" panose="02010609060101010101" pitchFamily="49" charset="-122"/>
                <a:ea typeface="黑体" panose="02010609060101010101" pitchFamily="49" charset="-122"/>
                <a:cs typeface="Arial" panose="020B0604020202020204" pitchFamily="34" charset="0"/>
              </a:rPr>
              <a:t>（第五代）</a:t>
            </a:r>
            <a:r>
              <a:rPr lang="zh-CN" altLang="en-US" sz="1350" dirty="0">
                <a:latin typeface="黑体" panose="02010609060101010101" pitchFamily="49" charset="-122"/>
                <a:ea typeface="黑体" panose="02010609060101010101" pitchFamily="49" charset="-122"/>
                <a:cs typeface="Arial" panose="020B0604020202020204" pitchFamily="34" charset="0"/>
              </a:rPr>
              <a:t>无线电系统或设备，或类似的移动电话系统</a:t>
            </a:r>
          </a:p>
        </p:txBody>
      </p:sp>
      <p:sp>
        <p:nvSpPr>
          <p:cNvPr id="6" name="矩形 5"/>
          <p:cNvSpPr/>
          <p:nvPr/>
        </p:nvSpPr>
        <p:spPr>
          <a:xfrm>
            <a:off x="95924" y="972749"/>
            <a:ext cx="6677526" cy="1754326"/>
          </a:xfrm>
          <a:prstGeom prst="rect">
            <a:avLst/>
          </a:prstGeom>
          <a:solidFill>
            <a:schemeClr val="bg1"/>
          </a:solidFill>
          <a:ln w="25400">
            <a:solidFill>
              <a:schemeClr val="tx1"/>
            </a:solidFill>
          </a:ln>
        </p:spPr>
        <p:txBody>
          <a:bodyPr wrap="square">
            <a:spAutoFit/>
          </a:bodyPr>
          <a:lstStyle/>
          <a:p>
            <a:r>
              <a:rPr lang="en-US" altLang="zh-CN" sz="1350" dirty="0">
                <a:solidFill>
                  <a:srgbClr val="6817FF"/>
                </a:solidFill>
                <a:latin typeface="Arial" panose="020B0604020202020204" pitchFamily="34" charset="0"/>
                <a:cs typeface="Arial" panose="020B0604020202020204" pitchFamily="34" charset="0"/>
              </a:rPr>
              <a:t>•</a:t>
            </a:r>
            <a:r>
              <a:rPr lang="en-US" altLang="zh-CN" sz="1350" dirty="0">
                <a:latin typeface="Arial" panose="020B0604020202020204" pitchFamily="34" charset="0"/>
                <a:cs typeface="Arial" panose="020B0604020202020204" pitchFamily="34" charset="0"/>
              </a:rPr>
              <a:t> </a:t>
            </a:r>
            <a:r>
              <a:rPr lang="en-US" altLang="zh-CN" sz="1350" b="1" dirty="0">
                <a:solidFill>
                  <a:srgbClr val="1AC604"/>
                </a:solidFill>
                <a:latin typeface="Arial" panose="020B0604020202020204" pitchFamily="34" charset="0"/>
                <a:cs typeface="Arial" panose="020B0604020202020204" pitchFamily="34" charset="0"/>
              </a:rPr>
              <a:t>W</a:t>
            </a:r>
            <a:r>
              <a:rPr lang="en-US" altLang="zh-CN" sz="1350" dirty="0">
                <a:latin typeface="Arial" panose="020B0604020202020204" pitchFamily="34" charset="0"/>
                <a:cs typeface="Arial" panose="020B0604020202020204" pitchFamily="34" charset="0"/>
              </a:rPr>
              <a:t>    COMMUNICATIONS</a:t>
            </a:r>
          </a:p>
          <a:p>
            <a:r>
              <a:rPr lang="en-US" altLang="zh-CN" sz="1350" dirty="0">
                <a:latin typeface="Arial" panose="020B0604020202020204" pitchFamily="34" charset="0"/>
                <a:cs typeface="Arial" panose="020B0604020202020204" pitchFamily="34" charset="0"/>
              </a:rPr>
              <a:t>    </a:t>
            </a:r>
            <a:r>
              <a:rPr lang="en-US" altLang="zh-CN" sz="1350" dirty="0">
                <a:solidFill>
                  <a:srgbClr val="6817FF"/>
                </a:solidFill>
                <a:latin typeface="Arial" panose="020B0604020202020204" pitchFamily="34" charset="0"/>
                <a:cs typeface="Arial" panose="020B0604020202020204" pitchFamily="34" charset="0"/>
              </a:rPr>
              <a:t>• </a:t>
            </a:r>
            <a:r>
              <a:rPr lang="en-US" altLang="zh-CN" sz="1350" b="1" dirty="0">
                <a:solidFill>
                  <a:srgbClr val="1AC604"/>
                </a:solidFill>
                <a:latin typeface="Arial" panose="020B0604020202020204" pitchFamily="34" charset="0"/>
                <a:cs typeface="Arial" panose="020B0604020202020204" pitchFamily="34" charset="0"/>
              </a:rPr>
              <a:t>W02 </a:t>
            </a:r>
            <a:r>
              <a:rPr lang="en-US" altLang="zh-CN" sz="1350" dirty="0">
                <a:latin typeface="Arial" panose="020B0604020202020204" pitchFamily="34" charset="0"/>
                <a:cs typeface="Arial" panose="020B0604020202020204" pitchFamily="34" charset="0"/>
              </a:rPr>
              <a:t>   BROADCASTING, RADIO AND LINE TRANSMISSION SYSTEMS</a:t>
            </a:r>
          </a:p>
          <a:p>
            <a:r>
              <a:rPr lang="en-US" altLang="zh-CN" sz="1350" dirty="0">
                <a:latin typeface="Arial" panose="020B0604020202020204" pitchFamily="34" charset="0"/>
                <a:cs typeface="Arial" panose="020B0604020202020204" pitchFamily="34" charset="0"/>
              </a:rPr>
              <a:t>        </a:t>
            </a:r>
            <a:r>
              <a:rPr lang="en-US" altLang="zh-CN" sz="1350" dirty="0">
                <a:solidFill>
                  <a:srgbClr val="6817FF"/>
                </a:solidFill>
                <a:latin typeface="Arial" panose="020B0604020202020204" pitchFamily="34" charset="0"/>
                <a:cs typeface="Arial" panose="020B0604020202020204" pitchFamily="34" charset="0"/>
              </a:rPr>
              <a:t>•</a:t>
            </a:r>
            <a:r>
              <a:rPr lang="en-US" altLang="zh-CN" sz="1350" dirty="0">
                <a:latin typeface="Arial" panose="020B0604020202020204" pitchFamily="34" charset="0"/>
                <a:cs typeface="Arial" panose="020B0604020202020204" pitchFamily="34" charset="0"/>
              </a:rPr>
              <a:t> </a:t>
            </a:r>
            <a:r>
              <a:rPr lang="en-US" altLang="zh-CN" sz="1350" b="1" dirty="0">
                <a:solidFill>
                  <a:srgbClr val="1AC604"/>
                </a:solidFill>
                <a:latin typeface="Arial" panose="020B0604020202020204" pitchFamily="34" charset="0"/>
                <a:cs typeface="Arial" panose="020B0604020202020204" pitchFamily="34" charset="0"/>
              </a:rPr>
              <a:t>W02-C</a:t>
            </a:r>
            <a:r>
              <a:rPr lang="en-US" altLang="zh-CN" sz="1350" dirty="0">
                <a:latin typeface="Arial" panose="020B0604020202020204" pitchFamily="34" charset="0"/>
                <a:cs typeface="Arial" panose="020B0604020202020204" pitchFamily="34" charset="0"/>
              </a:rPr>
              <a:t>   TRANSMISSION SYSTEMS (GENERAL)</a:t>
            </a:r>
          </a:p>
          <a:p>
            <a:r>
              <a:rPr lang="en-US" altLang="zh-CN" sz="1350" dirty="0">
                <a:latin typeface="Arial" panose="020B0604020202020204" pitchFamily="34" charset="0"/>
                <a:cs typeface="Arial" panose="020B0604020202020204" pitchFamily="34" charset="0"/>
              </a:rPr>
              <a:t>            </a:t>
            </a:r>
            <a:r>
              <a:rPr lang="en-US" altLang="zh-CN" sz="1350" dirty="0">
                <a:solidFill>
                  <a:srgbClr val="6817FF"/>
                </a:solidFill>
                <a:latin typeface="Arial" panose="020B0604020202020204" pitchFamily="34" charset="0"/>
                <a:cs typeface="Arial" panose="020B0604020202020204" pitchFamily="34" charset="0"/>
              </a:rPr>
              <a:t>• </a:t>
            </a:r>
            <a:r>
              <a:rPr lang="en-US" altLang="zh-CN" sz="1350" b="1" dirty="0">
                <a:solidFill>
                  <a:srgbClr val="1AC604"/>
                </a:solidFill>
                <a:latin typeface="Arial" panose="020B0604020202020204" pitchFamily="34" charset="0"/>
                <a:cs typeface="Arial" panose="020B0604020202020204" pitchFamily="34" charset="0"/>
              </a:rPr>
              <a:t>W02-C03</a:t>
            </a:r>
            <a:r>
              <a:rPr lang="en-US" altLang="zh-CN" sz="1350" dirty="0">
                <a:latin typeface="Arial" panose="020B0604020202020204" pitchFamily="34" charset="0"/>
                <a:cs typeface="Arial" panose="020B0604020202020204" pitchFamily="34" charset="0"/>
              </a:rPr>
              <a:t>   RADIO SYSTEMS</a:t>
            </a:r>
          </a:p>
          <a:p>
            <a:r>
              <a:rPr lang="en-US" altLang="zh-CN" sz="1350" dirty="0">
                <a:latin typeface="Arial" panose="020B0604020202020204" pitchFamily="34" charset="0"/>
                <a:cs typeface="Arial" panose="020B0604020202020204" pitchFamily="34" charset="0"/>
              </a:rPr>
              <a:t>                </a:t>
            </a:r>
            <a:r>
              <a:rPr lang="en-US" altLang="zh-CN" sz="1350" dirty="0">
                <a:solidFill>
                  <a:srgbClr val="6817FF"/>
                </a:solidFill>
                <a:latin typeface="Arial" panose="020B0604020202020204" pitchFamily="34" charset="0"/>
                <a:cs typeface="Arial" panose="020B0604020202020204" pitchFamily="34" charset="0"/>
              </a:rPr>
              <a:t>• </a:t>
            </a:r>
            <a:r>
              <a:rPr lang="en-US" altLang="zh-CN" sz="1350" b="1" dirty="0">
                <a:solidFill>
                  <a:srgbClr val="1AC604"/>
                </a:solidFill>
                <a:latin typeface="Arial" panose="020B0604020202020204" pitchFamily="34" charset="0"/>
                <a:cs typeface="Arial" panose="020B0604020202020204" pitchFamily="34" charset="0"/>
              </a:rPr>
              <a:t>W02-C03 </a:t>
            </a:r>
            <a:r>
              <a:rPr lang="en-US" altLang="zh-CN" sz="1350" dirty="0">
                <a:latin typeface="Arial" panose="020B0604020202020204" pitchFamily="34" charset="0"/>
                <a:cs typeface="Arial" panose="020B0604020202020204" pitchFamily="34" charset="0"/>
              </a:rPr>
              <a:t>   CMOBILE RADIO, INCLUDING CELLULAR SYSTEMS</a:t>
            </a:r>
          </a:p>
          <a:p>
            <a:r>
              <a:rPr lang="en-US" altLang="zh-CN" sz="1350" dirty="0">
                <a:latin typeface="Arial" panose="020B0604020202020204" pitchFamily="34" charset="0"/>
                <a:cs typeface="Arial" panose="020B0604020202020204" pitchFamily="34" charset="0"/>
              </a:rPr>
              <a:t>                    </a:t>
            </a:r>
            <a:r>
              <a:rPr lang="en-US" altLang="zh-CN" sz="1350" dirty="0">
                <a:solidFill>
                  <a:srgbClr val="6817FF"/>
                </a:solidFill>
                <a:latin typeface="Arial" panose="020B0604020202020204" pitchFamily="34" charset="0"/>
                <a:cs typeface="Arial" panose="020B0604020202020204" pitchFamily="34" charset="0"/>
              </a:rPr>
              <a:t>• </a:t>
            </a:r>
            <a:r>
              <a:rPr lang="en-US" altLang="zh-CN" sz="1350" b="1" dirty="0">
                <a:solidFill>
                  <a:srgbClr val="1AC604"/>
                </a:solidFill>
                <a:latin typeface="Arial" panose="020B0604020202020204" pitchFamily="34" charset="0"/>
                <a:cs typeface="Arial" panose="020B0604020202020204" pitchFamily="34" charset="0"/>
              </a:rPr>
              <a:t>W02-C03C1 </a:t>
            </a:r>
            <a:r>
              <a:rPr lang="en-US" altLang="zh-CN" sz="1350" dirty="0">
                <a:latin typeface="Arial" panose="020B0604020202020204" pitchFamily="34" charset="0"/>
                <a:cs typeface="Arial" panose="020B0604020202020204" pitchFamily="34" charset="0"/>
              </a:rPr>
              <a:t>   CELLULAR </a:t>
            </a:r>
          </a:p>
          <a:p>
            <a:pPr marL="1117997" indent="-1071563"/>
            <a:r>
              <a:rPr lang="en-US" altLang="zh-CN" sz="1350" dirty="0">
                <a:latin typeface="Arial" panose="020B0604020202020204" pitchFamily="34" charset="0"/>
                <a:cs typeface="Arial" panose="020B0604020202020204" pitchFamily="34" charset="0"/>
              </a:rPr>
              <a:t>                       </a:t>
            </a:r>
            <a:r>
              <a:rPr lang="en-US" altLang="zh-CN" sz="1350" dirty="0">
                <a:solidFill>
                  <a:srgbClr val="6817FF"/>
                </a:solidFill>
                <a:latin typeface="Arial" panose="020B0604020202020204" pitchFamily="34" charset="0"/>
                <a:cs typeface="Arial" panose="020B0604020202020204" pitchFamily="34" charset="0"/>
              </a:rPr>
              <a:t>• </a:t>
            </a:r>
            <a:r>
              <a:rPr lang="en-US" altLang="zh-CN" sz="1350" b="1" dirty="0">
                <a:solidFill>
                  <a:srgbClr val="1AC604"/>
                </a:solidFill>
                <a:latin typeface="Arial" panose="020B0604020202020204" pitchFamily="34" charset="0"/>
                <a:cs typeface="Arial" panose="020B0604020202020204" pitchFamily="34" charset="0"/>
              </a:rPr>
              <a:t>W02-C03C1L </a:t>
            </a:r>
            <a:r>
              <a:rPr lang="en-US" altLang="zh-CN" sz="1350" dirty="0">
                <a:latin typeface="Arial" panose="020B0604020202020204" pitchFamily="34" charset="0"/>
                <a:cs typeface="Arial" panose="020B0604020202020204" pitchFamily="34" charset="0"/>
              </a:rPr>
              <a:t>    RADIO SYSTEM OR APPARATUS DETAILS OF </a:t>
            </a:r>
            <a:r>
              <a:rPr lang="en-US" altLang="zh-CN" sz="1350" b="1" dirty="0">
                <a:solidFill>
                  <a:srgbClr val="6817FF"/>
                </a:solidFill>
                <a:latin typeface="Arial" panose="020B0604020202020204" pitchFamily="34" charset="0"/>
                <a:cs typeface="Arial" panose="020B0604020202020204" pitchFamily="34" charset="0"/>
              </a:rPr>
              <a:t>FIFTH GENERATION  </a:t>
            </a:r>
            <a:r>
              <a:rPr lang="en-US" altLang="zh-CN" sz="1350" dirty="0">
                <a:latin typeface="Arial" panose="020B0604020202020204" pitchFamily="34" charset="0"/>
                <a:cs typeface="Arial" panose="020B0604020202020204" pitchFamily="34" charset="0"/>
              </a:rPr>
              <a:t>OR ANALOGOUS MOBILE PHONE SYSTEM</a:t>
            </a:r>
            <a:endParaRPr lang="zh-CN" altLang="en-US" sz="13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83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33174" y="422050"/>
            <a:ext cx="3681136" cy="47320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9335" lvl="2">
              <a:lnSpc>
                <a:spcPct val="150000"/>
              </a:lnSpc>
              <a:spcAft>
                <a:spcPts val="450"/>
              </a:spcAft>
              <a:buClr>
                <a:srgbClr val="6817FF"/>
              </a:buClr>
              <a:defRPr/>
            </a:pPr>
            <a:r>
              <a:rPr lang="en-US" altLang="zh-CN" sz="1650" b="1" dirty="0">
                <a:solidFill>
                  <a:srgbClr val="6817FF"/>
                </a:solidFill>
                <a:latin typeface="微软雅黑" pitchFamily="34" charset="-122"/>
                <a:ea typeface="微软雅黑" pitchFamily="34" charset="-122"/>
                <a:cs typeface="宋体"/>
              </a:rPr>
              <a:t>IPC</a:t>
            </a:r>
            <a:r>
              <a:rPr lang="zh-CN" altLang="en-US" sz="1650" b="1" dirty="0">
                <a:solidFill>
                  <a:srgbClr val="6817FF"/>
                </a:solidFill>
                <a:latin typeface="微软雅黑" pitchFamily="34" charset="-122"/>
                <a:ea typeface="微软雅黑" pitchFamily="34" charset="-122"/>
                <a:cs typeface="宋体"/>
              </a:rPr>
              <a:t>中只有涉及通信的部分分类号</a:t>
            </a:r>
            <a:endParaRPr lang="en-US" altLang="zh-CN" sz="1650" b="1" dirty="0">
              <a:solidFill>
                <a:srgbClr val="6817FF"/>
              </a:solidFill>
              <a:latin typeface="微软雅黑" pitchFamily="34" charset="-122"/>
              <a:ea typeface="微软雅黑" pitchFamily="34" charset="-122"/>
              <a:cs typeface="宋体"/>
            </a:endParaRPr>
          </a:p>
        </p:txBody>
      </p:sp>
      <p:pic>
        <p:nvPicPr>
          <p:cNvPr id="13" name="图片 12"/>
          <p:cNvPicPr>
            <a:picLocks noChangeAspect="1"/>
          </p:cNvPicPr>
          <p:nvPr/>
        </p:nvPicPr>
        <p:blipFill>
          <a:blip r:embed="rId3"/>
          <a:stretch>
            <a:fillRect/>
          </a:stretch>
        </p:blipFill>
        <p:spPr>
          <a:xfrm>
            <a:off x="208894" y="1057220"/>
            <a:ext cx="3413537" cy="487648"/>
          </a:xfrm>
          <a:prstGeom prst="rect">
            <a:avLst/>
          </a:prstGeom>
          <a:ln w="38100">
            <a:solidFill>
              <a:srgbClr val="1AC604"/>
            </a:solidFill>
          </a:ln>
        </p:spPr>
      </p:pic>
      <p:pic>
        <p:nvPicPr>
          <p:cNvPr id="19" name="图片 18"/>
          <p:cNvPicPr>
            <a:picLocks noChangeAspect="1"/>
          </p:cNvPicPr>
          <p:nvPr/>
        </p:nvPicPr>
        <p:blipFill>
          <a:blip r:embed="rId4"/>
          <a:stretch>
            <a:fillRect/>
          </a:stretch>
        </p:blipFill>
        <p:spPr>
          <a:xfrm>
            <a:off x="185437" y="3486221"/>
            <a:ext cx="6206571" cy="858193"/>
          </a:xfrm>
          <a:prstGeom prst="rect">
            <a:avLst/>
          </a:prstGeom>
          <a:ln w="38100">
            <a:solidFill>
              <a:srgbClr val="1AC604"/>
            </a:solidFill>
          </a:ln>
        </p:spPr>
      </p:pic>
      <p:pic>
        <p:nvPicPr>
          <p:cNvPr id="20" name="图片 19"/>
          <p:cNvPicPr>
            <a:picLocks noChangeAspect="1"/>
          </p:cNvPicPr>
          <p:nvPr/>
        </p:nvPicPr>
        <p:blipFill>
          <a:blip r:embed="rId5"/>
          <a:stretch>
            <a:fillRect/>
          </a:stretch>
        </p:blipFill>
        <p:spPr>
          <a:xfrm>
            <a:off x="208895" y="2605937"/>
            <a:ext cx="6022088" cy="631002"/>
          </a:xfrm>
          <a:prstGeom prst="rect">
            <a:avLst/>
          </a:prstGeom>
          <a:ln w="38100">
            <a:solidFill>
              <a:srgbClr val="1AC604"/>
            </a:solidFill>
          </a:ln>
        </p:spPr>
      </p:pic>
      <p:pic>
        <p:nvPicPr>
          <p:cNvPr id="21" name="图片 20"/>
          <p:cNvPicPr>
            <a:picLocks noChangeAspect="1"/>
          </p:cNvPicPr>
          <p:nvPr/>
        </p:nvPicPr>
        <p:blipFill>
          <a:blip r:embed="rId5"/>
          <a:stretch>
            <a:fillRect/>
          </a:stretch>
        </p:blipFill>
        <p:spPr>
          <a:xfrm>
            <a:off x="206090" y="1731614"/>
            <a:ext cx="6022088" cy="631002"/>
          </a:xfrm>
          <a:prstGeom prst="rect">
            <a:avLst/>
          </a:prstGeom>
          <a:ln w="38100">
            <a:solidFill>
              <a:srgbClr val="1AC604"/>
            </a:solidFill>
          </a:ln>
        </p:spPr>
      </p:pic>
    </p:spTree>
    <p:extLst>
      <p:ext uri="{BB962C8B-B14F-4D97-AF65-F5344CB8AC3E}">
        <p14:creationId xmlns:p14="http://schemas.microsoft.com/office/powerpoint/2010/main" val="3600272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DWPI</a:t>
            </a:r>
            <a:r>
              <a:rPr lang="zh-CN" altLang="en-US" dirty="0" smtClean="0"/>
              <a:t>专利家族</a:t>
            </a:r>
            <a:endParaRPr lang="en-US" dirty="0"/>
          </a:p>
        </p:txBody>
      </p:sp>
      <p:sp>
        <p:nvSpPr>
          <p:cNvPr id="4" name="TextBox 18"/>
          <p:cNvSpPr txBox="1">
            <a:spLocks noGrp="1" noChangeArrowheads="1"/>
          </p:cNvSpPr>
          <p:nvPr>
            <p:ph idx="1"/>
          </p:nvPr>
        </p:nvSpPr>
        <p:spPr bwMode="auto">
          <a:xfrm>
            <a:off x="930065" y="856813"/>
            <a:ext cx="4997870" cy="3863365"/>
          </a:xfrm>
          <a:prstGeom prst="rect">
            <a:avLst/>
          </a:prstGeom>
          <a:noFill/>
          <a:ln w="9525">
            <a:noFill/>
            <a:miter lim="800000"/>
            <a:headEnd/>
            <a:tailEnd/>
          </a:ln>
        </p:spPr>
        <p:txBody>
          <a:bodyPr wrap="square">
            <a:spAutoFit/>
          </a:bodyPr>
          <a:lstStyle/>
          <a:p>
            <a:pPr>
              <a:lnSpc>
                <a:spcPct val="130000"/>
              </a:lnSpc>
              <a:spcAft>
                <a:spcPts val="450"/>
              </a:spcAft>
              <a:buClr>
                <a:srgbClr val="5500FF"/>
              </a:buClr>
              <a:buFont typeface="Wingdings" panose="05000000000000000000" pitchFamily="2" charset="2"/>
              <a:buChar char="Ø"/>
              <a:defRPr/>
            </a:pPr>
            <a:r>
              <a:rPr lang="en-US" altLang="zh-CN" sz="1350" dirty="0">
                <a:solidFill>
                  <a:srgbClr val="000000"/>
                </a:solidFill>
                <a:latin typeface="微软雅黑" panose="020B0503020204020204" pitchFamily="34" charset="-122"/>
                <a:ea typeface="微软雅黑" panose="020B0503020204020204" pitchFamily="34" charset="-122"/>
                <a:cs typeface="宋体"/>
              </a:rPr>
              <a:t>  INPADOC </a:t>
            </a:r>
            <a:r>
              <a:rPr lang="zh-CN" altLang="en-US" sz="1350" dirty="0">
                <a:solidFill>
                  <a:srgbClr val="000000"/>
                </a:solidFill>
                <a:latin typeface="微软雅黑" panose="020B0503020204020204" pitchFamily="34" charset="-122"/>
                <a:ea typeface="微软雅黑" panose="020B0503020204020204" pitchFamily="34" charset="-122"/>
                <a:cs typeface="宋体"/>
              </a:rPr>
              <a:t>同族专利</a:t>
            </a:r>
            <a:endParaRPr lang="en-US" altLang="zh-CN" sz="1350" dirty="0">
              <a:solidFill>
                <a:srgbClr val="000000"/>
              </a:solidFill>
              <a:latin typeface="微软雅黑" panose="020B0503020204020204" pitchFamily="34" charset="-122"/>
              <a:ea typeface="微软雅黑" panose="020B0503020204020204" pitchFamily="34" charset="-122"/>
              <a:cs typeface="宋体"/>
            </a:endParaRPr>
          </a:p>
          <a:p>
            <a:pPr marL="389335" lvl="1" indent="-173831">
              <a:lnSpc>
                <a:spcPct val="130000"/>
              </a:lnSpc>
              <a:buClr>
                <a:srgbClr val="5500FF"/>
              </a:buClr>
              <a:buFont typeface="Wingdings" panose="05000000000000000000" pitchFamily="2" charset="2"/>
              <a:buChar char="Ø"/>
              <a:defRPr/>
            </a:pPr>
            <a:r>
              <a:rPr lang="zh-CN" altLang="en-US" sz="1350" dirty="0">
                <a:solidFill>
                  <a:srgbClr val="000000"/>
                </a:solidFill>
                <a:latin typeface="微软雅黑" panose="020B0503020204020204" pitchFamily="34" charset="-122"/>
                <a:ea typeface="微软雅黑" panose="020B0503020204020204" pitchFamily="34" charset="-122"/>
                <a:cs typeface="宋体"/>
              </a:rPr>
              <a:t>特点：基于</a:t>
            </a:r>
            <a:r>
              <a:rPr lang="zh-CN" altLang="en-US" sz="1350" dirty="0">
                <a:solidFill>
                  <a:srgbClr val="5500FF"/>
                </a:solidFill>
                <a:latin typeface="微软雅黑" panose="020B0503020204020204" pitchFamily="34" charset="-122"/>
                <a:ea typeface="微软雅黑" panose="020B0503020204020204" pitchFamily="34" charset="-122"/>
                <a:cs typeface="宋体"/>
              </a:rPr>
              <a:t>优先权</a:t>
            </a:r>
            <a:r>
              <a:rPr lang="zh-CN" altLang="en-US" sz="1350" dirty="0">
                <a:solidFill>
                  <a:srgbClr val="000000"/>
                </a:solidFill>
                <a:latin typeface="微软雅黑" panose="020B0503020204020204" pitchFamily="34" charset="-122"/>
                <a:ea typeface="微软雅黑" panose="020B0503020204020204" pitchFamily="34" charset="-122"/>
                <a:cs typeface="宋体"/>
              </a:rPr>
              <a:t>文件，不考虑专利本身的技术内容</a:t>
            </a:r>
            <a:endParaRPr lang="en-US" altLang="zh-CN" sz="1350" dirty="0">
              <a:solidFill>
                <a:srgbClr val="000000"/>
              </a:solidFill>
              <a:latin typeface="微软雅黑" panose="020B0503020204020204" pitchFamily="34" charset="-122"/>
              <a:ea typeface="微软雅黑" panose="020B0503020204020204" pitchFamily="34" charset="-122"/>
              <a:cs typeface="宋体"/>
            </a:endParaRPr>
          </a:p>
          <a:p>
            <a:pPr marL="389335" lvl="1" indent="-173831">
              <a:lnSpc>
                <a:spcPct val="130000"/>
              </a:lnSpc>
              <a:buClr>
                <a:srgbClr val="5500FF"/>
              </a:buClr>
              <a:buFont typeface="Wingdings" panose="05000000000000000000" pitchFamily="2" charset="2"/>
              <a:buChar char="Ø"/>
              <a:defRPr/>
            </a:pPr>
            <a:r>
              <a:rPr lang="zh-CN" altLang="en-US" sz="1350" dirty="0">
                <a:solidFill>
                  <a:srgbClr val="000000"/>
                </a:solidFill>
                <a:latin typeface="微软雅黑" panose="020B0503020204020204" pitchFamily="34" charset="-122"/>
                <a:ea typeface="微软雅黑" panose="020B0503020204020204" pitchFamily="34" charset="-122"/>
                <a:cs typeface="宋体"/>
              </a:rPr>
              <a:t>问题：</a:t>
            </a:r>
            <a:endParaRPr lang="en-US" altLang="zh-CN" sz="1350" dirty="0">
              <a:solidFill>
                <a:srgbClr val="000000"/>
              </a:solidFill>
              <a:latin typeface="微软雅黑" panose="020B0503020204020204" pitchFamily="34" charset="-122"/>
              <a:ea typeface="微软雅黑" panose="020B0503020204020204" pitchFamily="34" charset="-122"/>
              <a:cs typeface="宋体"/>
            </a:endParaRPr>
          </a:p>
          <a:p>
            <a:pPr marL="1033463" lvl="2" indent="-214313">
              <a:lnSpc>
                <a:spcPct val="130000"/>
              </a:lnSpc>
              <a:buClr>
                <a:srgbClr val="5500FF"/>
              </a:buClr>
              <a:buFont typeface="Wingdings" panose="05000000000000000000" pitchFamily="2" charset="2"/>
              <a:buChar char="Ø"/>
              <a:defRPr/>
            </a:pPr>
            <a:r>
              <a:rPr lang="zh-CN" altLang="en-US" dirty="0">
                <a:solidFill>
                  <a:srgbClr val="000000"/>
                </a:solidFill>
                <a:latin typeface="微软雅黑" panose="020B0503020204020204" pitchFamily="34" charset="-122"/>
                <a:ea typeface="微软雅黑" panose="020B0503020204020204" pitchFamily="34" charset="-122"/>
                <a:cs typeface="宋体"/>
              </a:rPr>
              <a:t>基于不同优先权文件的相同技术专利无法归并</a:t>
            </a:r>
            <a:endParaRPr lang="en-US" altLang="zh-CN" dirty="0">
              <a:solidFill>
                <a:srgbClr val="000000"/>
              </a:solidFill>
              <a:latin typeface="微软雅黑" panose="020B0503020204020204" pitchFamily="34" charset="-122"/>
              <a:ea typeface="微软雅黑" panose="020B0503020204020204" pitchFamily="34" charset="-122"/>
              <a:cs typeface="宋体"/>
            </a:endParaRPr>
          </a:p>
          <a:p>
            <a:pPr marL="1033463" lvl="2" indent="-214313">
              <a:lnSpc>
                <a:spcPct val="130000"/>
              </a:lnSpc>
              <a:buClr>
                <a:srgbClr val="5500FF"/>
              </a:buClr>
              <a:buFont typeface="Wingdings" panose="05000000000000000000" pitchFamily="2" charset="2"/>
              <a:buChar char="Ø"/>
              <a:defRPr/>
            </a:pPr>
            <a:r>
              <a:rPr lang="zh-CN" altLang="en-US" dirty="0">
                <a:solidFill>
                  <a:srgbClr val="000000"/>
                </a:solidFill>
                <a:latin typeface="微软雅黑" panose="020B0503020204020204" pitchFamily="34" charset="-122"/>
                <a:ea typeface="微软雅黑" panose="020B0503020204020204" pitchFamily="34" charset="-122"/>
                <a:cs typeface="宋体"/>
              </a:rPr>
              <a:t>同一专利家族的成员可能包含不同技术的专利</a:t>
            </a:r>
            <a:endParaRPr lang="en-US" altLang="zh-CN" dirty="0">
              <a:solidFill>
                <a:srgbClr val="000000"/>
              </a:solidFill>
              <a:latin typeface="微软雅黑" panose="020B0503020204020204" pitchFamily="34" charset="-122"/>
              <a:ea typeface="微软雅黑" panose="020B0503020204020204" pitchFamily="34" charset="-122"/>
              <a:cs typeface="宋体"/>
            </a:endParaRPr>
          </a:p>
          <a:p>
            <a:pPr>
              <a:lnSpc>
                <a:spcPct val="130000"/>
              </a:lnSpc>
              <a:spcAft>
                <a:spcPts val="450"/>
              </a:spcAft>
              <a:buClr>
                <a:srgbClr val="5500FF"/>
              </a:buClr>
              <a:buFont typeface="Wingdings" panose="05000000000000000000" pitchFamily="2" charset="2"/>
              <a:buChar char="Ø"/>
              <a:defRPr/>
            </a:pPr>
            <a:r>
              <a:rPr lang="en-US" altLang="zh-CN" sz="1350" dirty="0">
                <a:solidFill>
                  <a:srgbClr val="000000"/>
                </a:solidFill>
                <a:latin typeface="微软雅黑" panose="020B0503020204020204" pitchFamily="34" charset="-122"/>
                <a:ea typeface="微软雅黑" panose="020B0503020204020204" pitchFamily="34" charset="-122"/>
                <a:cs typeface="宋体"/>
              </a:rPr>
              <a:t> DWPI </a:t>
            </a:r>
            <a:r>
              <a:rPr lang="zh-CN" altLang="en-US" sz="1350" dirty="0">
                <a:solidFill>
                  <a:srgbClr val="000000"/>
                </a:solidFill>
                <a:latin typeface="微软雅黑" panose="020B0503020204020204" pitchFamily="34" charset="-122"/>
                <a:ea typeface="微软雅黑" panose="020B0503020204020204" pitchFamily="34" charset="-122"/>
                <a:cs typeface="宋体"/>
              </a:rPr>
              <a:t>同族专利</a:t>
            </a:r>
            <a:endParaRPr lang="en-US" altLang="zh-CN" sz="1350" dirty="0">
              <a:solidFill>
                <a:srgbClr val="000000"/>
              </a:solidFill>
              <a:latin typeface="微软雅黑" panose="020B0503020204020204" pitchFamily="34" charset="-122"/>
              <a:ea typeface="微软雅黑" panose="020B0503020204020204" pitchFamily="34" charset="-122"/>
              <a:cs typeface="宋体"/>
            </a:endParaRPr>
          </a:p>
          <a:p>
            <a:pPr lvl="2" indent="-173831">
              <a:lnSpc>
                <a:spcPct val="130000"/>
              </a:lnSpc>
              <a:spcAft>
                <a:spcPts val="450"/>
              </a:spcAft>
              <a:buClr>
                <a:srgbClr val="5500FF"/>
              </a:buClr>
              <a:buFont typeface="Wingdings" panose="05000000000000000000" pitchFamily="2" charset="2"/>
              <a:buChar char="Ø"/>
              <a:defRPr/>
            </a:pPr>
            <a:r>
              <a:rPr lang="zh-CN" altLang="en-US" dirty="0">
                <a:solidFill>
                  <a:srgbClr val="000000"/>
                </a:solidFill>
                <a:latin typeface="微软雅黑" panose="020B0503020204020204" pitchFamily="34" charset="-122"/>
                <a:ea typeface="微软雅黑" panose="020B0503020204020204" pitchFamily="34" charset="-122"/>
                <a:cs typeface="宋体"/>
              </a:rPr>
              <a:t>人工编制，标准更严</a:t>
            </a:r>
            <a:endParaRPr lang="en-US" altLang="zh-CN" dirty="0">
              <a:solidFill>
                <a:srgbClr val="000000"/>
              </a:solidFill>
              <a:latin typeface="微软雅黑" panose="020B0503020204020204" pitchFamily="34" charset="-122"/>
              <a:ea typeface="微软雅黑" panose="020B0503020204020204" pitchFamily="34" charset="-122"/>
              <a:cs typeface="宋体"/>
            </a:endParaRPr>
          </a:p>
          <a:p>
            <a:pPr lvl="2" indent="-173831">
              <a:lnSpc>
                <a:spcPct val="130000"/>
              </a:lnSpc>
              <a:spcAft>
                <a:spcPts val="450"/>
              </a:spcAft>
              <a:buClr>
                <a:srgbClr val="5500FF"/>
              </a:buClr>
              <a:buFont typeface="Wingdings" panose="05000000000000000000" pitchFamily="2" charset="2"/>
              <a:buChar char="Ø"/>
              <a:defRPr/>
            </a:pPr>
            <a:r>
              <a:rPr lang="zh-CN" altLang="en-US" dirty="0">
                <a:solidFill>
                  <a:srgbClr val="5500FF"/>
                </a:solidFill>
                <a:latin typeface="微软雅黑" panose="020B0503020204020204" pitchFamily="34" charset="-122"/>
                <a:ea typeface="微软雅黑" panose="020B0503020204020204" pitchFamily="34" charset="-122"/>
                <a:cs typeface="宋体"/>
              </a:rPr>
              <a:t>相同技术</a:t>
            </a:r>
            <a:r>
              <a:rPr lang="zh-CN" altLang="en-US" dirty="0">
                <a:solidFill>
                  <a:srgbClr val="000000"/>
                </a:solidFill>
                <a:latin typeface="微软雅黑" panose="020B0503020204020204" pitchFamily="34" charset="-122"/>
                <a:ea typeface="微软雅黑" panose="020B0503020204020204" pitchFamily="34" charset="-122"/>
                <a:cs typeface="宋体"/>
              </a:rPr>
              <a:t>的专利归并为一个家族</a:t>
            </a:r>
            <a:endParaRPr lang="en-US" altLang="zh-CN" dirty="0">
              <a:solidFill>
                <a:srgbClr val="000000"/>
              </a:solidFill>
              <a:latin typeface="微软雅黑" panose="020B0503020204020204" pitchFamily="34" charset="-122"/>
              <a:ea typeface="微软雅黑" panose="020B0503020204020204" pitchFamily="34" charset="-122"/>
              <a:cs typeface="宋体"/>
            </a:endParaRPr>
          </a:p>
          <a:p>
            <a:pPr lvl="2" indent="-173831">
              <a:lnSpc>
                <a:spcPct val="130000"/>
              </a:lnSpc>
              <a:spcAft>
                <a:spcPts val="450"/>
              </a:spcAft>
              <a:buClr>
                <a:srgbClr val="5500FF"/>
              </a:buClr>
              <a:buFont typeface="Wingdings" panose="05000000000000000000" pitchFamily="2" charset="2"/>
              <a:buChar char="Ø"/>
              <a:defRPr/>
            </a:pPr>
            <a:r>
              <a:rPr lang="zh-CN" altLang="en-US" dirty="0">
                <a:solidFill>
                  <a:schemeClr val="tx1">
                    <a:lumMod val="50000"/>
                  </a:schemeClr>
                </a:solidFill>
                <a:latin typeface="微软雅黑" panose="020B0503020204020204" pitchFamily="34" charset="-122"/>
                <a:ea typeface="微软雅黑" panose="020B0503020204020204" pitchFamily="34" charset="-122"/>
                <a:cs typeface="宋体"/>
              </a:rPr>
              <a:t>非协议等同专利</a:t>
            </a:r>
            <a:endParaRPr lang="en-US" altLang="zh-CN" dirty="0">
              <a:solidFill>
                <a:schemeClr val="tx1">
                  <a:lumMod val="50000"/>
                </a:schemeClr>
              </a:solidFill>
              <a:latin typeface="微软雅黑" panose="020B0503020204020204" pitchFamily="34" charset="-122"/>
              <a:ea typeface="微软雅黑" panose="020B0503020204020204" pitchFamily="34" charset="-122"/>
              <a:cs typeface="宋体"/>
            </a:endParaRPr>
          </a:p>
          <a:p>
            <a:pPr lvl="2" indent="-173831">
              <a:lnSpc>
                <a:spcPct val="130000"/>
              </a:lnSpc>
              <a:spcAft>
                <a:spcPts val="450"/>
              </a:spcAft>
              <a:buClr>
                <a:srgbClr val="5500FF"/>
              </a:buClr>
              <a:buFont typeface="Wingdings" panose="05000000000000000000" pitchFamily="2" charset="2"/>
              <a:buChar char="Ø"/>
              <a:defRPr/>
            </a:pPr>
            <a:r>
              <a:rPr lang="zh-CN" altLang="en-US" dirty="0">
                <a:latin typeface="微软雅黑" panose="020B0503020204020204" pitchFamily="34" charset="-122"/>
                <a:ea typeface="微软雅黑" panose="020B0503020204020204" pitchFamily="34" charset="-122"/>
                <a:cs typeface="宋体"/>
              </a:rPr>
              <a:t>提高了检索结果归并的</a:t>
            </a:r>
            <a:r>
              <a:rPr lang="zh-CN" altLang="en-US" dirty="0">
                <a:solidFill>
                  <a:srgbClr val="5500FF"/>
                </a:solidFill>
                <a:latin typeface="微软雅黑" panose="020B0503020204020204" pitchFamily="34" charset="-122"/>
                <a:ea typeface="微软雅黑" panose="020B0503020204020204" pitchFamily="34" charset="-122"/>
                <a:cs typeface="宋体"/>
              </a:rPr>
              <a:t>准确性</a:t>
            </a:r>
            <a:endParaRPr lang="en-US" altLang="zh-CN" dirty="0">
              <a:solidFill>
                <a:srgbClr val="5500FF"/>
              </a:solidFill>
              <a:latin typeface="微软雅黑" panose="020B0503020204020204" pitchFamily="34" charset="-122"/>
              <a:ea typeface="微软雅黑" panose="020B0503020204020204" pitchFamily="34" charset="-122"/>
              <a:cs typeface="宋体"/>
            </a:endParaRPr>
          </a:p>
          <a:p>
            <a:pPr lvl="2" indent="-173831">
              <a:lnSpc>
                <a:spcPct val="130000"/>
              </a:lnSpc>
              <a:spcAft>
                <a:spcPts val="450"/>
              </a:spcAft>
              <a:buClr>
                <a:srgbClr val="5500FF"/>
              </a:buClr>
              <a:buFont typeface="Wingdings" panose="05000000000000000000" pitchFamily="2" charset="2"/>
              <a:buChar char="Ø"/>
              <a:defRPr/>
            </a:pPr>
            <a:r>
              <a:rPr lang="zh-CN" altLang="en-US" dirty="0">
                <a:latin typeface="微软雅黑" panose="020B0503020204020204" pitchFamily="34" charset="-122"/>
                <a:ea typeface="微软雅黑" panose="020B0503020204020204" pitchFamily="34" charset="-122"/>
                <a:cs typeface="宋体"/>
              </a:rPr>
              <a:t>中国专利双报 </a:t>
            </a:r>
            <a:r>
              <a:rPr lang="en-US" altLang="zh-CN" dirty="0">
                <a:solidFill>
                  <a:srgbClr val="5500FF"/>
                </a:solidFill>
                <a:latin typeface="微软雅黑" panose="020B0503020204020204" pitchFamily="34" charset="-122"/>
                <a:ea typeface="微软雅黑" panose="020B0503020204020204" pitchFamily="34" charset="-122"/>
                <a:cs typeface="宋体"/>
              </a:rPr>
              <a:t>China Dual Filing </a:t>
            </a:r>
          </a:p>
        </p:txBody>
      </p:sp>
    </p:spTree>
    <p:extLst>
      <p:ext uri="{BB962C8B-B14F-4D97-AF65-F5344CB8AC3E}">
        <p14:creationId xmlns:p14="http://schemas.microsoft.com/office/powerpoint/2010/main" val="35934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barn(inVertical)">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barn(inVertical)">
                                      <p:cBhvr>
                                        <p:cTn id="21" dur="500"/>
                                        <p:tgtEl>
                                          <p:spTgt spid="4">
                                            <p:txEl>
                                              <p:pRg st="6" end="6"/>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barn(inVertical)">
                                      <p:cBhvr>
                                        <p:cTn id="24" dur="500"/>
                                        <p:tgtEl>
                                          <p:spTgt spid="4">
                                            <p:txEl>
                                              <p:pRg st="7" end="7"/>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barn(inVertical)">
                                      <p:cBhvr>
                                        <p:cTn id="27" dur="500"/>
                                        <p:tgtEl>
                                          <p:spTgt spid="4">
                                            <p:txEl>
                                              <p:pRg st="8" end="8"/>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animEffect transition="in" filter="barn(inVertical)">
                                      <p:cBhvr>
                                        <p:cTn id="30" dur="500"/>
                                        <p:tgtEl>
                                          <p:spTgt spid="4">
                                            <p:txEl>
                                              <p:pRg st="9" end="9"/>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animEffect transition="in" filter="barn(inVertical)">
                                      <p:cBhvr>
                                        <p:cTn id="33"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DPCI</a:t>
            </a:r>
            <a:r>
              <a:rPr lang="zh-CN" altLang="en-US" dirty="0"/>
              <a:t>专</a:t>
            </a:r>
            <a:r>
              <a:rPr lang="zh-CN" altLang="en-US" dirty="0" smtClean="0"/>
              <a:t>利引文索引</a:t>
            </a:r>
            <a:endParaRPr lang="en-US" dirty="0"/>
          </a:p>
        </p:txBody>
      </p:sp>
      <p:sp>
        <p:nvSpPr>
          <p:cNvPr id="4" name="TextBox 18"/>
          <p:cNvSpPr txBox="1">
            <a:spLocks noChangeArrowheads="1"/>
          </p:cNvSpPr>
          <p:nvPr/>
        </p:nvSpPr>
        <p:spPr bwMode="auto">
          <a:xfrm>
            <a:off x="229660" y="1424180"/>
            <a:ext cx="3437450" cy="979499"/>
          </a:xfrm>
          <a:prstGeom prst="rect">
            <a:avLst/>
          </a:prstGeom>
          <a:noFill/>
          <a:ln w="9525">
            <a:noFill/>
            <a:miter lim="800000"/>
            <a:headEnd/>
            <a:tailEnd/>
          </a:ln>
        </p:spPr>
        <p:txBody>
          <a:bodyPr wrap="square">
            <a:spAutoFit/>
          </a:bodyPr>
          <a:lstStyle/>
          <a:p>
            <a:pPr marL="214313" indent="-214313">
              <a:lnSpc>
                <a:spcPct val="130000"/>
              </a:lnSpc>
              <a:spcAft>
                <a:spcPts val="450"/>
              </a:spcAft>
              <a:buClr>
                <a:srgbClr val="5500FF"/>
              </a:buClr>
              <a:buFont typeface="Wingdings" panose="05000000000000000000" pitchFamily="2" charset="2"/>
              <a:buChar char="Ø"/>
              <a:defRPr/>
            </a:pPr>
            <a:r>
              <a:rPr lang="zh-CN" altLang="en-US" sz="1050" dirty="0">
                <a:ea typeface="微软雅黑" pitchFamily="34" charset="-122"/>
              </a:rPr>
              <a:t>普通专利引用中的问题：</a:t>
            </a:r>
            <a:endParaRPr lang="en-US" altLang="zh-CN" sz="1050" dirty="0">
              <a:ea typeface="微软雅黑" pitchFamily="34" charset="-122"/>
            </a:endParaRPr>
          </a:p>
          <a:p>
            <a:pPr marL="560785" lvl="1" indent="-217885">
              <a:spcAft>
                <a:spcPts val="450"/>
              </a:spcAft>
              <a:buClr>
                <a:srgbClr val="5500FF"/>
              </a:buClr>
              <a:buFont typeface="Wingdings" panose="05000000000000000000" pitchFamily="2" charset="2"/>
              <a:buChar char="Ø"/>
              <a:defRPr/>
            </a:pPr>
            <a:r>
              <a:rPr lang="zh-CN" altLang="en-US" sz="1050" dirty="0">
                <a:ea typeface="微软雅黑" pitchFamily="34" charset="-122"/>
              </a:rPr>
              <a:t>引用的专利或非专利信息不全或错误</a:t>
            </a:r>
            <a:endParaRPr lang="en-US" altLang="zh-CN" sz="1050" dirty="0">
              <a:ea typeface="微软雅黑" pitchFamily="34" charset="-122"/>
            </a:endParaRPr>
          </a:p>
          <a:p>
            <a:pPr marL="560785" lvl="1" indent="-217885">
              <a:spcAft>
                <a:spcPts val="450"/>
              </a:spcAft>
              <a:buClr>
                <a:srgbClr val="5500FF"/>
              </a:buClr>
              <a:buFont typeface="Wingdings" panose="05000000000000000000" pitchFamily="2" charset="2"/>
              <a:buChar char="Ø"/>
              <a:defRPr/>
            </a:pPr>
            <a:r>
              <a:rPr lang="zh-CN" altLang="en-US" sz="1050" dirty="0">
                <a:ea typeface="微软雅黑" pitchFamily="34" charset="-122"/>
              </a:rPr>
              <a:t>即使是同族专利中的成员也可能有不同的引用</a:t>
            </a:r>
            <a:endParaRPr lang="en-US" altLang="zh-CN" sz="1050" dirty="0">
              <a:ea typeface="微软雅黑" pitchFamily="34" charset="-122"/>
            </a:endParaRPr>
          </a:p>
          <a:p>
            <a:pPr marL="560785" lvl="1" indent="-217885">
              <a:spcAft>
                <a:spcPts val="450"/>
              </a:spcAft>
              <a:buClr>
                <a:srgbClr val="5500FF"/>
              </a:buClr>
              <a:buFont typeface="Wingdings" panose="05000000000000000000" pitchFamily="2" charset="2"/>
              <a:buChar char="Ø"/>
              <a:defRPr/>
            </a:pPr>
            <a:r>
              <a:rPr lang="zh-CN" altLang="en-US" sz="1050" dirty="0">
                <a:ea typeface="微软雅黑" pitchFamily="34" charset="-122"/>
              </a:rPr>
              <a:t>不利于了解技术脉络</a:t>
            </a:r>
          </a:p>
        </p:txBody>
      </p:sp>
      <p:grpSp>
        <p:nvGrpSpPr>
          <p:cNvPr id="11" name="Group 10"/>
          <p:cNvGrpSpPr/>
          <p:nvPr/>
        </p:nvGrpSpPr>
        <p:grpSpPr>
          <a:xfrm>
            <a:off x="4080291" y="1596176"/>
            <a:ext cx="2574867" cy="1951150"/>
            <a:chOff x="2156275" y="2435185"/>
            <a:chExt cx="4319024" cy="2576012"/>
          </a:xfrm>
        </p:grpSpPr>
        <p:pic>
          <p:nvPicPr>
            <p:cNvPr id="6" name="Picture 16"/>
            <p:cNvPicPr>
              <a:picLocks noChangeAspect="1" noChangeArrowheads="1"/>
            </p:cNvPicPr>
            <p:nvPr/>
          </p:nvPicPr>
          <p:blipFill>
            <a:blip r:embed="rId2" cstate="print"/>
            <a:srcRect/>
            <a:stretch>
              <a:fillRect/>
            </a:stretch>
          </p:blipFill>
          <p:spPr bwMode="auto">
            <a:xfrm>
              <a:off x="2156275" y="2435185"/>
              <a:ext cx="1934656" cy="2515054"/>
            </a:xfrm>
            <a:prstGeom prst="rect">
              <a:avLst/>
            </a:prstGeom>
            <a:ln>
              <a:noFill/>
            </a:ln>
            <a:effectLst>
              <a:outerShdw blurRad="190500" algn="tl" rotWithShape="0">
                <a:srgbClr val="000000">
                  <a:alpha val="70000"/>
                </a:srgbClr>
              </a:outerShdw>
            </a:effectLst>
          </p:spPr>
        </p:pic>
        <p:sp>
          <p:nvSpPr>
            <p:cNvPr id="7" name="Rounded Rectangle 6"/>
            <p:cNvSpPr/>
            <p:nvPr/>
          </p:nvSpPr>
          <p:spPr bwMode="auto">
            <a:xfrm>
              <a:off x="2176797" y="4384585"/>
              <a:ext cx="965746" cy="536579"/>
            </a:xfrm>
            <a:prstGeom prst="roundRect">
              <a:avLst/>
            </a:prstGeom>
            <a:noFill/>
            <a:ln w="28575" cap="flat" cmpd="sng" algn="ctr">
              <a:solidFill>
                <a:schemeClr val="accent1"/>
              </a:solid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800" fontAlgn="base">
                <a:spcBef>
                  <a:spcPct val="50000"/>
                </a:spcBef>
                <a:spcAft>
                  <a:spcPct val="0"/>
                </a:spcAft>
                <a:defRPr/>
              </a:pPr>
              <a:endParaRPr lang="en-US" kern="0">
                <a:solidFill>
                  <a:srgbClr val="4B4B4B"/>
                </a:solidFill>
                <a:latin typeface="微软雅黑" pitchFamily="34" charset="-122"/>
                <a:ea typeface="微软雅黑" pitchFamily="34" charset="-122"/>
              </a:endParaRPr>
            </a:p>
          </p:txBody>
        </p:sp>
        <p:pic>
          <p:nvPicPr>
            <p:cNvPr id="9" name="Picture 2"/>
            <p:cNvPicPr>
              <a:picLocks noChangeAspect="1" noChangeArrowheads="1"/>
            </p:cNvPicPr>
            <p:nvPr/>
          </p:nvPicPr>
          <p:blipFill>
            <a:blip r:embed="rId3" cstate="print"/>
            <a:srcRect l="33759" t="16734" r="37462" b="12392"/>
            <a:stretch>
              <a:fillRect/>
            </a:stretch>
          </p:blipFill>
          <p:spPr bwMode="auto">
            <a:xfrm>
              <a:off x="4614846" y="2435185"/>
              <a:ext cx="1860453" cy="2576012"/>
            </a:xfrm>
            <a:prstGeom prst="rect">
              <a:avLst/>
            </a:prstGeom>
            <a:ln>
              <a:noFill/>
            </a:ln>
            <a:effectLst>
              <a:outerShdw blurRad="190500" algn="tl" rotWithShape="0">
                <a:srgbClr val="000000">
                  <a:alpha val="70000"/>
                </a:srgbClr>
              </a:outerShdw>
            </a:effectLst>
          </p:spPr>
        </p:pic>
        <p:sp>
          <p:nvSpPr>
            <p:cNvPr id="10" name="Rounded Rectangle 9"/>
            <p:cNvSpPr/>
            <p:nvPr/>
          </p:nvSpPr>
          <p:spPr bwMode="auto">
            <a:xfrm>
              <a:off x="5530978" y="3024130"/>
              <a:ext cx="923209" cy="549584"/>
            </a:xfrm>
            <a:prstGeom prst="roundRect">
              <a:avLst/>
            </a:prstGeom>
            <a:noFill/>
            <a:ln w="28575" cap="flat" cmpd="sng" algn="ctr">
              <a:solidFill>
                <a:schemeClr val="accent1"/>
              </a:solid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800" fontAlgn="base">
                <a:spcBef>
                  <a:spcPct val="50000"/>
                </a:spcBef>
                <a:spcAft>
                  <a:spcPct val="0"/>
                </a:spcAft>
                <a:defRPr/>
              </a:pPr>
              <a:endParaRPr lang="en-US" kern="0">
                <a:solidFill>
                  <a:srgbClr val="4B4B4B"/>
                </a:solidFill>
                <a:latin typeface="微软雅黑" pitchFamily="34" charset="-122"/>
                <a:ea typeface="微软雅黑" pitchFamily="34" charset="-122"/>
              </a:endParaRPr>
            </a:p>
          </p:txBody>
        </p:sp>
      </p:grpSp>
      <p:pic>
        <p:nvPicPr>
          <p:cNvPr id="12" name="Picture 11"/>
          <p:cNvPicPr>
            <a:picLocks noChangeAspect="1"/>
          </p:cNvPicPr>
          <p:nvPr/>
        </p:nvPicPr>
        <p:blipFill>
          <a:blip r:embed="rId4"/>
          <a:stretch>
            <a:fillRect/>
          </a:stretch>
        </p:blipFill>
        <p:spPr>
          <a:xfrm>
            <a:off x="130400" y="2571751"/>
            <a:ext cx="3749717" cy="1670539"/>
          </a:xfrm>
          <a:prstGeom prst="rect">
            <a:avLst/>
          </a:prstGeom>
        </p:spPr>
      </p:pic>
    </p:spTree>
    <p:extLst>
      <p:ext uri="{BB962C8B-B14F-4D97-AF65-F5344CB8AC3E}">
        <p14:creationId xmlns:p14="http://schemas.microsoft.com/office/powerpoint/2010/main" val="353756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DPCI</a:t>
            </a:r>
            <a:r>
              <a:rPr lang="zh-CN" altLang="en-US" dirty="0"/>
              <a:t>专利引文索引</a:t>
            </a:r>
            <a:endParaRPr lang="en-US" dirty="0"/>
          </a:p>
        </p:txBody>
      </p:sp>
      <p:pic>
        <p:nvPicPr>
          <p:cNvPr id="4" name="Picture 3"/>
          <p:cNvPicPr>
            <a:picLocks noChangeAspect="1"/>
          </p:cNvPicPr>
          <p:nvPr/>
        </p:nvPicPr>
        <p:blipFill>
          <a:blip r:embed="rId2"/>
          <a:stretch>
            <a:fillRect/>
          </a:stretch>
        </p:blipFill>
        <p:spPr>
          <a:xfrm>
            <a:off x="3560115" y="1523230"/>
            <a:ext cx="2954986" cy="2035657"/>
          </a:xfrm>
          <a:prstGeom prst="rect">
            <a:avLst/>
          </a:prstGeom>
        </p:spPr>
      </p:pic>
      <p:sp>
        <p:nvSpPr>
          <p:cNvPr id="5" name="TextBox 4"/>
          <p:cNvSpPr txBox="1"/>
          <p:nvPr/>
        </p:nvSpPr>
        <p:spPr>
          <a:xfrm>
            <a:off x="2731824" y="1166815"/>
            <a:ext cx="2171700" cy="276999"/>
          </a:xfrm>
          <a:prstGeom prst="rect">
            <a:avLst/>
          </a:prstGeom>
          <a:noFill/>
        </p:spPr>
        <p:txBody>
          <a:bodyPr wrap="square" rtlCol="0">
            <a:spAutoFit/>
          </a:bodyPr>
          <a:lstStyle/>
          <a:p>
            <a:r>
              <a:rPr lang="en-US" altLang="zh-CN" sz="1200" b="1" dirty="0">
                <a:solidFill>
                  <a:srgbClr val="5500FF"/>
                </a:solidFill>
                <a:latin typeface="微软雅黑" panose="020B0503020204020204" pitchFamily="34" charset="-122"/>
                <a:ea typeface="微软雅黑" panose="020B0503020204020204" pitchFamily="34" charset="-122"/>
              </a:rPr>
              <a:t>DPCI</a:t>
            </a:r>
            <a:r>
              <a:rPr lang="zh-CN" altLang="en-US" sz="1200" b="1" dirty="0">
                <a:solidFill>
                  <a:srgbClr val="5500FF"/>
                </a:solidFill>
                <a:latin typeface="微软雅黑" panose="020B0503020204020204" pitchFamily="34" charset="-122"/>
                <a:ea typeface="微软雅黑" panose="020B0503020204020204" pitchFamily="34" charset="-122"/>
              </a:rPr>
              <a:t>专利引文索引</a:t>
            </a:r>
            <a:endParaRPr lang="en-US" sz="1200" b="1" dirty="0">
              <a:solidFill>
                <a:srgbClr val="5500FF"/>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3762242" y="3526175"/>
            <a:ext cx="1371599" cy="415498"/>
          </a:xfrm>
          <a:prstGeom prst="rect">
            <a:avLst/>
          </a:prstGeom>
          <a:noFill/>
        </p:spPr>
        <p:txBody>
          <a:bodyPr wrap="square" rtlCol="0">
            <a:spAutoFit/>
          </a:bodyPr>
          <a:lstStyle/>
          <a:p>
            <a:r>
              <a:rPr lang="zh-CN" altLang="en-US" sz="1050" b="1" dirty="0">
                <a:solidFill>
                  <a:srgbClr val="5500FF"/>
                </a:solidFill>
                <a:latin typeface="微软雅黑" panose="020B0503020204020204" pitchFamily="34" charset="-122"/>
                <a:ea typeface="微软雅黑" panose="020B0503020204020204" pitchFamily="34" charset="-122"/>
              </a:rPr>
              <a:t>后向引用：</a:t>
            </a:r>
            <a:endParaRPr lang="en-US" altLang="zh-CN" sz="1050" b="1" dirty="0">
              <a:solidFill>
                <a:srgbClr val="5500FF"/>
              </a:solidFill>
              <a:latin typeface="微软雅黑" panose="020B0503020204020204" pitchFamily="34" charset="-122"/>
              <a:ea typeface="微软雅黑" panose="020B0503020204020204" pitchFamily="34" charset="-122"/>
            </a:endParaRPr>
          </a:p>
          <a:p>
            <a:r>
              <a:rPr lang="zh-CN" altLang="en-US" sz="1050" b="1" dirty="0">
                <a:solidFill>
                  <a:srgbClr val="5500FF"/>
                </a:solidFill>
                <a:latin typeface="微软雅黑" panose="020B0503020204020204" pitchFamily="34" charset="-122"/>
                <a:ea typeface="微软雅黑" panose="020B0503020204020204" pitchFamily="34" charset="-122"/>
              </a:rPr>
              <a:t>目标专利引用的</a:t>
            </a:r>
            <a:endParaRPr lang="en-US" sz="1050" b="1" dirty="0">
              <a:solidFill>
                <a:srgbClr val="5500FF"/>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5523106" y="3522886"/>
            <a:ext cx="1262452" cy="415498"/>
          </a:xfrm>
          <a:prstGeom prst="rect">
            <a:avLst/>
          </a:prstGeom>
          <a:noFill/>
        </p:spPr>
        <p:txBody>
          <a:bodyPr wrap="square" rtlCol="0">
            <a:spAutoFit/>
          </a:bodyPr>
          <a:lstStyle/>
          <a:p>
            <a:r>
              <a:rPr lang="zh-CN" altLang="en-US" sz="1050" b="1" dirty="0">
                <a:solidFill>
                  <a:srgbClr val="5500FF"/>
                </a:solidFill>
                <a:latin typeface="微软雅黑" panose="020B0503020204020204" pitchFamily="34" charset="-122"/>
                <a:ea typeface="微软雅黑" panose="020B0503020204020204" pitchFamily="34" charset="-122"/>
              </a:rPr>
              <a:t>前向引用：</a:t>
            </a:r>
            <a:endParaRPr lang="en-US" altLang="zh-CN" sz="1050" b="1" dirty="0">
              <a:solidFill>
                <a:srgbClr val="5500FF"/>
              </a:solidFill>
              <a:latin typeface="微软雅黑" panose="020B0503020204020204" pitchFamily="34" charset="-122"/>
              <a:ea typeface="微软雅黑" panose="020B0503020204020204" pitchFamily="34" charset="-122"/>
            </a:endParaRPr>
          </a:p>
          <a:p>
            <a:r>
              <a:rPr lang="zh-CN" altLang="en-US" sz="1050" b="1" dirty="0">
                <a:solidFill>
                  <a:srgbClr val="5500FF"/>
                </a:solidFill>
                <a:latin typeface="微软雅黑" panose="020B0503020204020204" pitchFamily="34" charset="-122"/>
                <a:ea typeface="微软雅黑" panose="020B0503020204020204" pitchFamily="34" charset="-122"/>
              </a:rPr>
              <a:t>引用了目标专利的</a:t>
            </a:r>
            <a:endParaRPr lang="en-US" sz="1050" b="1" dirty="0">
              <a:solidFill>
                <a:srgbClr val="5500FF"/>
              </a:solidFill>
              <a:latin typeface="微软雅黑" panose="020B0503020204020204" pitchFamily="34" charset="-122"/>
              <a:ea typeface="微软雅黑" panose="020B0503020204020204" pitchFamily="34" charset="-122"/>
            </a:endParaRPr>
          </a:p>
        </p:txBody>
      </p:sp>
      <p:sp>
        <p:nvSpPr>
          <p:cNvPr id="8" name="Content Placeholder 2"/>
          <p:cNvSpPr txBox="1">
            <a:spLocks/>
          </p:cNvSpPr>
          <p:nvPr/>
        </p:nvSpPr>
        <p:spPr>
          <a:xfrm>
            <a:off x="147017" y="1394083"/>
            <a:ext cx="3460677" cy="2884212"/>
          </a:xfrm>
          <a:prstGeom prst="rect">
            <a:avLst/>
          </a:prstGeom>
          <a:ln>
            <a:noFill/>
          </a:ln>
        </p:spPr>
        <p:txBody>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spcBef>
                <a:spcPts val="0"/>
              </a:spcBef>
              <a:buClr>
                <a:srgbClr val="5500FF"/>
              </a:buClr>
              <a:buFont typeface="Wingdings" panose="05000000000000000000" pitchFamily="2" charset="2"/>
              <a:buChar char="Ø"/>
            </a:pPr>
            <a:r>
              <a:rPr lang="zh-CN" altLang="en-US" sz="900" dirty="0">
                <a:ea typeface="微软雅黑" pitchFamily="34" charset="-122"/>
              </a:rPr>
              <a:t> 增值的专利引文数据库</a:t>
            </a:r>
            <a:endParaRPr lang="en-US" altLang="zh-CN" sz="900" dirty="0">
              <a:ea typeface="微软雅黑" pitchFamily="34" charset="-122"/>
            </a:endParaRPr>
          </a:p>
          <a:p>
            <a:pPr lvl="1">
              <a:lnSpc>
                <a:spcPct val="150000"/>
              </a:lnSpc>
              <a:spcBef>
                <a:spcPts val="450"/>
              </a:spcBef>
              <a:buClr>
                <a:srgbClr val="5500FF"/>
              </a:buClr>
              <a:buFont typeface="Wingdings" panose="05000000000000000000" pitchFamily="2" charset="2"/>
              <a:buChar char="Ø"/>
            </a:pPr>
            <a:r>
              <a:rPr lang="zh-CN" altLang="en-US" sz="900" dirty="0">
                <a:ea typeface="微软雅黑" pitchFamily="34" charset="-122"/>
              </a:rPr>
              <a:t>包括了</a:t>
            </a:r>
            <a:r>
              <a:rPr lang="zh-CN" altLang="en-US" sz="900" b="1" dirty="0">
                <a:solidFill>
                  <a:srgbClr val="5500FF"/>
                </a:solidFill>
                <a:ea typeface="微软雅黑" pitchFamily="34" charset="-122"/>
              </a:rPr>
              <a:t>前向、后向引用</a:t>
            </a:r>
            <a:r>
              <a:rPr lang="zh-CN" altLang="en-US" sz="900" dirty="0">
                <a:ea typeface="微软雅黑" pitchFamily="34" charset="-122"/>
              </a:rPr>
              <a:t>的专利和文献信息</a:t>
            </a:r>
            <a:endParaRPr lang="en-US" altLang="zh-CN" sz="900" dirty="0">
              <a:ea typeface="微软雅黑" pitchFamily="34" charset="-122"/>
            </a:endParaRPr>
          </a:p>
          <a:p>
            <a:pPr lvl="1">
              <a:lnSpc>
                <a:spcPct val="150000"/>
              </a:lnSpc>
              <a:spcBef>
                <a:spcPts val="450"/>
              </a:spcBef>
              <a:buClr>
                <a:srgbClr val="5500FF"/>
              </a:buClr>
              <a:buFont typeface="Wingdings" panose="05000000000000000000" pitchFamily="2" charset="2"/>
              <a:buChar char="Ø"/>
            </a:pPr>
            <a:r>
              <a:rPr lang="zh-CN" altLang="en-US" sz="900" b="1" dirty="0">
                <a:solidFill>
                  <a:srgbClr val="5500FF"/>
                </a:solidFill>
                <a:ea typeface="微软雅黑" pitchFamily="34" charset="-122"/>
              </a:rPr>
              <a:t>人工更正</a:t>
            </a:r>
            <a:r>
              <a:rPr lang="zh-CN" altLang="en-US" sz="900" dirty="0">
                <a:ea typeface="微软雅黑" pitchFamily="34" charset="-122"/>
              </a:rPr>
              <a:t>著录信息和专利</a:t>
            </a:r>
            <a:r>
              <a:rPr lang="en-US" altLang="zh-CN" sz="900" dirty="0">
                <a:ea typeface="微软雅黑" pitchFamily="34" charset="-122"/>
              </a:rPr>
              <a:t>/</a:t>
            </a:r>
            <a:r>
              <a:rPr lang="zh-CN" altLang="en-US" sz="900" dirty="0">
                <a:ea typeface="微软雅黑" pitchFamily="34" charset="-122"/>
              </a:rPr>
              <a:t>文献引文错误</a:t>
            </a:r>
            <a:endParaRPr lang="en-US" altLang="zh-CN" sz="900" dirty="0">
              <a:ea typeface="微软雅黑" pitchFamily="34" charset="-122"/>
            </a:endParaRPr>
          </a:p>
          <a:p>
            <a:pPr lvl="1">
              <a:lnSpc>
                <a:spcPct val="150000"/>
              </a:lnSpc>
              <a:spcBef>
                <a:spcPts val="450"/>
              </a:spcBef>
              <a:buClr>
                <a:srgbClr val="5500FF"/>
              </a:buClr>
              <a:buFont typeface="Wingdings" panose="05000000000000000000" pitchFamily="2" charset="2"/>
              <a:buChar char="Ø"/>
            </a:pPr>
            <a:r>
              <a:rPr lang="zh-CN" altLang="en-US" sz="900" dirty="0">
                <a:ea typeface="微软雅黑" pitchFamily="34" charset="-122"/>
              </a:rPr>
              <a:t>对引用数据进行统计分类</a:t>
            </a:r>
            <a:r>
              <a:rPr lang="en-US" altLang="zh-CN" sz="900" dirty="0">
                <a:ea typeface="微软雅黑" pitchFamily="34" charset="-122"/>
              </a:rPr>
              <a:t>,  </a:t>
            </a:r>
            <a:r>
              <a:rPr lang="zh-CN" altLang="en-US" sz="900" dirty="0">
                <a:ea typeface="微软雅黑" pitchFamily="34" charset="-122"/>
              </a:rPr>
              <a:t>例如</a:t>
            </a:r>
            <a:r>
              <a:rPr lang="en-GB" altLang="zh-CN" sz="900" dirty="0">
                <a:ea typeface="微软雅黑" pitchFamily="34" charset="-122"/>
              </a:rPr>
              <a:t>: </a:t>
            </a:r>
            <a:r>
              <a:rPr lang="zh-CN" altLang="en-US" sz="900" dirty="0">
                <a:ea typeface="微软雅黑" pitchFamily="34" charset="-122"/>
              </a:rPr>
              <a:t>审查员，施引次数 等</a:t>
            </a:r>
            <a:endParaRPr lang="en-GB" sz="900" dirty="0">
              <a:ea typeface="微软雅黑" pitchFamily="34" charset="-122"/>
            </a:endParaRPr>
          </a:p>
          <a:p>
            <a:pPr>
              <a:lnSpc>
                <a:spcPct val="150000"/>
              </a:lnSpc>
              <a:spcBef>
                <a:spcPts val="450"/>
              </a:spcBef>
              <a:buClr>
                <a:srgbClr val="5500FF"/>
              </a:buClr>
              <a:buFont typeface="Wingdings" panose="05000000000000000000" pitchFamily="2" charset="2"/>
              <a:buChar char="Ø"/>
            </a:pPr>
            <a:r>
              <a:rPr lang="zh-CN" altLang="en-US" sz="900" dirty="0">
                <a:ea typeface="微软雅黑" pitchFamily="34" charset="-122"/>
              </a:rPr>
              <a:t> 基于家族的专利引用，每周更新</a:t>
            </a:r>
            <a:endParaRPr lang="en-GB" sz="900" dirty="0">
              <a:ea typeface="微软雅黑" pitchFamily="34" charset="-122"/>
            </a:endParaRPr>
          </a:p>
          <a:p>
            <a:pPr lvl="1">
              <a:lnSpc>
                <a:spcPct val="150000"/>
              </a:lnSpc>
              <a:spcBef>
                <a:spcPts val="450"/>
              </a:spcBef>
              <a:buClr>
                <a:srgbClr val="5500FF"/>
              </a:buClr>
              <a:buFont typeface="Wingdings" panose="05000000000000000000" pitchFamily="2" charset="2"/>
              <a:buChar char="Ø"/>
            </a:pPr>
            <a:r>
              <a:rPr lang="en-GB" sz="900" dirty="0">
                <a:ea typeface="微软雅黑" pitchFamily="34" charset="-122"/>
              </a:rPr>
              <a:t>1910+ </a:t>
            </a:r>
            <a:r>
              <a:rPr lang="zh-CN" altLang="en-US" sz="900" dirty="0">
                <a:ea typeface="微软雅黑" pitchFamily="34" charset="-122"/>
              </a:rPr>
              <a:t>万专利家族（技术） </a:t>
            </a:r>
            <a:endParaRPr lang="en-US" altLang="zh-CN" sz="900" dirty="0">
              <a:ea typeface="微软雅黑" pitchFamily="34" charset="-122"/>
            </a:endParaRPr>
          </a:p>
          <a:p>
            <a:pPr lvl="1">
              <a:lnSpc>
                <a:spcPct val="150000"/>
              </a:lnSpc>
              <a:spcBef>
                <a:spcPts val="450"/>
              </a:spcBef>
              <a:buClr>
                <a:srgbClr val="5500FF"/>
              </a:buClr>
              <a:buFont typeface="Wingdings" panose="05000000000000000000" pitchFamily="2" charset="2"/>
              <a:buChar char="Ø"/>
            </a:pPr>
            <a:r>
              <a:rPr lang="zh-CN" altLang="en-US" sz="900" dirty="0">
                <a:ea typeface="微软雅黑" pitchFamily="34" charset="-122"/>
              </a:rPr>
              <a:t>引证数据覆盖</a:t>
            </a:r>
            <a:r>
              <a:rPr lang="en-US" altLang="zh-CN" sz="900" dirty="0">
                <a:ea typeface="微软雅黑" pitchFamily="34" charset="-122"/>
              </a:rPr>
              <a:t>26</a:t>
            </a:r>
            <a:r>
              <a:rPr lang="zh-CN" altLang="en-US" sz="900" dirty="0">
                <a:ea typeface="微软雅黑" pitchFamily="34" charset="-122"/>
              </a:rPr>
              <a:t>个国家和地区以及</a:t>
            </a:r>
            <a:r>
              <a:rPr lang="en-US" altLang="zh-CN" sz="900" dirty="0">
                <a:ea typeface="微软雅黑" pitchFamily="34" charset="-122"/>
              </a:rPr>
              <a:t>PCT</a:t>
            </a:r>
            <a:r>
              <a:rPr lang="zh-CN" altLang="en-US" sz="900" dirty="0">
                <a:ea typeface="微软雅黑" pitchFamily="34" charset="-122"/>
              </a:rPr>
              <a:t>专利</a:t>
            </a:r>
            <a:endParaRPr lang="en-US" altLang="zh-CN" sz="900" dirty="0">
              <a:ea typeface="微软雅黑" pitchFamily="34" charset="-122"/>
            </a:endParaRPr>
          </a:p>
          <a:p>
            <a:pPr>
              <a:lnSpc>
                <a:spcPct val="150000"/>
              </a:lnSpc>
              <a:spcBef>
                <a:spcPts val="450"/>
              </a:spcBef>
              <a:buClr>
                <a:srgbClr val="5500FF"/>
              </a:buClr>
              <a:buFont typeface="Wingdings" panose="05000000000000000000" pitchFamily="2" charset="2"/>
              <a:buChar char="Ø"/>
            </a:pPr>
            <a:r>
              <a:rPr lang="zh-CN" altLang="en-US" sz="900" dirty="0">
                <a:ea typeface="微软雅黑" pitchFamily="34" charset="-122"/>
              </a:rPr>
              <a:t> 在</a:t>
            </a:r>
            <a:r>
              <a:rPr lang="en-US" altLang="zh-CN" sz="900" dirty="0">
                <a:ea typeface="微软雅黑" pitchFamily="34" charset="-122"/>
              </a:rPr>
              <a:t>DI </a:t>
            </a:r>
            <a:r>
              <a:rPr lang="zh-CN" altLang="en-US" sz="900" dirty="0">
                <a:ea typeface="微软雅黑" pitchFamily="34" charset="-122"/>
              </a:rPr>
              <a:t>平台上与</a:t>
            </a:r>
            <a:r>
              <a:rPr lang="en-GB" sz="900" dirty="0">
                <a:ea typeface="微软雅黑" pitchFamily="34" charset="-122"/>
              </a:rPr>
              <a:t>DWPI </a:t>
            </a:r>
            <a:r>
              <a:rPr lang="zh-CN" altLang="en-US" sz="900" dirty="0">
                <a:ea typeface="微软雅黑" pitchFamily="34" charset="-122"/>
              </a:rPr>
              <a:t>完全整合</a:t>
            </a:r>
            <a:endParaRPr lang="en-GB" sz="900" dirty="0">
              <a:ea typeface="微软雅黑" pitchFamily="34" charset="-122"/>
            </a:endParaRPr>
          </a:p>
          <a:p>
            <a:pPr lvl="1">
              <a:lnSpc>
                <a:spcPct val="150000"/>
              </a:lnSpc>
              <a:spcBef>
                <a:spcPts val="450"/>
              </a:spcBef>
              <a:buClr>
                <a:srgbClr val="5500FF"/>
              </a:buClr>
              <a:buFont typeface="Wingdings" panose="05000000000000000000" pitchFamily="2" charset="2"/>
              <a:buChar char="Ø"/>
            </a:pPr>
            <a:r>
              <a:rPr lang="zh-CN" altLang="en-US" sz="900" dirty="0">
                <a:ea typeface="微软雅黑" pitchFamily="34" charset="-122"/>
              </a:rPr>
              <a:t>与</a:t>
            </a:r>
            <a:r>
              <a:rPr lang="en-GB" sz="900" dirty="0">
                <a:ea typeface="微软雅黑" pitchFamily="34" charset="-122"/>
              </a:rPr>
              <a:t>DWPI </a:t>
            </a:r>
            <a:r>
              <a:rPr lang="zh-CN" altLang="en-US" sz="900" dirty="0">
                <a:ea typeface="微软雅黑" pitchFamily="34" charset="-122"/>
              </a:rPr>
              <a:t>检索字段结合使用</a:t>
            </a:r>
            <a:endParaRPr lang="en-US" altLang="zh-CN" sz="900" dirty="0">
              <a:ea typeface="微软雅黑" pitchFamily="34" charset="-122"/>
            </a:endParaRPr>
          </a:p>
          <a:p>
            <a:pPr lvl="1">
              <a:lnSpc>
                <a:spcPct val="150000"/>
              </a:lnSpc>
              <a:spcBef>
                <a:spcPts val="450"/>
              </a:spcBef>
              <a:buClr>
                <a:srgbClr val="5500FF"/>
              </a:buClr>
              <a:buFont typeface="Wingdings" panose="05000000000000000000" pitchFamily="2" charset="2"/>
              <a:buChar char="Ø"/>
            </a:pPr>
            <a:r>
              <a:rPr lang="zh-CN" altLang="en-US" sz="900" dirty="0">
                <a:ea typeface="微软雅黑" pitchFamily="34" charset="-122"/>
              </a:rPr>
              <a:t>可以找到</a:t>
            </a:r>
            <a:r>
              <a:rPr lang="zh-CN" altLang="en-US" sz="900" b="1" dirty="0">
                <a:solidFill>
                  <a:srgbClr val="5500FF"/>
                </a:solidFill>
                <a:ea typeface="微软雅黑" pitchFamily="34" charset="-122"/>
              </a:rPr>
              <a:t>共同引用某些专利</a:t>
            </a:r>
            <a:r>
              <a:rPr lang="zh-CN" altLang="en-US" sz="900" dirty="0">
                <a:ea typeface="微软雅黑" pitchFamily="34" charset="-122"/>
              </a:rPr>
              <a:t>的相关</a:t>
            </a:r>
            <a:r>
              <a:rPr lang="en-US" altLang="zh-CN" sz="900" dirty="0">
                <a:ea typeface="微软雅黑" pitchFamily="34" charset="-122"/>
              </a:rPr>
              <a:t>DWPI </a:t>
            </a:r>
            <a:r>
              <a:rPr lang="zh-CN" altLang="en-US" sz="900" dirty="0">
                <a:ea typeface="微软雅黑" pitchFamily="34" charset="-122"/>
              </a:rPr>
              <a:t>专利家族</a:t>
            </a:r>
            <a:endParaRPr lang="en-US" altLang="zh-CN" sz="900" dirty="0">
              <a:ea typeface="微软雅黑" pitchFamily="34" charset="-122"/>
            </a:endParaRPr>
          </a:p>
          <a:p>
            <a:pPr lvl="1">
              <a:lnSpc>
                <a:spcPct val="150000"/>
              </a:lnSpc>
              <a:spcBef>
                <a:spcPts val="450"/>
              </a:spcBef>
              <a:buClr>
                <a:srgbClr val="5500FF"/>
              </a:buClr>
              <a:buFont typeface="Wingdings" panose="05000000000000000000" pitchFamily="2" charset="2"/>
              <a:buChar char="Ø"/>
            </a:pPr>
            <a:r>
              <a:rPr lang="zh-CN" altLang="en-US" sz="900" dirty="0">
                <a:ea typeface="微软雅黑" pitchFamily="34" charset="-122"/>
              </a:rPr>
              <a:t>仅在选择</a:t>
            </a:r>
            <a:r>
              <a:rPr lang="en-US" altLang="zh-CN" sz="900" dirty="0">
                <a:ea typeface="微软雅黑" pitchFamily="34" charset="-122"/>
              </a:rPr>
              <a:t>DWPI </a:t>
            </a:r>
            <a:r>
              <a:rPr lang="zh-CN" altLang="en-US" sz="900" dirty="0">
                <a:ea typeface="微软雅黑" pitchFamily="34" charset="-122"/>
              </a:rPr>
              <a:t>数据时可以检索</a:t>
            </a:r>
            <a:endParaRPr lang="en-GB" sz="900" dirty="0">
              <a:ea typeface="微软雅黑" pitchFamily="34" charset="-122"/>
            </a:endParaRPr>
          </a:p>
        </p:txBody>
      </p:sp>
      <p:sp>
        <p:nvSpPr>
          <p:cNvPr id="2" name="Rectangle 1"/>
          <p:cNvSpPr/>
          <p:nvPr/>
        </p:nvSpPr>
        <p:spPr>
          <a:xfrm>
            <a:off x="3366687" y="3978393"/>
            <a:ext cx="1677382" cy="530915"/>
          </a:xfrm>
          <a:prstGeom prst="rect">
            <a:avLst/>
          </a:prstGeom>
          <a:noFill/>
        </p:spPr>
        <p:txBody>
          <a:bodyPr wrap="none" lIns="68580" tIns="34290" rIns="68580" bIns="34290">
            <a:spAutoFit/>
          </a:bodyPr>
          <a:lstStyle/>
          <a:p>
            <a:pPr algn="ctr"/>
            <a:r>
              <a:rPr lang="zh-CN" altLang="en-US" sz="3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无效检索</a:t>
            </a:r>
            <a:endParaRPr lang="en-US" sz="3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p:txBody>
      </p:sp>
      <p:sp>
        <p:nvSpPr>
          <p:cNvPr id="9" name="Rectangle 8"/>
          <p:cNvSpPr/>
          <p:nvPr/>
        </p:nvSpPr>
        <p:spPr>
          <a:xfrm>
            <a:off x="5133842" y="941065"/>
            <a:ext cx="1677382" cy="530915"/>
          </a:xfrm>
          <a:prstGeom prst="rect">
            <a:avLst/>
          </a:prstGeom>
          <a:noFill/>
        </p:spPr>
        <p:txBody>
          <a:bodyPr wrap="none" lIns="68580" tIns="34290" rIns="68580" bIns="34290">
            <a:spAutoFit/>
          </a:bodyPr>
          <a:lstStyle/>
          <a:p>
            <a:pPr algn="ctr"/>
            <a:r>
              <a:rPr lang="zh-CN" altLang="en-US" sz="3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核心专利</a:t>
            </a:r>
            <a:endParaRPr lang="en-US" sz="3000" b="1" dirty="0">
              <a:ln w="9525">
                <a:solidFill>
                  <a:schemeClr val="bg1"/>
                </a:solidFill>
                <a:prstDash val="solid"/>
              </a:ln>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171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3417" y="1425246"/>
            <a:ext cx="5714542" cy="2806069"/>
          </a:xfrm>
        </p:spPr>
        <p:txBody>
          <a:bodyPr/>
          <a:lstStyle/>
          <a:p>
            <a:pPr>
              <a:lnSpc>
                <a:spcPct val="150000"/>
              </a:lnSpc>
              <a:buClr>
                <a:srgbClr val="5500FF"/>
              </a:buClr>
              <a:buFont typeface="Wingdings" panose="05000000000000000000" pitchFamily="2" charset="2"/>
              <a:buChar char="Ø"/>
            </a:pPr>
            <a:r>
              <a:rPr lang="zh-CN" altLang="en-US" sz="1050" dirty="0">
                <a:latin typeface="微软雅黑" panose="020B0503020204020204" pitchFamily="34" charset="-122"/>
                <a:ea typeface="微软雅黑" panose="020B0503020204020204" pitchFamily="34" charset="-122"/>
              </a:rPr>
              <a:t>扫清阅读障碍</a:t>
            </a:r>
            <a:endParaRPr lang="en-US" altLang="zh-CN" sz="1050" dirty="0">
              <a:latin typeface="微软雅黑" panose="020B0503020204020204" pitchFamily="34" charset="-122"/>
              <a:ea typeface="微软雅黑" panose="020B0503020204020204" pitchFamily="34" charset="-122"/>
            </a:endParaRPr>
          </a:p>
          <a:p>
            <a:pPr marL="557213" lvl="1" indent="-214313">
              <a:lnSpc>
                <a:spcPct val="150000"/>
              </a:lnSpc>
              <a:buClr>
                <a:srgbClr val="5500FF"/>
              </a:buClr>
              <a:buFont typeface="Wingdings" panose="05000000000000000000" pitchFamily="2" charset="2"/>
              <a:buChar char="Ø"/>
            </a:pPr>
            <a:r>
              <a:rPr lang="zh-CN" altLang="en-US" sz="1050" dirty="0">
                <a:latin typeface="微软雅黑" panose="020B0503020204020204" pitchFamily="34" charset="-122"/>
                <a:ea typeface="微软雅黑" panose="020B0503020204020204" pitchFamily="34" charset="-122"/>
              </a:rPr>
              <a:t>机器翻译结合</a:t>
            </a:r>
            <a:r>
              <a:rPr lang="zh-CN" altLang="en-US" sz="1050" dirty="0">
                <a:solidFill>
                  <a:srgbClr val="5500FF"/>
                </a:solidFill>
                <a:latin typeface="微软雅黑" panose="020B0503020204020204" pitchFamily="34" charset="-122"/>
                <a:ea typeface="微软雅黑" panose="020B0503020204020204" pitchFamily="34" charset="-122"/>
              </a:rPr>
              <a:t>专家改写</a:t>
            </a:r>
            <a:r>
              <a:rPr lang="zh-CN" altLang="en-US" sz="1050" dirty="0">
                <a:latin typeface="微软雅黑" panose="020B0503020204020204" pitchFamily="34" charset="-122"/>
                <a:ea typeface="微软雅黑" panose="020B0503020204020204" pitchFamily="34" charset="-122"/>
              </a:rPr>
              <a:t>，将多种语言专利文件统一改写使用规范</a:t>
            </a:r>
            <a:r>
              <a:rPr lang="zh-CN" altLang="en-US" sz="1050" dirty="0">
                <a:solidFill>
                  <a:srgbClr val="5500FF"/>
                </a:solidFill>
                <a:latin typeface="微软雅黑" panose="020B0503020204020204" pitchFamily="34" charset="-122"/>
                <a:ea typeface="微软雅黑" panose="020B0503020204020204" pitchFamily="34" charset="-122"/>
              </a:rPr>
              <a:t>技术英语</a:t>
            </a:r>
            <a:endParaRPr lang="en-US" altLang="zh-CN" sz="1050" dirty="0">
              <a:solidFill>
                <a:srgbClr val="5500FF"/>
              </a:solidFill>
              <a:latin typeface="微软雅黑" panose="020B0503020204020204" pitchFamily="34" charset="-122"/>
              <a:ea typeface="微软雅黑" panose="020B0503020204020204" pitchFamily="34" charset="-122"/>
            </a:endParaRPr>
          </a:p>
          <a:p>
            <a:pPr>
              <a:lnSpc>
                <a:spcPct val="150000"/>
              </a:lnSpc>
              <a:buClr>
                <a:srgbClr val="5500FF"/>
              </a:buClr>
              <a:buFont typeface="Wingdings" panose="05000000000000000000" pitchFamily="2" charset="2"/>
              <a:buChar char="Ø"/>
            </a:pPr>
            <a:r>
              <a:rPr lang="zh-CN" altLang="en-US" sz="1050" dirty="0">
                <a:latin typeface="微软雅黑" panose="020B0503020204020204" pitchFamily="34" charset="-122"/>
                <a:ea typeface="微软雅黑" panose="020B0503020204020204" pitchFamily="34" charset="-122"/>
              </a:rPr>
              <a:t>保证检索质量</a:t>
            </a:r>
            <a:endParaRPr lang="en-US" altLang="zh-CN" sz="1050" dirty="0">
              <a:latin typeface="微软雅黑" panose="020B0503020204020204" pitchFamily="34" charset="-122"/>
              <a:ea typeface="微软雅黑" panose="020B0503020204020204" pitchFamily="34" charset="-122"/>
            </a:endParaRPr>
          </a:p>
          <a:p>
            <a:pPr marL="557213" lvl="1" indent="-214313">
              <a:lnSpc>
                <a:spcPct val="150000"/>
              </a:lnSpc>
              <a:buClr>
                <a:srgbClr val="5500FF"/>
              </a:buClr>
              <a:buFont typeface="Wingdings" panose="05000000000000000000" pitchFamily="2" charset="2"/>
              <a:buChar char="Ø"/>
            </a:pPr>
            <a:r>
              <a:rPr lang="en-US" altLang="zh-CN" sz="1050" dirty="0">
                <a:solidFill>
                  <a:srgbClr val="5500FF"/>
                </a:solidFill>
                <a:latin typeface="微软雅黑" panose="020B0503020204020204" pitchFamily="34" charset="-122"/>
                <a:ea typeface="微软雅黑" panose="020B0503020204020204" pitchFamily="34" charset="-122"/>
              </a:rPr>
              <a:t>DWPI</a:t>
            </a:r>
            <a:r>
              <a:rPr lang="zh-CN" altLang="en-US" sz="1050" dirty="0">
                <a:solidFill>
                  <a:srgbClr val="5500FF"/>
                </a:solidFill>
                <a:latin typeface="微软雅黑" panose="020B0503020204020204" pitchFamily="34" charset="-122"/>
                <a:ea typeface="微软雅黑" panose="020B0503020204020204" pitchFamily="34" charset="-122"/>
              </a:rPr>
              <a:t>标题</a:t>
            </a:r>
            <a:r>
              <a:rPr lang="zh-CN" altLang="en-US" sz="1050" dirty="0">
                <a:latin typeface="微软雅黑" panose="020B0503020204020204" pitchFamily="34" charset="-122"/>
                <a:ea typeface="微软雅黑" panose="020B0503020204020204" pitchFamily="34" charset="-122"/>
              </a:rPr>
              <a:t>：比原始文献提供更多的技术特征和关键词</a:t>
            </a:r>
            <a:endParaRPr lang="en-US" altLang="zh-CN" sz="1050" dirty="0">
              <a:latin typeface="微软雅黑" panose="020B0503020204020204" pitchFamily="34" charset="-122"/>
              <a:ea typeface="微软雅黑" panose="020B0503020204020204" pitchFamily="34" charset="-122"/>
            </a:endParaRPr>
          </a:p>
          <a:p>
            <a:pPr marL="557213" lvl="1" indent="-214313">
              <a:lnSpc>
                <a:spcPct val="150000"/>
              </a:lnSpc>
              <a:buClr>
                <a:srgbClr val="5500FF"/>
              </a:buClr>
              <a:buFont typeface="Wingdings" panose="05000000000000000000" pitchFamily="2" charset="2"/>
              <a:buChar char="Ø"/>
            </a:pPr>
            <a:r>
              <a:rPr lang="en-US" altLang="zh-CN" sz="1050" dirty="0">
                <a:solidFill>
                  <a:srgbClr val="5500FF"/>
                </a:solidFill>
                <a:latin typeface="微软雅黑" panose="020B0503020204020204" pitchFamily="34" charset="-122"/>
                <a:ea typeface="微软雅黑" panose="020B0503020204020204" pitchFamily="34" charset="-122"/>
              </a:rPr>
              <a:t>DWPI</a:t>
            </a:r>
            <a:r>
              <a:rPr lang="zh-CN" altLang="en-US" sz="1050" dirty="0">
                <a:solidFill>
                  <a:srgbClr val="5500FF"/>
                </a:solidFill>
                <a:latin typeface="微软雅黑" panose="020B0503020204020204" pitchFamily="34" charset="-122"/>
                <a:ea typeface="微软雅黑" panose="020B0503020204020204" pitchFamily="34" charset="-122"/>
              </a:rPr>
              <a:t>摘要</a:t>
            </a:r>
            <a:r>
              <a:rPr lang="zh-CN" altLang="en-US" sz="1050" dirty="0">
                <a:latin typeface="微软雅黑" panose="020B0503020204020204" pitchFamily="34" charset="-122"/>
                <a:ea typeface="微软雅黑" panose="020B0503020204020204" pitchFamily="34" charset="-122"/>
              </a:rPr>
              <a:t>：全文信息精炼和段落拆分，提高理解速度与分析能力</a:t>
            </a:r>
            <a:endParaRPr lang="en-US" altLang="zh-CN" sz="1050" dirty="0">
              <a:latin typeface="微软雅黑" panose="020B0503020204020204" pitchFamily="34" charset="-122"/>
              <a:ea typeface="微软雅黑" panose="020B0503020204020204" pitchFamily="34" charset="-122"/>
            </a:endParaRPr>
          </a:p>
          <a:p>
            <a:pPr marL="557213" lvl="1" indent="-214313">
              <a:lnSpc>
                <a:spcPct val="150000"/>
              </a:lnSpc>
              <a:buClr>
                <a:srgbClr val="5500FF"/>
              </a:buClr>
              <a:buFont typeface="Wingdings" panose="05000000000000000000" pitchFamily="2" charset="2"/>
              <a:buChar char="Ø"/>
            </a:pPr>
            <a:r>
              <a:rPr lang="en-US" altLang="zh-CN" sz="1050" dirty="0">
                <a:solidFill>
                  <a:srgbClr val="5500FF"/>
                </a:solidFill>
                <a:latin typeface="微软雅黑" panose="020B0503020204020204" pitchFamily="34" charset="-122"/>
                <a:ea typeface="微软雅黑" panose="020B0503020204020204" pitchFamily="34" charset="-122"/>
              </a:rPr>
              <a:t>DWPI</a:t>
            </a:r>
            <a:r>
              <a:rPr lang="zh-CN" altLang="en-US" sz="1050" dirty="0">
                <a:solidFill>
                  <a:srgbClr val="5500FF"/>
                </a:solidFill>
                <a:latin typeface="微软雅黑" panose="020B0503020204020204" pitchFamily="34" charset="-122"/>
                <a:ea typeface="微软雅黑" panose="020B0503020204020204" pitchFamily="34" charset="-122"/>
              </a:rPr>
              <a:t>专利权人代码</a:t>
            </a:r>
            <a:r>
              <a:rPr lang="zh-CN" altLang="en-US" sz="1050" dirty="0">
                <a:latin typeface="微软雅黑" panose="020B0503020204020204" pitchFamily="34" charset="-122"/>
                <a:ea typeface="微软雅黑" panose="020B0503020204020204" pitchFamily="34" charset="-122"/>
              </a:rPr>
              <a:t>：解决公司名称不统一或相关控股公司检索</a:t>
            </a:r>
            <a:endParaRPr lang="en-US" altLang="zh-CN" sz="1050" dirty="0">
              <a:latin typeface="微软雅黑" panose="020B0503020204020204" pitchFamily="34" charset="-122"/>
              <a:ea typeface="微软雅黑" panose="020B0503020204020204" pitchFamily="34" charset="-122"/>
            </a:endParaRPr>
          </a:p>
          <a:p>
            <a:pPr marL="557213" lvl="1" indent="-214313">
              <a:lnSpc>
                <a:spcPct val="150000"/>
              </a:lnSpc>
              <a:buClr>
                <a:srgbClr val="5500FF"/>
              </a:buClr>
              <a:buFont typeface="Wingdings" panose="05000000000000000000" pitchFamily="2" charset="2"/>
              <a:buChar char="Ø"/>
            </a:pPr>
            <a:r>
              <a:rPr lang="en-US" altLang="zh-CN" sz="1050" dirty="0">
                <a:solidFill>
                  <a:srgbClr val="5500FF"/>
                </a:solidFill>
                <a:latin typeface="微软雅黑" panose="020B0503020204020204" pitchFamily="34" charset="-122"/>
                <a:ea typeface="微软雅黑" panose="020B0503020204020204" pitchFamily="34" charset="-122"/>
              </a:rPr>
              <a:t>DWPI</a:t>
            </a:r>
            <a:r>
              <a:rPr lang="zh-CN" altLang="en-US" sz="1050" dirty="0">
                <a:solidFill>
                  <a:srgbClr val="5500FF"/>
                </a:solidFill>
                <a:latin typeface="微软雅黑" panose="020B0503020204020204" pitchFamily="34" charset="-122"/>
                <a:ea typeface="微软雅黑" panose="020B0503020204020204" pitchFamily="34" charset="-122"/>
              </a:rPr>
              <a:t>分类手工代码</a:t>
            </a:r>
            <a:r>
              <a:rPr lang="zh-CN" altLang="en-US" sz="1050" dirty="0">
                <a:latin typeface="微软雅黑" panose="020B0503020204020204" pitchFamily="34" charset="-122"/>
                <a:ea typeface="微软雅黑" panose="020B0503020204020204" pitchFamily="34" charset="-122"/>
              </a:rPr>
              <a:t>：面向应用，便于明确检索范围</a:t>
            </a:r>
            <a:endParaRPr lang="en-US" altLang="zh-CN" sz="1050" dirty="0">
              <a:latin typeface="微软雅黑" panose="020B0503020204020204" pitchFamily="34" charset="-122"/>
              <a:ea typeface="微软雅黑" panose="020B0503020204020204" pitchFamily="34" charset="-122"/>
            </a:endParaRPr>
          </a:p>
          <a:p>
            <a:pPr marL="557213" lvl="1" indent="-214313">
              <a:lnSpc>
                <a:spcPct val="150000"/>
              </a:lnSpc>
              <a:buClr>
                <a:srgbClr val="5500FF"/>
              </a:buClr>
              <a:buFont typeface="Wingdings" panose="05000000000000000000" pitchFamily="2" charset="2"/>
              <a:buChar char="Ø"/>
            </a:pPr>
            <a:r>
              <a:rPr lang="en-US" altLang="zh-CN" sz="1050" dirty="0">
                <a:solidFill>
                  <a:srgbClr val="5500FF"/>
                </a:solidFill>
                <a:latin typeface="微软雅黑" panose="020B0503020204020204" pitchFamily="34" charset="-122"/>
                <a:ea typeface="微软雅黑" panose="020B0503020204020204" pitchFamily="34" charset="-122"/>
              </a:rPr>
              <a:t>DWPI</a:t>
            </a:r>
            <a:r>
              <a:rPr lang="zh-CN" altLang="en-US" sz="1050" dirty="0">
                <a:solidFill>
                  <a:srgbClr val="5500FF"/>
                </a:solidFill>
                <a:latin typeface="微软雅黑" panose="020B0503020204020204" pitchFamily="34" charset="-122"/>
                <a:ea typeface="微软雅黑" panose="020B0503020204020204" pitchFamily="34" charset="-122"/>
              </a:rPr>
              <a:t>同族专利</a:t>
            </a:r>
            <a:r>
              <a:rPr lang="zh-CN" altLang="en-US" sz="1050" dirty="0">
                <a:latin typeface="微软雅黑" panose="020B0503020204020204" pitchFamily="34" charset="-122"/>
                <a:ea typeface="微软雅黑" panose="020B0503020204020204" pitchFamily="34" charset="-122"/>
              </a:rPr>
              <a:t>：技术同族人工归并，减少阅读量</a:t>
            </a:r>
            <a:endParaRPr lang="en-US" altLang="zh-CN" sz="1050" dirty="0">
              <a:latin typeface="微软雅黑" panose="020B0503020204020204" pitchFamily="34" charset="-122"/>
              <a:ea typeface="微软雅黑" panose="020B0503020204020204" pitchFamily="34" charset="-122"/>
            </a:endParaRPr>
          </a:p>
          <a:p>
            <a:pPr marL="557213" lvl="1" indent="-214313">
              <a:lnSpc>
                <a:spcPct val="150000"/>
              </a:lnSpc>
              <a:buClr>
                <a:srgbClr val="5500FF"/>
              </a:buClr>
              <a:buFont typeface="Wingdings" panose="05000000000000000000" pitchFamily="2" charset="2"/>
              <a:buChar char="Ø"/>
            </a:pPr>
            <a:r>
              <a:rPr lang="en-US" altLang="zh-CN" sz="1050" dirty="0">
                <a:solidFill>
                  <a:srgbClr val="5500FF"/>
                </a:solidFill>
                <a:latin typeface="微软雅黑" panose="020B0503020204020204" pitchFamily="34" charset="-122"/>
                <a:ea typeface="微软雅黑" panose="020B0503020204020204" pitchFamily="34" charset="-122"/>
              </a:rPr>
              <a:t>DPCI</a:t>
            </a:r>
            <a:r>
              <a:rPr lang="zh-CN" altLang="en-US" sz="1050" dirty="0">
                <a:solidFill>
                  <a:srgbClr val="5500FF"/>
                </a:solidFill>
                <a:latin typeface="微软雅黑" panose="020B0503020204020204" pitchFamily="34" charset="-122"/>
                <a:ea typeface="微软雅黑" panose="020B0503020204020204" pitchFamily="34" charset="-122"/>
              </a:rPr>
              <a:t>专利引文索引</a:t>
            </a:r>
            <a:r>
              <a:rPr lang="zh-CN" altLang="en-US" sz="1050" dirty="0">
                <a:latin typeface="微软雅黑" panose="020B0503020204020204" pitchFamily="34" charset="-122"/>
                <a:ea typeface="微软雅黑" panose="020B0503020204020204" pitchFamily="34" charset="-122"/>
              </a:rPr>
              <a:t>：以</a:t>
            </a:r>
            <a:r>
              <a:rPr lang="en-US" altLang="zh-CN" sz="1050" dirty="0">
                <a:latin typeface="微软雅黑" panose="020B0503020204020204" pitchFamily="34" charset="-122"/>
                <a:ea typeface="微软雅黑" panose="020B0503020204020204" pitchFamily="34" charset="-122"/>
              </a:rPr>
              <a:t>DWPI</a:t>
            </a:r>
            <a:r>
              <a:rPr lang="zh-CN" altLang="en-US" sz="1050" dirty="0">
                <a:latin typeface="微软雅黑" panose="020B0503020204020204" pitchFamily="34" charset="-122"/>
                <a:ea typeface="微软雅黑" panose="020B0503020204020204" pitchFamily="34" charset="-122"/>
              </a:rPr>
              <a:t>专利家族为基础的引用信息</a:t>
            </a:r>
            <a:endParaRPr lang="en-US" altLang="zh-CN" sz="1050" dirty="0">
              <a:latin typeface="微软雅黑" panose="020B0503020204020204" pitchFamily="34" charset="-122"/>
              <a:ea typeface="微软雅黑" panose="020B0503020204020204" pitchFamily="34" charset="-122"/>
            </a:endParaRPr>
          </a:p>
          <a:p>
            <a:pPr>
              <a:lnSpc>
                <a:spcPct val="150000"/>
              </a:lnSpc>
              <a:buClr>
                <a:srgbClr val="5500FF"/>
              </a:buClr>
              <a:buFont typeface="Wingdings" panose="05000000000000000000" pitchFamily="2" charset="2"/>
              <a:buChar char="Ø"/>
            </a:pPr>
            <a:r>
              <a:rPr lang="zh-CN" altLang="en-US" sz="1050" dirty="0">
                <a:latin typeface="微软雅黑" panose="020B0503020204020204" pitchFamily="34" charset="-122"/>
                <a:ea typeface="微软雅黑" panose="020B0503020204020204" pitchFamily="34" charset="-122"/>
              </a:rPr>
              <a:t>快速阅读结构化记录</a:t>
            </a:r>
            <a:endParaRPr lang="en-US" altLang="zh-CN" sz="1050" dirty="0">
              <a:latin typeface="微软雅黑" panose="020B0503020204020204" pitchFamily="34" charset="-122"/>
              <a:ea typeface="微软雅黑" panose="020B0503020204020204" pitchFamily="34" charset="-122"/>
            </a:endParaRPr>
          </a:p>
          <a:p>
            <a:pPr>
              <a:buClr>
                <a:srgbClr val="5500FF"/>
              </a:buClr>
              <a:buFont typeface="Wingdings" panose="05000000000000000000" pitchFamily="2" charset="2"/>
              <a:buChar char="Ø"/>
            </a:pPr>
            <a:endParaRPr lang="en-US" dirty="0">
              <a:latin typeface="微软雅黑" panose="020B0503020204020204" pitchFamily="34" charset="-122"/>
              <a:ea typeface="微软雅黑" panose="020B0503020204020204" pitchFamily="34" charset="-122"/>
            </a:endParaRPr>
          </a:p>
        </p:txBody>
      </p:sp>
      <p:sp>
        <p:nvSpPr>
          <p:cNvPr id="3" name="Title 2"/>
          <p:cNvSpPr>
            <a:spLocks noGrp="1"/>
          </p:cNvSpPr>
          <p:nvPr>
            <p:ph type="title"/>
          </p:nvPr>
        </p:nvSpPr>
        <p:spPr/>
        <p:txBody>
          <a:bodyPr/>
          <a:lstStyle/>
          <a:p>
            <a:r>
              <a:rPr lang="en-US" dirty="0" smtClean="0"/>
              <a:t>Derwent</a:t>
            </a:r>
            <a:r>
              <a:rPr lang="zh-CN" altLang="en-US" dirty="0" smtClean="0"/>
              <a:t>增值数据</a:t>
            </a:r>
            <a:endParaRPr lang="en-US" dirty="0"/>
          </a:p>
        </p:txBody>
      </p:sp>
    </p:spTree>
    <p:extLst>
      <p:ext uri="{BB962C8B-B14F-4D97-AF65-F5344CB8AC3E}">
        <p14:creationId xmlns:p14="http://schemas.microsoft.com/office/powerpoint/2010/main" val="196742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360" y="891568"/>
            <a:ext cx="4145161" cy="296336"/>
          </a:xfrm>
        </p:spPr>
        <p:txBody>
          <a:bodyPr/>
          <a:lstStyle/>
          <a:p>
            <a:pPr lvl="0">
              <a:defRPr/>
            </a:pPr>
            <a:r>
              <a:rPr lang="zh-CN" altLang="en-US" cap="none" dirty="0">
                <a:solidFill>
                  <a:prstClr val="black"/>
                </a:solidFill>
                <a:cs typeface="Arial"/>
              </a:rPr>
              <a:t>德温特专利数据 </a:t>
            </a:r>
            <a:r>
              <a:rPr lang="en-US" altLang="zh-CN" cap="none" dirty="0">
                <a:solidFill>
                  <a:prstClr val="black"/>
                </a:solidFill>
                <a:cs typeface="Arial"/>
              </a:rPr>
              <a:t>- </a:t>
            </a:r>
            <a:r>
              <a:rPr lang="zh-CN" altLang="en-US" cap="none" dirty="0">
                <a:solidFill>
                  <a:prstClr val="black"/>
                </a:solidFill>
                <a:cs typeface="Arial"/>
              </a:rPr>
              <a:t>专利世界的旗舰数据库</a:t>
            </a:r>
            <a:endParaRPr lang="en-US" dirty="0">
              <a:solidFill>
                <a:srgbClr val="1AC604"/>
              </a:solidFill>
            </a:endParaRPr>
          </a:p>
        </p:txBody>
      </p:sp>
      <p:sp>
        <p:nvSpPr>
          <p:cNvPr id="4" name="Slide Number Placeholder 3"/>
          <p:cNvSpPr>
            <a:spLocks noGrp="1"/>
          </p:cNvSpPr>
          <p:nvPr>
            <p:ph type="sldNum" sz="quarter" idx="4294967295"/>
          </p:nvPr>
        </p:nvSpPr>
        <p:spPr>
          <a:xfrm>
            <a:off x="5596235" y="4239819"/>
            <a:ext cx="257175" cy="130373"/>
          </a:xfrm>
          <a:prstGeom prst="rect">
            <a:avLst/>
          </a:prstGeom>
        </p:spPr>
        <p:txBody>
          <a:bodyPr/>
          <a:lstStyle/>
          <a:p>
            <a:pPr defTabSz="257175">
              <a:defRPr/>
            </a:pPr>
            <a:fld id="{0315F737-66A4-4EA9-A880-BA50D985BE47}" type="slidenum">
              <a:rPr lang="zh-CN" altLang="en-US">
                <a:solidFill>
                  <a:prstClr val="black"/>
                </a:solidFill>
              </a:rPr>
              <a:pPr defTabSz="257175">
                <a:defRPr/>
              </a:pPr>
              <a:t>26</a:t>
            </a:fld>
            <a:endParaRPr lang="zh-CN" altLang="en-US">
              <a:solidFill>
                <a:prstClr val="black"/>
              </a:solidFill>
            </a:endParaRPr>
          </a:p>
        </p:txBody>
      </p:sp>
      <p:grpSp>
        <p:nvGrpSpPr>
          <p:cNvPr id="3" name="Group 5"/>
          <p:cNvGrpSpPr/>
          <p:nvPr/>
        </p:nvGrpSpPr>
        <p:grpSpPr>
          <a:xfrm>
            <a:off x="1216771" y="1518645"/>
            <a:ext cx="4933226" cy="2601589"/>
            <a:chOff x="928662" y="1675522"/>
            <a:chExt cx="6850085" cy="3506956"/>
          </a:xfrm>
        </p:grpSpPr>
        <p:sp>
          <p:nvSpPr>
            <p:cNvPr id="6" name="Freeform 250"/>
            <p:cNvSpPr>
              <a:spLocks/>
            </p:cNvSpPr>
            <p:nvPr/>
          </p:nvSpPr>
          <p:spPr bwMode="auto">
            <a:xfrm>
              <a:off x="6769598" y="3565841"/>
              <a:ext cx="26956" cy="7956"/>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7" name="Freeform 251"/>
            <p:cNvSpPr>
              <a:spLocks/>
            </p:cNvSpPr>
            <p:nvPr/>
          </p:nvSpPr>
          <p:spPr bwMode="auto">
            <a:xfrm>
              <a:off x="6656721" y="4380524"/>
              <a:ext cx="360531" cy="709665"/>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8" name="Freeform 252"/>
            <p:cNvSpPr>
              <a:spLocks/>
            </p:cNvSpPr>
            <p:nvPr/>
          </p:nvSpPr>
          <p:spPr bwMode="auto">
            <a:xfrm>
              <a:off x="6744327" y="5101328"/>
              <a:ext cx="62335" cy="58874"/>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9" name="Freeform 253"/>
            <p:cNvSpPr>
              <a:spLocks/>
            </p:cNvSpPr>
            <p:nvPr/>
          </p:nvSpPr>
          <p:spPr bwMode="auto">
            <a:xfrm>
              <a:off x="6725795" y="4130709"/>
              <a:ext cx="217329" cy="273683"/>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0" name="Freeform 254"/>
            <p:cNvSpPr>
              <a:spLocks/>
            </p:cNvSpPr>
            <p:nvPr/>
          </p:nvSpPr>
          <p:spPr bwMode="auto">
            <a:xfrm>
              <a:off x="6648298" y="3836342"/>
              <a:ext cx="714323" cy="801954"/>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1" name="Freeform 255"/>
            <p:cNvSpPr>
              <a:spLocks/>
            </p:cNvSpPr>
            <p:nvPr/>
          </p:nvSpPr>
          <p:spPr bwMode="auto">
            <a:xfrm>
              <a:off x="6368633" y="3565841"/>
              <a:ext cx="13478" cy="52509"/>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2" name="Freeform 256"/>
            <p:cNvSpPr>
              <a:spLocks/>
            </p:cNvSpPr>
            <p:nvPr/>
          </p:nvSpPr>
          <p:spPr bwMode="auto">
            <a:xfrm>
              <a:off x="5416765" y="2175152"/>
              <a:ext cx="1565108" cy="873557"/>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3" name="Freeform 257"/>
            <p:cNvSpPr>
              <a:spLocks/>
            </p:cNvSpPr>
            <p:nvPr/>
          </p:nvSpPr>
          <p:spPr bwMode="auto">
            <a:xfrm>
              <a:off x="5650941" y="2829126"/>
              <a:ext cx="90975" cy="57282"/>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4" name="Freeform 258"/>
            <p:cNvSpPr>
              <a:spLocks/>
            </p:cNvSpPr>
            <p:nvPr/>
          </p:nvSpPr>
          <p:spPr bwMode="auto">
            <a:xfrm>
              <a:off x="5693059" y="2073316"/>
              <a:ext cx="192058" cy="132068"/>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5" name="Freeform 259"/>
            <p:cNvSpPr>
              <a:spLocks/>
            </p:cNvSpPr>
            <p:nvPr/>
          </p:nvSpPr>
          <p:spPr bwMode="auto">
            <a:xfrm>
              <a:off x="5750340" y="1952387"/>
              <a:ext cx="133093" cy="73194"/>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6" name="Freeform 260"/>
            <p:cNvSpPr>
              <a:spLocks/>
            </p:cNvSpPr>
            <p:nvPr/>
          </p:nvSpPr>
          <p:spPr bwMode="auto">
            <a:xfrm>
              <a:off x="5821098" y="2121052"/>
              <a:ext cx="328521" cy="178212"/>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7" name="Freeform 261"/>
            <p:cNvSpPr>
              <a:spLocks/>
            </p:cNvSpPr>
            <p:nvPr/>
          </p:nvSpPr>
          <p:spPr bwMode="auto">
            <a:xfrm>
              <a:off x="5843000" y="1981028"/>
              <a:ext cx="225753" cy="98653"/>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8" name="Freeform 262"/>
            <p:cNvSpPr>
              <a:spLocks/>
            </p:cNvSpPr>
            <p:nvPr/>
          </p:nvSpPr>
          <p:spPr bwMode="auto">
            <a:xfrm>
              <a:off x="6068753" y="1877602"/>
              <a:ext cx="116246" cy="60465"/>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9" name="Freeform 263"/>
            <p:cNvSpPr>
              <a:spLocks/>
            </p:cNvSpPr>
            <p:nvPr/>
          </p:nvSpPr>
          <p:spPr bwMode="auto">
            <a:xfrm>
              <a:off x="6120979" y="1993758"/>
              <a:ext cx="94345" cy="62056"/>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0" name="Freeform 264"/>
            <p:cNvSpPr>
              <a:spLocks/>
            </p:cNvSpPr>
            <p:nvPr/>
          </p:nvSpPr>
          <p:spPr bwMode="auto">
            <a:xfrm>
              <a:off x="6122664" y="2101958"/>
              <a:ext cx="109507" cy="97062"/>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1" name="Freeform 265"/>
            <p:cNvSpPr>
              <a:spLocks/>
            </p:cNvSpPr>
            <p:nvPr/>
          </p:nvSpPr>
          <p:spPr bwMode="auto">
            <a:xfrm>
              <a:off x="6200161" y="1893513"/>
              <a:ext cx="65704" cy="49327"/>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2" name="Freeform 266"/>
            <p:cNvSpPr>
              <a:spLocks/>
            </p:cNvSpPr>
            <p:nvPr/>
          </p:nvSpPr>
          <p:spPr bwMode="auto">
            <a:xfrm>
              <a:off x="6223747" y="1969890"/>
              <a:ext cx="316728" cy="109791"/>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3" name="Freeform 267"/>
            <p:cNvSpPr>
              <a:spLocks/>
            </p:cNvSpPr>
            <p:nvPr/>
          </p:nvSpPr>
          <p:spPr bwMode="auto">
            <a:xfrm>
              <a:off x="6237225" y="1782131"/>
              <a:ext cx="203852" cy="146388"/>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4" name="Freeform 268"/>
            <p:cNvSpPr>
              <a:spLocks/>
            </p:cNvSpPr>
            <p:nvPr/>
          </p:nvSpPr>
          <p:spPr bwMode="auto">
            <a:xfrm>
              <a:off x="6237225" y="2033537"/>
              <a:ext cx="48857" cy="38188"/>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5" name="Freeform 269"/>
            <p:cNvSpPr>
              <a:spLocks/>
            </p:cNvSpPr>
            <p:nvPr/>
          </p:nvSpPr>
          <p:spPr bwMode="auto">
            <a:xfrm>
              <a:off x="6238910" y="1942840"/>
              <a:ext cx="53911" cy="12729"/>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solidFill>
              <a:srgbClr val="FF6C00"/>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6" name="Freeform 270"/>
            <p:cNvSpPr>
              <a:spLocks/>
            </p:cNvSpPr>
            <p:nvPr/>
          </p:nvSpPr>
          <p:spPr bwMode="auto">
            <a:xfrm>
              <a:off x="6249018" y="2095593"/>
              <a:ext cx="97714" cy="79559"/>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7" name="Freeform 271"/>
            <p:cNvSpPr>
              <a:spLocks/>
            </p:cNvSpPr>
            <p:nvPr/>
          </p:nvSpPr>
          <p:spPr bwMode="auto">
            <a:xfrm>
              <a:off x="6314722" y="1696207"/>
              <a:ext cx="562698" cy="315053"/>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8" name="Freeform 272"/>
            <p:cNvSpPr>
              <a:spLocks/>
            </p:cNvSpPr>
            <p:nvPr/>
          </p:nvSpPr>
          <p:spPr bwMode="auto">
            <a:xfrm>
              <a:off x="6350102" y="2103549"/>
              <a:ext cx="525634" cy="408933"/>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9" name="Freeform 273"/>
            <p:cNvSpPr>
              <a:spLocks/>
            </p:cNvSpPr>
            <p:nvPr/>
          </p:nvSpPr>
          <p:spPr bwMode="auto">
            <a:xfrm>
              <a:off x="6404013" y="2385187"/>
              <a:ext cx="121300" cy="8910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30" name="Freeform 274"/>
            <p:cNvSpPr>
              <a:spLocks/>
            </p:cNvSpPr>
            <p:nvPr/>
          </p:nvSpPr>
          <p:spPr bwMode="auto">
            <a:xfrm>
              <a:off x="6914484" y="2805258"/>
              <a:ext cx="121300" cy="132068"/>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31" name="Freeform 275"/>
            <p:cNvSpPr>
              <a:spLocks/>
            </p:cNvSpPr>
            <p:nvPr/>
          </p:nvSpPr>
          <p:spPr bwMode="auto">
            <a:xfrm>
              <a:off x="6617973" y="4291418"/>
              <a:ext cx="151625" cy="838551"/>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32" name="Freeform 276"/>
            <p:cNvSpPr>
              <a:spLocks/>
            </p:cNvSpPr>
            <p:nvPr/>
          </p:nvSpPr>
          <p:spPr bwMode="auto">
            <a:xfrm>
              <a:off x="6624711" y="4996310"/>
              <a:ext cx="11793" cy="31824"/>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33" name="Freeform 277"/>
            <p:cNvSpPr>
              <a:spLocks/>
            </p:cNvSpPr>
            <p:nvPr/>
          </p:nvSpPr>
          <p:spPr bwMode="auto">
            <a:xfrm>
              <a:off x="6638189" y="4826054"/>
              <a:ext cx="10108" cy="38188"/>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34" name="Freeform 278"/>
            <p:cNvSpPr>
              <a:spLocks/>
            </p:cNvSpPr>
            <p:nvPr/>
          </p:nvSpPr>
          <p:spPr bwMode="auto">
            <a:xfrm>
              <a:off x="6649982" y="5120422"/>
              <a:ext cx="25271" cy="17503"/>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35" name="Freeform 279"/>
            <p:cNvSpPr>
              <a:spLocks/>
            </p:cNvSpPr>
            <p:nvPr/>
          </p:nvSpPr>
          <p:spPr bwMode="auto">
            <a:xfrm>
              <a:off x="6655036" y="5082234"/>
              <a:ext cx="35379" cy="39779"/>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36" name="Freeform 280"/>
            <p:cNvSpPr>
              <a:spLocks/>
            </p:cNvSpPr>
            <p:nvPr/>
          </p:nvSpPr>
          <p:spPr bwMode="auto">
            <a:xfrm>
              <a:off x="6681992" y="5133151"/>
              <a:ext cx="18532" cy="11138"/>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37" name="Freeform 281"/>
            <p:cNvSpPr>
              <a:spLocks/>
            </p:cNvSpPr>
            <p:nvPr/>
          </p:nvSpPr>
          <p:spPr bwMode="auto">
            <a:xfrm>
              <a:off x="6695470" y="5101328"/>
              <a:ext cx="50542" cy="58874"/>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38" name="Freeform 282"/>
            <p:cNvSpPr>
              <a:spLocks/>
            </p:cNvSpPr>
            <p:nvPr/>
          </p:nvSpPr>
          <p:spPr bwMode="auto">
            <a:xfrm>
              <a:off x="6720741" y="5169749"/>
              <a:ext cx="37064" cy="12729"/>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39" name="Freeform 283"/>
            <p:cNvSpPr>
              <a:spLocks/>
            </p:cNvSpPr>
            <p:nvPr/>
          </p:nvSpPr>
          <p:spPr bwMode="auto">
            <a:xfrm>
              <a:off x="6756120" y="5161793"/>
              <a:ext cx="18532" cy="7956"/>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40" name="Freeform 284"/>
            <p:cNvSpPr>
              <a:spLocks/>
            </p:cNvSpPr>
            <p:nvPr/>
          </p:nvSpPr>
          <p:spPr bwMode="auto">
            <a:xfrm>
              <a:off x="6557322" y="3691544"/>
              <a:ext cx="219014" cy="330965"/>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41" name="Freeform 285"/>
            <p:cNvSpPr>
              <a:spLocks/>
            </p:cNvSpPr>
            <p:nvPr/>
          </p:nvSpPr>
          <p:spPr bwMode="auto">
            <a:xfrm>
              <a:off x="6430968" y="3718594"/>
              <a:ext cx="57281" cy="54100"/>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42" name="Freeform 286"/>
            <p:cNvSpPr>
              <a:spLocks/>
            </p:cNvSpPr>
            <p:nvPr/>
          </p:nvSpPr>
          <p:spPr bwMode="auto">
            <a:xfrm>
              <a:off x="6444446" y="3470371"/>
              <a:ext cx="197113" cy="66829"/>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43" name="Freeform 287"/>
            <p:cNvSpPr>
              <a:spLocks/>
            </p:cNvSpPr>
            <p:nvPr/>
          </p:nvSpPr>
          <p:spPr bwMode="auto">
            <a:xfrm>
              <a:off x="6687046" y="3537200"/>
              <a:ext cx="58965" cy="36597"/>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44" name="Freeform 288"/>
            <p:cNvSpPr>
              <a:spLocks/>
            </p:cNvSpPr>
            <p:nvPr/>
          </p:nvSpPr>
          <p:spPr bwMode="auto">
            <a:xfrm>
              <a:off x="6520259" y="3911127"/>
              <a:ext cx="102768" cy="125703"/>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45" name="Freeform 289"/>
            <p:cNvSpPr>
              <a:spLocks/>
            </p:cNvSpPr>
            <p:nvPr/>
          </p:nvSpPr>
          <p:spPr bwMode="auto">
            <a:xfrm>
              <a:off x="6350102" y="3648583"/>
              <a:ext cx="43803" cy="20685"/>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46" name="Freeform 290"/>
            <p:cNvSpPr>
              <a:spLocks/>
            </p:cNvSpPr>
            <p:nvPr/>
          </p:nvSpPr>
          <p:spPr bwMode="auto">
            <a:xfrm>
              <a:off x="6885844" y="5064731"/>
              <a:ext cx="28640" cy="19094"/>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47" name="Freeform 291"/>
            <p:cNvSpPr>
              <a:spLocks/>
            </p:cNvSpPr>
            <p:nvPr/>
          </p:nvSpPr>
          <p:spPr bwMode="auto">
            <a:xfrm>
              <a:off x="6907745" y="5064731"/>
              <a:ext cx="32010" cy="19094"/>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48" name="Freeform 292"/>
            <p:cNvSpPr>
              <a:spLocks/>
            </p:cNvSpPr>
            <p:nvPr/>
          </p:nvSpPr>
          <p:spPr bwMode="auto">
            <a:xfrm>
              <a:off x="7005459" y="3828386"/>
              <a:ext cx="52226" cy="70012"/>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49" name="Freeform 293"/>
            <p:cNvSpPr>
              <a:spLocks/>
            </p:cNvSpPr>
            <p:nvPr/>
          </p:nvSpPr>
          <p:spPr bwMode="auto">
            <a:xfrm>
              <a:off x="6665145" y="1675522"/>
              <a:ext cx="1113602" cy="891060"/>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50" name="Freeform 294"/>
            <p:cNvSpPr>
              <a:spLocks/>
            </p:cNvSpPr>
            <p:nvPr/>
          </p:nvSpPr>
          <p:spPr bwMode="auto">
            <a:xfrm>
              <a:off x="6309668" y="3576980"/>
              <a:ext cx="72443" cy="87515"/>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51" name="Freeform 295"/>
            <p:cNvSpPr>
              <a:spLocks/>
            </p:cNvSpPr>
            <p:nvPr/>
          </p:nvSpPr>
          <p:spPr bwMode="auto">
            <a:xfrm>
              <a:off x="6879105" y="3772694"/>
              <a:ext cx="85921" cy="136841"/>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52" name="Freeform 296"/>
            <p:cNvSpPr>
              <a:spLocks/>
            </p:cNvSpPr>
            <p:nvPr/>
          </p:nvSpPr>
          <p:spPr bwMode="auto">
            <a:xfrm>
              <a:off x="6638189" y="3537200"/>
              <a:ext cx="48857" cy="36597"/>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53" name="Freeform 297"/>
            <p:cNvSpPr>
              <a:spLocks/>
            </p:cNvSpPr>
            <p:nvPr/>
          </p:nvSpPr>
          <p:spPr bwMode="auto">
            <a:xfrm>
              <a:off x="6363579" y="3618350"/>
              <a:ext cx="111192" cy="60465"/>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54" name="Freeform 298"/>
            <p:cNvSpPr>
              <a:spLocks/>
            </p:cNvSpPr>
            <p:nvPr/>
          </p:nvSpPr>
          <p:spPr bwMode="auto">
            <a:xfrm>
              <a:off x="7551309" y="2364502"/>
              <a:ext cx="202167" cy="103427"/>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55" name="Freeform 299"/>
            <p:cNvSpPr>
              <a:spLocks/>
            </p:cNvSpPr>
            <p:nvPr/>
          </p:nvSpPr>
          <p:spPr bwMode="auto">
            <a:xfrm>
              <a:off x="5856478" y="3263518"/>
              <a:ext cx="552589" cy="385065"/>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56" name="Freeform 300"/>
            <p:cNvSpPr>
              <a:spLocks/>
            </p:cNvSpPr>
            <p:nvPr/>
          </p:nvSpPr>
          <p:spPr bwMode="auto">
            <a:xfrm>
              <a:off x="6400643" y="3637444"/>
              <a:ext cx="74128" cy="84332"/>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57" name="Freeform 301"/>
            <p:cNvSpPr>
              <a:spLocks/>
            </p:cNvSpPr>
            <p:nvPr/>
          </p:nvSpPr>
          <p:spPr bwMode="auto">
            <a:xfrm>
              <a:off x="6478140" y="3745644"/>
              <a:ext cx="104453" cy="50918"/>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58" name="Freeform 302"/>
            <p:cNvSpPr>
              <a:spLocks/>
            </p:cNvSpPr>
            <p:nvPr/>
          </p:nvSpPr>
          <p:spPr bwMode="auto">
            <a:xfrm>
              <a:off x="6855519" y="4328015"/>
              <a:ext cx="149940" cy="170256"/>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59" name="Freeform 303"/>
            <p:cNvSpPr>
              <a:spLocks/>
            </p:cNvSpPr>
            <p:nvPr/>
          </p:nvSpPr>
          <p:spPr bwMode="auto">
            <a:xfrm>
              <a:off x="6511835" y="3941359"/>
              <a:ext cx="227438" cy="364380"/>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60" name="Freeform 304"/>
            <p:cNvSpPr>
              <a:spLocks/>
            </p:cNvSpPr>
            <p:nvPr/>
          </p:nvSpPr>
          <p:spPr bwMode="auto">
            <a:xfrm>
              <a:off x="6936385" y="3823612"/>
              <a:ext cx="77497" cy="77968"/>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61" name="Freeform 305"/>
            <p:cNvSpPr>
              <a:spLocks/>
            </p:cNvSpPr>
            <p:nvPr/>
          </p:nvSpPr>
          <p:spPr bwMode="auto">
            <a:xfrm>
              <a:off x="6865627" y="3724959"/>
              <a:ext cx="18532" cy="14321"/>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62" name="Freeform 306"/>
            <p:cNvSpPr>
              <a:spLocks/>
            </p:cNvSpPr>
            <p:nvPr/>
          </p:nvSpPr>
          <p:spPr bwMode="auto">
            <a:xfrm>
              <a:off x="4921456" y="2195837"/>
              <a:ext cx="545850" cy="521906"/>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63" name="Freeform 307"/>
            <p:cNvSpPr>
              <a:spLocks/>
            </p:cNvSpPr>
            <p:nvPr/>
          </p:nvSpPr>
          <p:spPr bwMode="auto">
            <a:xfrm>
              <a:off x="5143839" y="3534018"/>
              <a:ext cx="21901" cy="27050"/>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64" name="Freeform 308"/>
            <p:cNvSpPr>
              <a:spLocks/>
            </p:cNvSpPr>
            <p:nvPr/>
          </p:nvSpPr>
          <p:spPr bwMode="auto">
            <a:xfrm>
              <a:off x="5164056" y="2635002"/>
              <a:ext cx="47172" cy="30232"/>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65" name="Freeform 309"/>
            <p:cNvSpPr>
              <a:spLocks/>
            </p:cNvSpPr>
            <p:nvPr/>
          </p:nvSpPr>
          <p:spPr bwMode="auto">
            <a:xfrm>
              <a:off x="5470676" y="2577720"/>
              <a:ext cx="146571" cy="143206"/>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66" name="Freeform 310"/>
            <p:cNvSpPr>
              <a:spLocks/>
            </p:cNvSpPr>
            <p:nvPr/>
          </p:nvSpPr>
          <p:spPr bwMode="auto">
            <a:xfrm>
              <a:off x="5502686" y="2623864"/>
              <a:ext cx="23586" cy="22276"/>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solidFill>
              <a:srgbClr val="FF6C00"/>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67" name="Freeform 311"/>
            <p:cNvSpPr>
              <a:spLocks/>
            </p:cNvSpPr>
            <p:nvPr/>
          </p:nvSpPr>
          <p:spPr bwMode="auto">
            <a:xfrm>
              <a:off x="5512794" y="2642958"/>
              <a:ext cx="15163" cy="36597"/>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68" name="Freeform 312"/>
            <p:cNvSpPr>
              <a:spLocks/>
            </p:cNvSpPr>
            <p:nvPr/>
          </p:nvSpPr>
          <p:spPr bwMode="auto">
            <a:xfrm>
              <a:off x="5529641" y="2625455"/>
              <a:ext cx="18532" cy="20685"/>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solidFill>
              <a:srgbClr val="FF6C00"/>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69" name="Freeform 313"/>
            <p:cNvSpPr>
              <a:spLocks/>
            </p:cNvSpPr>
            <p:nvPr/>
          </p:nvSpPr>
          <p:spPr bwMode="auto">
            <a:xfrm>
              <a:off x="5544804" y="2655688"/>
              <a:ext cx="16847" cy="17503"/>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70" name="Freeform 314"/>
            <p:cNvSpPr>
              <a:spLocks/>
            </p:cNvSpPr>
            <p:nvPr/>
          </p:nvSpPr>
          <p:spPr bwMode="auto">
            <a:xfrm>
              <a:off x="5549858" y="2677964"/>
              <a:ext cx="25271" cy="36597"/>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71" name="Freeform 315"/>
            <p:cNvSpPr>
              <a:spLocks/>
            </p:cNvSpPr>
            <p:nvPr/>
          </p:nvSpPr>
          <p:spPr bwMode="auto">
            <a:xfrm>
              <a:off x="5590291" y="2687511"/>
              <a:ext cx="11793" cy="23868"/>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72" name="Freeform 316"/>
            <p:cNvSpPr>
              <a:spLocks/>
            </p:cNvSpPr>
            <p:nvPr/>
          </p:nvSpPr>
          <p:spPr bwMode="auto">
            <a:xfrm>
              <a:off x="5716645" y="2864132"/>
              <a:ext cx="1058006" cy="560095"/>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73" name="Freeform 317"/>
            <p:cNvSpPr>
              <a:spLocks/>
            </p:cNvSpPr>
            <p:nvPr/>
          </p:nvSpPr>
          <p:spPr bwMode="auto">
            <a:xfrm>
              <a:off x="6931331" y="4557145"/>
              <a:ext cx="94345" cy="108200"/>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74" name="Freeform 318"/>
            <p:cNvSpPr>
              <a:spLocks/>
            </p:cNvSpPr>
            <p:nvPr/>
          </p:nvSpPr>
          <p:spPr bwMode="auto">
            <a:xfrm>
              <a:off x="6660091" y="3693136"/>
              <a:ext cx="245970" cy="229130"/>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75" name="Freeform 320"/>
            <p:cNvSpPr>
              <a:spLocks/>
            </p:cNvSpPr>
            <p:nvPr/>
          </p:nvSpPr>
          <p:spPr bwMode="auto">
            <a:xfrm>
              <a:off x="2360677" y="3131450"/>
              <a:ext cx="259447" cy="203671"/>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76" name="Freeform 321"/>
            <p:cNvSpPr>
              <a:spLocks/>
            </p:cNvSpPr>
            <p:nvPr/>
          </p:nvSpPr>
          <p:spPr bwMode="auto">
            <a:xfrm>
              <a:off x="1602551" y="3034388"/>
              <a:ext cx="33694" cy="68421"/>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77" name="Freeform 322"/>
            <p:cNvSpPr>
              <a:spLocks/>
            </p:cNvSpPr>
            <p:nvPr/>
          </p:nvSpPr>
          <p:spPr bwMode="auto">
            <a:xfrm>
              <a:off x="1090395" y="3166456"/>
              <a:ext cx="374009" cy="388247"/>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78" name="Freeform 323"/>
            <p:cNvSpPr>
              <a:spLocks/>
            </p:cNvSpPr>
            <p:nvPr/>
          </p:nvSpPr>
          <p:spPr bwMode="auto">
            <a:xfrm>
              <a:off x="3324339" y="4154578"/>
              <a:ext cx="739594" cy="609421"/>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79" name="Freeform 324"/>
            <p:cNvSpPr>
              <a:spLocks/>
            </p:cNvSpPr>
            <p:nvPr/>
          </p:nvSpPr>
          <p:spPr bwMode="auto">
            <a:xfrm>
              <a:off x="3903883" y="4799005"/>
              <a:ext cx="65704" cy="68421"/>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80" name="Freeform 325"/>
            <p:cNvSpPr>
              <a:spLocks/>
            </p:cNvSpPr>
            <p:nvPr/>
          </p:nvSpPr>
          <p:spPr bwMode="auto">
            <a:xfrm>
              <a:off x="1422286" y="2880044"/>
              <a:ext cx="141517" cy="57282"/>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81" name="Freeform 326"/>
            <p:cNvSpPr>
              <a:spLocks/>
            </p:cNvSpPr>
            <p:nvPr/>
          </p:nvSpPr>
          <p:spPr bwMode="auto">
            <a:xfrm>
              <a:off x="2861040" y="3397177"/>
              <a:ext cx="87606" cy="119338"/>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82" name="Freeform 327"/>
            <p:cNvSpPr>
              <a:spLocks/>
            </p:cNvSpPr>
            <p:nvPr/>
          </p:nvSpPr>
          <p:spPr bwMode="auto">
            <a:xfrm>
              <a:off x="1300986" y="2811623"/>
              <a:ext cx="60650" cy="46144"/>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83" name="Freeform 328"/>
            <p:cNvSpPr>
              <a:spLocks/>
            </p:cNvSpPr>
            <p:nvPr/>
          </p:nvSpPr>
          <p:spPr bwMode="auto">
            <a:xfrm>
              <a:off x="2877887" y="3358989"/>
              <a:ext cx="60650" cy="35006"/>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84" name="Freeform 329"/>
            <p:cNvSpPr>
              <a:spLocks/>
            </p:cNvSpPr>
            <p:nvPr/>
          </p:nvSpPr>
          <p:spPr bwMode="auto">
            <a:xfrm>
              <a:off x="3341186" y="3837933"/>
              <a:ext cx="21901" cy="20685"/>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85" name="Freeform 330"/>
            <p:cNvSpPr>
              <a:spLocks/>
            </p:cNvSpPr>
            <p:nvPr/>
          </p:nvSpPr>
          <p:spPr bwMode="auto">
            <a:xfrm>
              <a:off x="1661517" y="2993018"/>
              <a:ext cx="112876" cy="71603"/>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86" name="Freeform 331"/>
            <p:cNvSpPr>
              <a:spLocks/>
            </p:cNvSpPr>
            <p:nvPr/>
          </p:nvSpPr>
          <p:spPr bwMode="auto">
            <a:xfrm>
              <a:off x="2940222" y="3363762"/>
              <a:ext cx="166788" cy="372336"/>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87" name="Freeform 332"/>
            <p:cNvSpPr>
              <a:spLocks/>
            </p:cNvSpPr>
            <p:nvPr/>
          </p:nvSpPr>
          <p:spPr bwMode="auto">
            <a:xfrm>
              <a:off x="3130595" y="3643810"/>
              <a:ext cx="90975" cy="85924"/>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88" name="Freeform 333"/>
            <p:cNvSpPr>
              <a:spLocks/>
            </p:cNvSpPr>
            <p:nvPr/>
          </p:nvSpPr>
          <p:spPr bwMode="auto">
            <a:xfrm>
              <a:off x="2714469" y="3742463"/>
              <a:ext cx="33694" cy="76377"/>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89" name="Freeform 334"/>
            <p:cNvSpPr>
              <a:spLocks/>
            </p:cNvSpPr>
            <p:nvPr/>
          </p:nvSpPr>
          <p:spPr bwMode="auto">
            <a:xfrm>
              <a:off x="2599908" y="2755932"/>
              <a:ext cx="1123710" cy="773313"/>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90" name="Freeform 335"/>
            <p:cNvSpPr>
              <a:spLocks/>
            </p:cNvSpPr>
            <p:nvPr/>
          </p:nvSpPr>
          <p:spPr bwMode="auto">
            <a:xfrm>
              <a:off x="3245157" y="3535609"/>
              <a:ext cx="40433" cy="35006"/>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91" name="Freeform 336"/>
            <p:cNvSpPr>
              <a:spLocks/>
            </p:cNvSpPr>
            <p:nvPr/>
          </p:nvSpPr>
          <p:spPr bwMode="auto">
            <a:xfrm>
              <a:off x="3452378" y="3429000"/>
              <a:ext cx="32010" cy="65238"/>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92" name="Freeform 337"/>
            <p:cNvSpPr>
              <a:spLocks/>
            </p:cNvSpPr>
            <p:nvPr/>
          </p:nvSpPr>
          <p:spPr bwMode="auto">
            <a:xfrm>
              <a:off x="1466089" y="2819579"/>
              <a:ext cx="195428" cy="85924"/>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93" name="Freeform 338"/>
            <p:cNvSpPr>
              <a:spLocks/>
            </p:cNvSpPr>
            <p:nvPr/>
          </p:nvSpPr>
          <p:spPr bwMode="auto">
            <a:xfrm>
              <a:off x="1398700" y="2638185"/>
              <a:ext cx="48857" cy="79559"/>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94" name="Freeform 339"/>
            <p:cNvSpPr>
              <a:spLocks/>
            </p:cNvSpPr>
            <p:nvPr/>
          </p:nvSpPr>
          <p:spPr bwMode="auto">
            <a:xfrm>
              <a:off x="1430710" y="2698650"/>
              <a:ext cx="16847" cy="9547"/>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95" name="Freeform 340"/>
            <p:cNvSpPr>
              <a:spLocks/>
            </p:cNvSpPr>
            <p:nvPr/>
          </p:nvSpPr>
          <p:spPr bwMode="auto">
            <a:xfrm>
              <a:off x="1454296" y="2681147"/>
              <a:ext cx="28640" cy="33415"/>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96" name="Freeform 341"/>
            <p:cNvSpPr>
              <a:spLocks/>
            </p:cNvSpPr>
            <p:nvPr/>
          </p:nvSpPr>
          <p:spPr bwMode="auto">
            <a:xfrm>
              <a:off x="1626137" y="2245164"/>
              <a:ext cx="200482" cy="329374"/>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97" name="Freeform 342"/>
            <p:cNvSpPr>
              <a:spLocks/>
            </p:cNvSpPr>
            <p:nvPr/>
          </p:nvSpPr>
          <p:spPr bwMode="auto">
            <a:xfrm>
              <a:off x="1167893" y="2819579"/>
              <a:ext cx="230807" cy="219583"/>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98" name="Freeform 343"/>
            <p:cNvSpPr>
              <a:spLocks/>
            </p:cNvSpPr>
            <p:nvPr/>
          </p:nvSpPr>
          <p:spPr bwMode="auto">
            <a:xfrm>
              <a:off x="1407123" y="3023250"/>
              <a:ext cx="15163" cy="39779"/>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99" name="Freeform 344"/>
            <p:cNvSpPr>
              <a:spLocks/>
            </p:cNvSpPr>
            <p:nvPr/>
          </p:nvSpPr>
          <p:spPr bwMode="auto">
            <a:xfrm>
              <a:off x="1358266" y="2717744"/>
              <a:ext cx="161733" cy="194124"/>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00" name="Freeform 345"/>
            <p:cNvSpPr>
              <a:spLocks/>
            </p:cNvSpPr>
            <p:nvPr/>
          </p:nvSpPr>
          <p:spPr bwMode="auto">
            <a:xfrm>
              <a:off x="1619399" y="3053482"/>
              <a:ext cx="114561" cy="125703"/>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01" name="Freeform 346"/>
            <p:cNvSpPr>
              <a:spLocks/>
            </p:cNvSpPr>
            <p:nvPr/>
          </p:nvSpPr>
          <p:spPr bwMode="auto">
            <a:xfrm>
              <a:off x="1681733" y="3199871"/>
              <a:ext cx="52226" cy="7956"/>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02" name="Freeform 347"/>
            <p:cNvSpPr>
              <a:spLocks/>
            </p:cNvSpPr>
            <p:nvPr/>
          </p:nvSpPr>
          <p:spPr bwMode="auto">
            <a:xfrm>
              <a:off x="1545271" y="2886409"/>
              <a:ext cx="121300" cy="70012"/>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03" name="Freeform 348"/>
            <p:cNvSpPr>
              <a:spLocks/>
            </p:cNvSpPr>
            <p:nvPr/>
          </p:nvSpPr>
          <p:spPr bwMode="auto">
            <a:xfrm>
              <a:off x="2498824" y="3190324"/>
              <a:ext cx="535742" cy="587145"/>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04" name="Freeform 349"/>
            <p:cNvSpPr>
              <a:spLocks/>
            </p:cNvSpPr>
            <p:nvPr/>
          </p:nvSpPr>
          <p:spPr bwMode="auto">
            <a:xfrm>
              <a:off x="2995818" y="3826795"/>
              <a:ext cx="200482" cy="227538"/>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05" name="Freeform 350"/>
            <p:cNvSpPr>
              <a:spLocks/>
            </p:cNvSpPr>
            <p:nvPr/>
          </p:nvSpPr>
          <p:spPr bwMode="auto">
            <a:xfrm>
              <a:off x="3184507" y="4059107"/>
              <a:ext cx="165103" cy="57282"/>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06" name="Freeform 351"/>
            <p:cNvSpPr>
              <a:spLocks/>
            </p:cNvSpPr>
            <p:nvPr/>
          </p:nvSpPr>
          <p:spPr bwMode="auto">
            <a:xfrm>
              <a:off x="3250211" y="3853845"/>
              <a:ext cx="180265" cy="168665"/>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07" name="Freeform 352"/>
            <p:cNvSpPr>
              <a:spLocks/>
            </p:cNvSpPr>
            <p:nvPr/>
          </p:nvSpPr>
          <p:spPr bwMode="auto">
            <a:xfrm>
              <a:off x="3393412" y="4108434"/>
              <a:ext cx="42118" cy="12729"/>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08" name="Freeform 353"/>
            <p:cNvSpPr>
              <a:spLocks/>
            </p:cNvSpPr>
            <p:nvPr/>
          </p:nvSpPr>
          <p:spPr bwMode="auto">
            <a:xfrm>
              <a:off x="3430476" y="3903172"/>
              <a:ext cx="114561" cy="149571"/>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09" name="Freeform 354"/>
            <p:cNvSpPr>
              <a:spLocks/>
            </p:cNvSpPr>
            <p:nvPr/>
          </p:nvSpPr>
          <p:spPr bwMode="auto">
            <a:xfrm>
              <a:off x="3519767" y="4108434"/>
              <a:ext cx="64019" cy="38188"/>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10" name="Freeform 355"/>
            <p:cNvSpPr>
              <a:spLocks/>
            </p:cNvSpPr>
            <p:nvPr/>
          </p:nvSpPr>
          <p:spPr bwMode="auto">
            <a:xfrm>
              <a:off x="3585471" y="3896807"/>
              <a:ext cx="23586" cy="58874"/>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11" name="Freeform 356"/>
            <p:cNvSpPr>
              <a:spLocks/>
            </p:cNvSpPr>
            <p:nvPr/>
          </p:nvSpPr>
          <p:spPr bwMode="auto">
            <a:xfrm>
              <a:off x="3595579" y="3993869"/>
              <a:ext cx="52226" cy="19094"/>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12" name="Freeform 357"/>
            <p:cNvSpPr>
              <a:spLocks/>
            </p:cNvSpPr>
            <p:nvPr/>
          </p:nvSpPr>
          <p:spPr bwMode="auto">
            <a:xfrm>
              <a:off x="3649490" y="3947725"/>
              <a:ext cx="192058" cy="173438"/>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13" name="Freeform 358"/>
            <p:cNvSpPr>
              <a:spLocks/>
            </p:cNvSpPr>
            <p:nvPr/>
          </p:nvSpPr>
          <p:spPr bwMode="auto">
            <a:xfrm>
              <a:off x="3654544" y="4081383"/>
              <a:ext cx="10108" cy="15912"/>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14" name="Freeform 359"/>
            <p:cNvSpPr>
              <a:spLocks/>
            </p:cNvSpPr>
            <p:nvPr/>
          </p:nvSpPr>
          <p:spPr bwMode="auto">
            <a:xfrm>
              <a:off x="2059111" y="3098035"/>
              <a:ext cx="350422" cy="329374"/>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15" name="Freeform 360"/>
            <p:cNvSpPr>
              <a:spLocks/>
            </p:cNvSpPr>
            <p:nvPr/>
          </p:nvSpPr>
          <p:spPr bwMode="auto">
            <a:xfrm>
              <a:off x="1958028" y="3160091"/>
              <a:ext cx="183635" cy="181394"/>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16" name="Freeform 361"/>
            <p:cNvSpPr>
              <a:spLocks/>
            </p:cNvSpPr>
            <p:nvPr/>
          </p:nvSpPr>
          <p:spPr bwMode="auto">
            <a:xfrm>
              <a:off x="1373429" y="2923006"/>
              <a:ext cx="213960" cy="219583"/>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17" name="Freeform 362"/>
            <p:cNvSpPr>
              <a:spLocks/>
            </p:cNvSpPr>
            <p:nvPr/>
          </p:nvSpPr>
          <p:spPr bwMode="auto">
            <a:xfrm>
              <a:off x="1400385" y="3064621"/>
              <a:ext cx="25271" cy="54100"/>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18" name="Freeform 363"/>
            <p:cNvSpPr>
              <a:spLocks/>
            </p:cNvSpPr>
            <p:nvPr/>
          </p:nvSpPr>
          <p:spPr bwMode="auto">
            <a:xfrm>
              <a:off x="1479567" y="3136224"/>
              <a:ext cx="55596" cy="35006"/>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19" name="Freeform 364"/>
            <p:cNvSpPr>
              <a:spLocks/>
            </p:cNvSpPr>
            <p:nvPr/>
          </p:nvSpPr>
          <p:spPr bwMode="auto">
            <a:xfrm>
              <a:off x="3627589" y="3238059"/>
              <a:ext cx="43803" cy="55691"/>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20" name="Freeform 365"/>
            <p:cNvSpPr>
              <a:spLocks/>
            </p:cNvSpPr>
            <p:nvPr/>
          </p:nvSpPr>
          <p:spPr bwMode="auto">
            <a:xfrm>
              <a:off x="3649490" y="3063030"/>
              <a:ext cx="207221" cy="182985"/>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21" name="Freeform 366"/>
            <p:cNvSpPr>
              <a:spLocks/>
            </p:cNvSpPr>
            <p:nvPr/>
          </p:nvSpPr>
          <p:spPr bwMode="auto">
            <a:xfrm>
              <a:off x="3673076" y="3230103"/>
              <a:ext cx="43803" cy="33415"/>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22" name="Freeform 367"/>
            <p:cNvSpPr>
              <a:spLocks/>
            </p:cNvSpPr>
            <p:nvPr/>
          </p:nvSpPr>
          <p:spPr bwMode="auto">
            <a:xfrm>
              <a:off x="3814593" y="2965968"/>
              <a:ext cx="107822" cy="97062"/>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23" name="Freeform 368"/>
            <p:cNvSpPr>
              <a:spLocks/>
            </p:cNvSpPr>
            <p:nvPr/>
          </p:nvSpPr>
          <p:spPr bwMode="auto">
            <a:xfrm>
              <a:off x="3531560" y="3029615"/>
              <a:ext cx="114561" cy="120930"/>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24" name="Freeform 369"/>
            <p:cNvSpPr>
              <a:spLocks/>
            </p:cNvSpPr>
            <p:nvPr/>
          </p:nvSpPr>
          <p:spPr bwMode="auto">
            <a:xfrm>
              <a:off x="3565254" y="3129859"/>
              <a:ext cx="60650" cy="97062"/>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25" name="Freeform 370"/>
            <p:cNvSpPr>
              <a:spLocks/>
            </p:cNvSpPr>
            <p:nvPr/>
          </p:nvSpPr>
          <p:spPr bwMode="auto">
            <a:xfrm>
              <a:off x="3088477" y="3483101"/>
              <a:ext cx="131408" cy="167074"/>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26" name="Freeform 371"/>
            <p:cNvSpPr>
              <a:spLocks/>
            </p:cNvSpPr>
            <p:nvPr/>
          </p:nvSpPr>
          <p:spPr bwMode="auto">
            <a:xfrm>
              <a:off x="1356582" y="2843447"/>
              <a:ext cx="8424" cy="17503"/>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solidFill>
              <a:srgbClr val="FF6C00"/>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27" name="Freeform 372"/>
            <p:cNvSpPr>
              <a:spLocks/>
            </p:cNvSpPr>
            <p:nvPr/>
          </p:nvSpPr>
          <p:spPr bwMode="auto">
            <a:xfrm>
              <a:off x="3088477" y="3809292"/>
              <a:ext cx="69074" cy="100244"/>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28" name="Freeform 373"/>
            <p:cNvSpPr>
              <a:spLocks/>
            </p:cNvSpPr>
            <p:nvPr/>
          </p:nvSpPr>
          <p:spPr bwMode="auto">
            <a:xfrm>
              <a:off x="3262004" y="3799745"/>
              <a:ext cx="173527" cy="120930"/>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29" name="Freeform 374"/>
            <p:cNvSpPr>
              <a:spLocks/>
            </p:cNvSpPr>
            <p:nvPr/>
          </p:nvSpPr>
          <p:spPr bwMode="auto">
            <a:xfrm>
              <a:off x="2859355" y="2792529"/>
              <a:ext cx="581230" cy="265727"/>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30" name="Freeform 375"/>
            <p:cNvSpPr>
              <a:spLocks/>
            </p:cNvSpPr>
            <p:nvPr/>
          </p:nvSpPr>
          <p:spPr bwMode="auto">
            <a:xfrm>
              <a:off x="2203998" y="3432183"/>
              <a:ext cx="141517" cy="173438"/>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31" name="Freeform 376"/>
            <p:cNvSpPr>
              <a:spLocks/>
            </p:cNvSpPr>
            <p:nvPr/>
          </p:nvSpPr>
          <p:spPr bwMode="auto">
            <a:xfrm>
              <a:off x="2719523" y="3316027"/>
              <a:ext cx="144886" cy="82741"/>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32" name="Freeform 377"/>
            <p:cNvSpPr>
              <a:spLocks/>
            </p:cNvSpPr>
            <p:nvPr/>
          </p:nvSpPr>
          <p:spPr bwMode="auto">
            <a:xfrm>
              <a:off x="1314464" y="2762297"/>
              <a:ext cx="65704" cy="68421"/>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33" name="Freeform 378"/>
            <p:cNvSpPr>
              <a:spLocks/>
            </p:cNvSpPr>
            <p:nvPr/>
          </p:nvSpPr>
          <p:spPr bwMode="auto">
            <a:xfrm>
              <a:off x="4301478" y="4799005"/>
              <a:ext cx="143201" cy="144797"/>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34" name="Freeform 379"/>
            <p:cNvSpPr>
              <a:spLocks/>
            </p:cNvSpPr>
            <p:nvPr/>
          </p:nvSpPr>
          <p:spPr bwMode="auto">
            <a:xfrm>
              <a:off x="4414355" y="4655799"/>
              <a:ext cx="106138" cy="160709"/>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35" name="Freeform 380"/>
            <p:cNvSpPr>
              <a:spLocks/>
            </p:cNvSpPr>
            <p:nvPr/>
          </p:nvSpPr>
          <p:spPr bwMode="auto">
            <a:xfrm>
              <a:off x="1343104" y="2206976"/>
              <a:ext cx="473407" cy="418480"/>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36" name="Freeform 381"/>
            <p:cNvSpPr>
              <a:spLocks/>
            </p:cNvSpPr>
            <p:nvPr/>
          </p:nvSpPr>
          <p:spPr bwMode="auto">
            <a:xfrm>
              <a:off x="2367416" y="3163274"/>
              <a:ext cx="304935" cy="292777"/>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37" name="Freeform 382"/>
            <p:cNvSpPr>
              <a:spLocks/>
            </p:cNvSpPr>
            <p:nvPr/>
          </p:nvSpPr>
          <p:spPr bwMode="auto">
            <a:xfrm>
              <a:off x="3838179" y="3992278"/>
              <a:ext cx="183635" cy="154344"/>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38" name="Freeform 383"/>
            <p:cNvSpPr>
              <a:spLocks/>
            </p:cNvSpPr>
            <p:nvPr/>
          </p:nvSpPr>
          <p:spPr bwMode="auto">
            <a:xfrm>
              <a:off x="3971272" y="4024101"/>
              <a:ext cx="75813" cy="39779"/>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39" name="Freeform 384"/>
            <p:cNvSpPr>
              <a:spLocks/>
            </p:cNvSpPr>
            <p:nvPr/>
          </p:nvSpPr>
          <p:spPr bwMode="auto">
            <a:xfrm>
              <a:off x="4016760" y="3993869"/>
              <a:ext cx="38749" cy="39779"/>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40" name="Freeform 385"/>
            <p:cNvSpPr>
              <a:spLocks/>
            </p:cNvSpPr>
            <p:nvPr/>
          </p:nvSpPr>
          <p:spPr bwMode="auto">
            <a:xfrm>
              <a:off x="3398466" y="3712230"/>
              <a:ext cx="43803" cy="57282"/>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41" name="Freeform 386"/>
            <p:cNvSpPr>
              <a:spLocks/>
            </p:cNvSpPr>
            <p:nvPr/>
          </p:nvSpPr>
          <p:spPr bwMode="auto">
            <a:xfrm>
              <a:off x="3449008" y="3564251"/>
              <a:ext cx="75813" cy="122521"/>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42" name="Freeform 387"/>
            <p:cNvSpPr>
              <a:spLocks/>
            </p:cNvSpPr>
            <p:nvPr/>
          </p:nvSpPr>
          <p:spPr bwMode="auto">
            <a:xfrm>
              <a:off x="3455747" y="3667677"/>
              <a:ext cx="20217" cy="25459"/>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43" name="Freeform 388"/>
            <p:cNvSpPr>
              <a:spLocks/>
            </p:cNvSpPr>
            <p:nvPr/>
          </p:nvSpPr>
          <p:spPr bwMode="auto">
            <a:xfrm>
              <a:off x="3484387" y="3699501"/>
              <a:ext cx="20217" cy="31824"/>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44" name="Freeform 389"/>
            <p:cNvSpPr>
              <a:spLocks/>
            </p:cNvSpPr>
            <p:nvPr/>
          </p:nvSpPr>
          <p:spPr bwMode="auto">
            <a:xfrm>
              <a:off x="3487757" y="3742463"/>
              <a:ext cx="79182" cy="84332"/>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45" name="Freeform 390"/>
            <p:cNvSpPr>
              <a:spLocks/>
            </p:cNvSpPr>
            <p:nvPr/>
          </p:nvSpPr>
          <p:spPr bwMode="auto">
            <a:xfrm>
              <a:off x="3496180" y="3723368"/>
              <a:ext cx="18532" cy="33415"/>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46" name="Freeform 391"/>
            <p:cNvSpPr>
              <a:spLocks/>
            </p:cNvSpPr>
            <p:nvPr/>
          </p:nvSpPr>
          <p:spPr bwMode="auto">
            <a:xfrm>
              <a:off x="1506522" y="2720926"/>
              <a:ext cx="185320" cy="151162"/>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47" name="Freeform 392"/>
            <p:cNvSpPr>
              <a:spLocks/>
            </p:cNvSpPr>
            <p:nvPr/>
          </p:nvSpPr>
          <p:spPr bwMode="auto">
            <a:xfrm>
              <a:off x="1081972" y="3053482"/>
              <a:ext cx="55596" cy="109791"/>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48" name="Freeform 393"/>
            <p:cNvSpPr>
              <a:spLocks/>
            </p:cNvSpPr>
            <p:nvPr/>
          </p:nvSpPr>
          <p:spPr bwMode="auto">
            <a:xfrm>
              <a:off x="1619399" y="2892773"/>
              <a:ext cx="175211" cy="111382"/>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49" name="Freeform 394"/>
            <p:cNvSpPr>
              <a:spLocks/>
            </p:cNvSpPr>
            <p:nvPr/>
          </p:nvSpPr>
          <p:spPr bwMode="auto">
            <a:xfrm>
              <a:off x="1883900" y="3274656"/>
              <a:ext cx="387486" cy="351650"/>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50" name="Freeform 395"/>
            <p:cNvSpPr>
              <a:spLocks/>
            </p:cNvSpPr>
            <p:nvPr/>
          </p:nvSpPr>
          <p:spPr bwMode="auto">
            <a:xfrm>
              <a:off x="1609290" y="1946023"/>
              <a:ext cx="3130216" cy="1102686"/>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solidFill>
              <a:srgbClr val="1AC604"/>
            </a:solidFill>
            <a:ln w="6350">
              <a:solidFill>
                <a:srgbClr val="1AC604"/>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51" name="Freeform 396"/>
            <p:cNvSpPr>
              <a:spLocks/>
            </p:cNvSpPr>
            <p:nvPr/>
          </p:nvSpPr>
          <p:spPr bwMode="auto">
            <a:xfrm>
              <a:off x="2104599" y="1802816"/>
              <a:ext cx="90975" cy="44553"/>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52" name="Freeform 397"/>
            <p:cNvSpPr>
              <a:spLocks/>
            </p:cNvSpPr>
            <p:nvPr/>
          </p:nvSpPr>
          <p:spPr bwMode="auto">
            <a:xfrm>
              <a:off x="2131554" y="2265849"/>
              <a:ext cx="37064" cy="22276"/>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solidFill>
              <a:srgbClr val="FF6C00"/>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53" name="Freeform 398"/>
            <p:cNvSpPr>
              <a:spLocks/>
            </p:cNvSpPr>
            <p:nvPr/>
          </p:nvSpPr>
          <p:spPr bwMode="auto">
            <a:xfrm>
              <a:off x="2195574" y="2127417"/>
              <a:ext cx="111192" cy="92288"/>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54" name="Freeform 399"/>
            <p:cNvSpPr>
              <a:spLocks/>
            </p:cNvSpPr>
            <p:nvPr/>
          </p:nvSpPr>
          <p:spPr bwMode="auto">
            <a:xfrm>
              <a:off x="2232638" y="1977846"/>
              <a:ext cx="283034" cy="149571"/>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55" name="Freeform 400"/>
            <p:cNvSpPr>
              <a:spLocks/>
            </p:cNvSpPr>
            <p:nvPr/>
          </p:nvSpPr>
          <p:spPr bwMode="auto">
            <a:xfrm>
              <a:off x="2396056" y="1780540"/>
              <a:ext cx="53911" cy="30232"/>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56" name="Freeform 401"/>
            <p:cNvSpPr>
              <a:spLocks/>
            </p:cNvSpPr>
            <p:nvPr/>
          </p:nvSpPr>
          <p:spPr bwMode="auto">
            <a:xfrm>
              <a:off x="2918320" y="1841005"/>
              <a:ext cx="48857" cy="19094"/>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57" name="Freeform 402"/>
            <p:cNvSpPr>
              <a:spLocks/>
            </p:cNvSpPr>
            <p:nvPr/>
          </p:nvSpPr>
          <p:spPr bwMode="auto">
            <a:xfrm>
              <a:off x="2928429" y="1786905"/>
              <a:ext cx="116246" cy="55691"/>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58" name="Freeform 403"/>
            <p:cNvSpPr>
              <a:spLocks/>
            </p:cNvSpPr>
            <p:nvPr/>
          </p:nvSpPr>
          <p:spPr bwMode="auto">
            <a:xfrm>
              <a:off x="2952015" y="1836231"/>
              <a:ext cx="131408" cy="63647"/>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59" name="Freeform 404"/>
            <p:cNvSpPr>
              <a:spLocks/>
            </p:cNvSpPr>
            <p:nvPr/>
          </p:nvSpPr>
          <p:spPr bwMode="auto">
            <a:xfrm>
              <a:off x="3075000" y="1868055"/>
              <a:ext cx="109507" cy="66829"/>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60" name="Freeform 405"/>
            <p:cNvSpPr>
              <a:spLocks/>
            </p:cNvSpPr>
            <p:nvPr/>
          </p:nvSpPr>
          <p:spPr bwMode="auto">
            <a:xfrm>
              <a:off x="3753943" y="2008078"/>
              <a:ext cx="124670" cy="63647"/>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61" name="Freeform 406"/>
            <p:cNvSpPr>
              <a:spLocks/>
            </p:cNvSpPr>
            <p:nvPr/>
          </p:nvSpPr>
          <p:spPr bwMode="auto">
            <a:xfrm>
              <a:off x="3841549" y="2011261"/>
              <a:ext cx="75813" cy="42962"/>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62" name="Freeform 407"/>
            <p:cNvSpPr>
              <a:spLocks/>
            </p:cNvSpPr>
            <p:nvPr/>
          </p:nvSpPr>
          <p:spPr bwMode="auto">
            <a:xfrm>
              <a:off x="3849972" y="2732064"/>
              <a:ext cx="53911" cy="219583"/>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63" name="Freeform 408"/>
            <p:cNvSpPr>
              <a:spLocks/>
            </p:cNvSpPr>
            <p:nvPr/>
          </p:nvSpPr>
          <p:spPr bwMode="auto">
            <a:xfrm>
              <a:off x="3932524" y="2035128"/>
              <a:ext cx="84236" cy="31824"/>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64" name="Freeform 409"/>
            <p:cNvSpPr>
              <a:spLocks/>
            </p:cNvSpPr>
            <p:nvPr/>
          </p:nvSpPr>
          <p:spPr bwMode="auto">
            <a:xfrm>
              <a:off x="1085341" y="3008929"/>
              <a:ext cx="224068" cy="178212"/>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65" name="Freeform 410"/>
            <p:cNvSpPr>
              <a:spLocks/>
            </p:cNvSpPr>
            <p:nvPr/>
          </p:nvSpPr>
          <p:spPr bwMode="auto">
            <a:xfrm>
              <a:off x="1447557" y="1841005"/>
              <a:ext cx="193743" cy="151162"/>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66" name="Freeform 411"/>
            <p:cNvSpPr>
              <a:spLocks/>
            </p:cNvSpPr>
            <p:nvPr/>
          </p:nvSpPr>
          <p:spPr bwMode="auto">
            <a:xfrm>
              <a:off x="1572226" y="1820319"/>
              <a:ext cx="175211" cy="63647"/>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67" name="Freeform 412"/>
            <p:cNvSpPr>
              <a:spLocks/>
            </p:cNvSpPr>
            <p:nvPr/>
          </p:nvSpPr>
          <p:spPr bwMode="auto">
            <a:xfrm>
              <a:off x="1632876" y="1923746"/>
              <a:ext cx="74128" cy="41371"/>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68" name="Freeform 413"/>
            <p:cNvSpPr>
              <a:spLocks/>
            </p:cNvSpPr>
            <p:nvPr/>
          </p:nvSpPr>
          <p:spPr bwMode="auto">
            <a:xfrm>
              <a:off x="1455980" y="2280170"/>
              <a:ext cx="235861" cy="423253"/>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69" name="Freeform 414"/>
            <p:cNvSpPr>
              <a:spLocks/>
            </p:cNvSpPr>
            <p:nvPr/>
          </p:nvSpPr>
          <p:spPr bwMode="auto">
            <a:xfrm>
              <a:off x="1359951" y="2908685"/>
              <a:ext cx="80867" cy="44553"/>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70" name="Freeform 415"/>
            <p:cNvSpPr>
              <a:spLocks/>
            </p:cNvSpPr>
            <p:nvPr/>
          </p:nvSpPr>
          <p:spPr bwMode="auto">
            <a:xfrm>
              <a:off x="1900747" y="3161683"/>
              <a:ext cx="131408" cy="109791"/>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71" name="Freeform 416"/>
            <p:cNvSpPr>
              <a:spLocks/>
            </p:cNvSpPr>
            <p:nvPr/>
          </p:nvSpPr>
          <p:spPr bwMode="auto">
            <a:xfrm>
              <a:off x="3037936" y="3519698"/>
              <a:ext cx="146571" cy="307097"/>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72" name="Freeform 417"/>
            <p:cNvSpPr>
              <a:spLocks/>
            </p:cNvSpPr>
            <p:nvPr/>
          </p:nvSpPr>
          <p:spPr bwMode="auto">
            <a:xfrm>
              <a:off x="2185466" y="3405133"/>
              <a:ext cx="96029" cy="73194"/>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73" name="Freeform 418"/>
            <p:cNvSpPr>
              <a:spLocks/>
            </p:cNvSpPr>
            <p:nvPr/>
          </p:nvSpPr>
          <p:spPr bwMode="auto">
            <a:xfrm>
              <a:off x="1385222" y="3163274"/>
              <a:ext cx="70758" cy="152753"/>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74" name="Freeform 419"/>
            <p:cNvSpPr>
              <a:spLocks/>
            </p:cNvSpPr>
            <p:nvPr/>
          </p:nvSpPr>
          <p:spPr bwMode="auto">
            <a:xfrm>
              <a:off x="1727221" y="3050300"/>
              <a:ext cx="52226" cy="42962"/>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75" name="Freeform 420"/>
            <p:cNvSpPr>
              <a:spLocks/>
            </p:cNvSpPr>
            <p:nvPr/>
          </p:nvSpPr>
          <p:spPr bwMode="auto">
            <a:xfrm>
              <a:off x="1733960" y="3047118"/>
              <a:ext cx="338629" cy="143206"/>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76" name="Freeform 421"/>
            <p:cNvSpPr>
              <a:spLocks/>
            </p:cNvSpPr>
            <p:nvPr/>
          </p:nvSpPr>
          <p:spPr bwMode="auto">
            <a:xfrm>
              <a:off x="1065125" y="2711379"/>
              <a:ext cx="72443" cy="93880"/>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77" name="Freeform 422"/>
            <p:cNvSpPr>
              <a:spLocks/>
            </p:cNvSpPr>
            <p:nvPr/>
          </p:nvSpPr>
          <p:spPr bwMode="auto">
            <a:xfrm>
              <a:off x="1103873" y="2705014"/>
              <a:ext cx="45488" cy="36597"/>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78" name="Freeform 423"/>
            <p:cNvSpPr>
              <a:spLocks/>
            </p:cNvSpPr>
            <p:nvPr/>
          </p:nvSpPr>
          <p:spPr bwMode="auto">
            <a:xfrm>
              <a:off x="1124090" y="2622273"/>
              <a:ext cx="13478" cy="14321"/>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solidFill>
              <a:srgbClr val="FF6C00"/>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79" name="Freeform 424"/>
            <p:cNvSpPr>
              <a:spLocks/>
            </p:cNvSpPr>
            <p:nvPr/>
          </p:nvSpPr>
          <p:spPr bwMode="auto">
            <a:xfrm>
              <a:off x="1129144" y="2638185"/>
              <a:ext cx="10108" cy="11138"/>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solidFill>
              <a:srgbClr val="FF6C00"/>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80" name="Freeform 425"/>
            <p:cNvSpPr>
              <a:spLocks/>
            </p:cNvSpPr>
            <p:nvPr/>
          </p:nvSpPr>
          <p:spPr bwMode="auto">
            <a:xfrm>
              <a:off x="1139252" y="2612726"/>
              <a:ext cx="143201" cy="237086"/>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81" name="Freeform 426"/>
            <p:cNvSpPr>
              <a:spLocks/>
            </p:cNvSpPr>
            <p:nvPr/>
          </p:nvSpPr>
          <p:spPr bwMode="auto">
            <a:xfrm>
              <a:off x="4697388" y="2458382"/>
              <a:ext cx="55596" cy="19094"/>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82" name="Freeform 427"/>
            <p:cNvSpPr>
              <a:spLocks/>
            </p:cNvSpPr>
            <p:nvPr/>
          </p:nvSpPr>
          <p:spPr bwMode="auto">
            <a:xfrm>
              <a:off x="3123857" y="3468780"/>
              <a:ext cx="129724" cy="299141"/>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83" name="Freeform 428"/>
            <p:cNvSpPr>
              <a:spLocks/>
            </p:cNvSpPr>
            <p:nvPr/>
          </p:nvSpPr>
          <p:spPr bwMode="auto">
            <a:xfrm>
              <a:off x="2045634" y="3554704"/>
              <a:ext cx="176896" cy="132068"/>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84" name="Freeform 429"/>
            <p:cNvSpPr>
              <a:spLocks/>
            </p:cNvSpPr>
            <p:nvPr/>
          </p:nvSpPr>
          <p:spPr bwMode="auto">
            <a:xfrm>
              <a:off x="2032156" y="3589709"/>
              <a:ext cx="65704" cy="97062"/>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85" name="Freeform 430"/>
            <p:cNvSpPr>
              <a:spLocks/>
            </p:cNvSpPr>
            <p:nvPr/>
          </p:nvSpPr>
          <p:spPr bwMode="auto">
            <a:xfrm>
              <a:off x="1501468" y="2927779"/>
              <a:ext cx="171842" cy="146388"/>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86" name="Freeform 431"/>
            <p:cNvSpPr>
              <a:spLocks/>
            </p:cNvSpPr>
            <p:nvPr/>
          </p:nvSpPr>
          <p:spPr bwMode="auto">
            <a:xfrm>
              <a:off x="1461035" y="4054333"/>
              <a:ext cx="234177" cy="249815"/>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87" name="Freeform 432"/>
            <p:cNvSpPr>
              <a:spLocks/>
            </p:cNvSpPr>
            <p:nvPr/>
          </p:nvSpPr>
          <p:spPr bwMode="auto">
            <a:xfrm>
              <a:off x="1467773" y="4033648"/>
              <a:ext cx="18532" cy="20685"/>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88" name="Freeform 433"/>
            <p:cNvSpPr>
              <a:spLocks/>
            </p:cNvSpPr>
            <p:nvPr/>
          </p:nvSpPr>
          <p:spPr bwMode="auto">
            <a:xfrm>
              <a:off x="1614344" y="4297784"/>
              <a:ext cx="171842" cy="186168"/>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89" name="Freeform 434"/>
            <p:cNvSpPr>
              <a:spLocks/>
            </p:cNvSpPr>
            <p:nvPr/>
          </p:nvSpPr>
          <p:spPr bwMode="auto">
            <a:xfrm>
              <a:off x="1782817" y="3985913"/>
              <a:ext cx="32010" cy="38188"/>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90" name="Freeform 435"/>
            <p:cNvSpPr>
              <a:spLocks/>
            </p:cNvSpPr>
            <p:nvPr/>
          </p:nvSpPr>
          <p:spPr bwMode="auto">
            <a:xfrm>
              <a:off x="1405439" y="3683589"/>
              <a:ext cx="139832" cy="225947"/>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91" name="Freeform 436"/>
            <p:cNvSpPr>
              <a:spLocks/>
            </p:cNvSpPr>
            <p:nvPr/>
          </p:nvSpPr>
          <p:spPr bwMode="auto">
            <a:xfrm>
              <a:off x="1516630" y="3718595"/>
              <a:ext cx="239231" cy="162300"/>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92" name="Freeform 437"/>
            <p:cNvSpPr>
              <a:spLocks/>
            </p:cNvSpPr>
            <p:nvPr/>
          </p:nvSpPr>
          <p:spPr bwMode="auto">
            <a:xfrm>
              <a:off x="1496414" y="3462415"/>
              <a:ext cx="195428" cy="327783"/>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93" name="Freeform 438"/>
            <p:cNvSpPr>
              <a:spLocks/>
            </p:cNvSpPr>
            <p:nvPr/>
          </p:nvSpPr>
          <p:spPr bwMode="auto">
            <a:xfrm>
              <a:off x="1454296" y="3864983"/>
              <a:ext cx="138147" cy="175030"/>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94" name="Freeform 439"/>
            <p:cNvSpPr>
              <a:spLocks/>
            </p:cNvSpPr>
            <p:nvPr/>
          </p:nvSpPr>
          <p:spPr bwMode="auto">
            <a:xfrm>
              <a:off x="1476197" y="3836342"/>
              <a:ext cx="347053" cy="367562"/>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95" name="Freeform 440"/>
            <p:cNvSpPr>
              <a:spLocks/>
            </p:cNvSpPr>
            <p:nvPr/>
          </p:nvSpPr>
          <p:spPr bwMode="auto">
            <a:xfrm>
              <a:off x="1843467" y="3196688"/>
              <a:ext cx="42118" cy="23868"/>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96" name="Freeform 441"/>
            <p:cNvSpPr>
              <a:spLocks/>
            </p:cNvSpPr>
            <p:nvPr/>
          </p:nvSpPr>
          <p:spPr bwMode="auto">
            <a:xfrm>
              <a:off x="1267291" y="3689954"/>
              <a:ext cx="48857" cy="124112"/>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97" name="Freeform 442"/>
            <p:cNvSpPr>
              <a:spLocks/>
            </p:cNvSpPr>
            <p:nvPr/>
          </p:nvSpPr>
          <p:spPr bwMode="auto">
            <a:xfrm>
              <a:off x="1422286" y="3895216"/>
              <a:ext cx="33694" cy="25459"/>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98" name="Freeform 443"/>
            <p:cNvSpPr>
              <a:spLocks/>
            </p:cNvSpPr>
            <p:nvPr/>
          </p:nvSpPr>
          <p:spPr bwMode="auto">
            <a:xfrm>
              <a:off x="1855260" y="3573798"/>
              <a:ext cx="276295" cy="295959"/>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199" name="Freeform 444"/>
            <p:cNvSpPr>
              <a:spLocks/>
            </p:cNvSpPr>
            <p:nvPr/>
          </p:nvSpPr>
          <p:spPr bwMode="auto">
            <a:xfrm>
              <a:off x="2016993" y="3683589"/>
              <a:ext cx="28640" cy="38188"/>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00" name="Freeform 445"/>
            <p:cNvSpPr>
              <a:spLocks/>
            </p:cNvSpPr>
            <p:nvPr/>
          </p:nvSpPr>
          <p:spPr bwMode="auto">
            <a:xfrm>
              <a:off x="1408808" y="3895216"/>
              <a:ext cx="102768" cy="120930"/>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01" name="Freeform 446"/>
            <p:cNvSpPr>
              <a:spLocks/>
            </p:cNvSpPr>
            <p:nvPr/>
          </p:nvSpPr>
          <p:spPr bwMode="auto">
            <a:xfrm>
              <a:off x="942140" y="3666086"/>
              <a:ext cx="55596" cy="11138"/>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02" name="Freeform 447"/>
            <p:cNvSpPr>
              <a:spLocks/>
            </p:cNvSpPr>
            <p:nvPr/>
          </p:nvSpPr>
          <p:spPr bwMode="auto">
            <a:xfrm>
              <a:off x="1194848" y="3715413"/>
              <a:ext cx="77497" cy="128885"/>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03" name="Freeform 448"/>
            <p:cNvSpPr>
              <a:spLocks/>
            </p:cNvSpPr>
            <p:nvPr/>
          </p:nvSpPr>
          <p:spPr bwMode="auto">
            <a:xfrm>
              <a:off x="974150" y="3683589"/>
              <a:ext cx="134778" cy="108200"/>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04" name="Freeform 449"/>
            <p:cNvSpPr>
              <a:spLocks/>
            </p:cNvSpPr>
            <p:nvPr/>
          </p:nvSpPr>
          <p:spPr bwMode="auto">
            <a:xfrm>
              <a:off x="2072589" y="3339895"/>
              <a:ext cx="30325" cy="9547"/>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05" name="Freeform 450"/>
            <p:cNvSpPr>
              <a:spLocks/>
            </p:cNvSpPr>
            <p:nvPr/>
          </p:nvSpPr>
          <p:spPr bwMode="auto">
            <a:xfrm>
              <a:off x="1873792" y="3250789"/>
              <a:ext cx="28640" cy="85924"/>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06" name="Freeform 451"/>
            <p:cNvSpPr>
              <a:spLocks/>
            </p:cNvSpPr>
            <p:nvPr/>
          </p:nvSpPr>
          <p:spPr bwMode="auto">
            <a:xfrm>
              <a:off x="1093765" y="3724960"/>
              <a:ext cx="109507" cy="125703"/>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07" name="Freeform 452"/>
            <p:cNvSpPr>
              <a:spLocks/>
            </p:cNvSpPr>
            <p:nvPr/>
          </p:nvSpPr>
          <p:spPr bwMode="auto">
            <a:xfrm>
              <a:off x="1887270" y="3247606"/>
              <a:ext cx="79182" cy="93880"/>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08" name="Freeform 453"/>
            <p:cNvSpPr>
              <a:spLocks/>
            </p:cNvSpPr>
            <p:nvPr/>
          </p:nvSpPr>
          <p:spPr bwMode="auto">
            <a:xfrm>
              <a:off x="1873792" y="3847480"/>
              <a:ext cx="144886" cy="184577"/>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09" name="Freeform 454"/>
            <p:cNvSpPr>
              <a:spLocks/>
            </p:cNvSpPr>
            <p:nvPr/>
          </p:nvSpPr>
          <p:spPr bwMode="auto">
            <a:xfrm>
              <a:off x="2102914" y="3322392"/>
              <a:ext cx="33694" cy="30232"/>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10" name="Freeform 455"/>
            <p:cNvSpPr>
              <a:spLocks/>
            </p:cNvSpPr>
            <p:nvPr/>
          </p:nvSpPr>
          <p:spPr bwMode="auto">
            <a:xfrm>
              <a:off x="1892324" y="3217374"/>
              <a:ext cx="28640" cy="35006"/>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11" name="Freeform 456"/>
            <p:cNvSpPr>
              <a:spLocks/>
            </p:cNvSpPr>
            <p:nvPr/>
          </p:nvSpPr>
          <p:spPr bwMode="auto">
            <a:xfrm>
              <a:off x="1039854" y="3771104"/>
              <a:ext cx="72443" cy="79559"/>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12" name="Freeform 457"/>
            <p:cNvSpPr>
              <a:spLocks/>
            </p:cNvSpPr>
            <p:nvPr/>
          </p:nvSpPr>
          <p:spPr bwMode="auto">
            <a:xfrm>
              <a:off x="1420601" y="3252380"/>
              <a:ext cx="286403" cy="294368"/>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13" name="Freeform 458"/>
            <p:cNvSpPr>
              <a:spLocks/>
            </p:cNvSpPr>
            <p:nvPr/>
          </p:nvSpPr>
          <p:spPr bwMode="auto">
            <a:xfrm>
              <a:off x="2038895" y="4183219"/>
              <a:ext cx="129724" cy="278456"/>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14" name="Freeform 459"/>
            <p:cNvSpPr>
              <a:spLocks/>
            </p:cNvSpPr>
            <p:nvPr/>
          </p:nvSpPr>
          <p:spPr bwMode="auto">
            <a:xfrm>
              <a:off x="1850206" y="4127528"/>
              <a:ext cx="60650" cy="157527"/>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15" name="Freeform 460"/>
            <p:cNvSpPr>
              <a:spLocks/>
            </p:cNvSpPr>
            <p:nvPr/>
          </p:nvSpPr>
          <p:spPr bwMode="auto">
            <a:xfrm>
              <a:off x="1028061" y="3430592"/>
              <a:ext cx="298196" cy="303915"/>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16" name="Freeform 461"/>
            <p:cNvSpPr>
              <a:spLocks/>
            </p:cNvSpPr>
            <p:nvPr/>
          </p:nvSpPr>
          <p:spPr bwMode="auto">
            <a:xfrm>
              <a:off x="938770" y="3381265"/>
              <a:ext cx="224068" cy="260953"/>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17" name="Freeform 462"/>
            <p:cNvSpPr>
              <a:spLocks/>
            </p:cNvSpPr>
            <p:nvPr/>
          </p:nvSpPr>
          <p:spPr bwMode="auto">
            <a:xfrm>
              <a:off x="1012898" y="3196688"/>
              <a:ext cx="213960" cy="176621"/>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18" name="Freeform 463"/>
            <p:cNvSpPr>
              <a:spLocks/>
            </p:cNvSpPr>
            <p:nvPr/>
          </p:nvSpPr>
          <p:spPr bwMode="auto">
            <a:xfrm>
              <a:off x="1801349" y="4148213"/>
              <a:ext cx="192058" cy="335739"/>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19" name="Freeform 464"/>
            <p:cNvSpPr>
              <a:spLocks/>
            </p:cNvSpPr>
            <p:nvPr/>
          </p:nvSpPr>
          <p:spPr bwMode="auto">
            <a:xfrm>
              <a:off x="1253814" y="3462415"/>
              <a:ext cx="291457" cy="241859"/>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20" name="Freeform 465"/>
            <p:cNvSpPr>
              <a:spLocks/>
            </p:cNvSpPr>
            <p:nvPr/>
          </p:nvSpPr>
          <p:spPr bwMode="auto">
            <a:xfrm>
              <a:off x="1300986" y="3659721"/>
              <a:ext cx="213960" cy="195715"/>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21" name="Freeform 466"/>
            <p:cNvSpPr>
              <a:spLocks/>
            </p:cNvSpPr>
            <p:nvPr/>
          </p:nvSpPr>
          <p:spPr bwMode="auto">
            <a:xfrm>
              <a:off x="942140" y="3683589"/>
              <a:ext cx="55596" cy="36597"/>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22" name="Freeform 467"/>
            <p:cNvSpPr>
              <a:spLocks/>
            </p:cNvSpPr>
            <p:nvPr/>
          </p:nvSpPr>
          <p:spPr bwMode="auto">
            <a:xfrm>
              <a:off x="2182096" y="3405133"/>
              <a:ext cx="10108" cy="35006"/>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solidFill>
              <a:srgbClr val="FF6C00"/>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23" name="Freeform 468"/>
            <p:cNvSpPr>
              <a:spLocks/>
            </p:cNvSpPr>
            <p:nvPr/>
          </p:nvSpPr>
          <p:spPr bwMode="auto">
            <a:xfrm>
              <a:off x="1782817" y="3958863"/>
              <a:ext cx="32010" cy="33415"/>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24" name="Freeform 469"/>
            <p:cNvSpPr>
              <a:spLocks/>
            </p:cNvSpPr>
            <p:nvPr/>
          </p:nvSpPr>
          <p:spPr bwMode="auto">
            <a:xfrm>
              <a:off x="928662" y="3604030"/>
              <a:ext cx="112876" cy="82741"/>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25" name="Freeform 470"/>
            <p:cNvSpPr>
              <a:spLocks/>
            </p:cNvSpPr>
            <p:nvPr/>
          </p:nvSpPr>
          <p:spPr bwMode="auto">
            <a:xfrm>
              <a:off x="1007844" y="3740871"/>
              <a:ext cx="57281" cy="58874"/>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26" name="Freeform 471"/>
            <p:cNvSpPr>
              <a:spLocks/>
            </p:cNvSpPr>
            <p:nvPr/>
          </p:nvSpPr>
          <p:spPr bwMode="auto">
            <a:xfrm>
              <a:off x="2003515" y="3699501"/>
              <a:ext cx="187004" cy="273683"/>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27" name="Freeform 472"/>
            <p:cNvSpPr>
              <a:spLocks/>
            </p:cNvSpPr>
            <p:nvPr/>
          </p:nvSpPr>
          <p:spPr bwMode="auto">
            <a:xfrm>
              <a:off x="1710374" y="4253231"/>
              <a:ext cx="144886" cy="144797"/>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28" name="Freeform 473"/>
            <p:cNvSpPr>
              <a:spLocks/>
            </p:cNvSpPr>
            <p:nvPr/>
          </p:nvSpPr>
          <p:spPr bwMode="auto">
            <a:xfrm>
              <a:off x="1461035" y="4278690"/>
              <a:ext cx="249339" cy="256180"/>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29" name="Freeform 474"/>
            <p:cNvSpPr>
              <a:spLocks/>
            </p:cNvSpPr>
            <p:nvPr/>
          </p:nvSpPr>
          <p:spPr bwMode="auto">
            <a:xfrm>
              <a:off x="938770" y="3371718"/>
              <a:ext cx="154995" cy="140024"/>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30" name="Freeform 475"/>
            <p:cNvSpPr>
              <a:spLocks/>
            </p:cNvSpPr>
            <p:nvPr/>
          </p:nvSpPr>
          <p:spPr bwMode="auto">
            <a:xfrm>
              <a:off x="1653093" y="3470371"/>
              <a:ext cx="303250" cy="396203"/>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31" name="Freeform 476"/>
            <p:cNvSpPr>
              <a:spLocks/>
            </p:cNvSpPr>
            <p:nvPr/>
          </p:nvSpPr>
          <p:spPr bwMode="auto">
            <a:xfrm>
              <a:off x="1814826" y="4463266"/>
              <a:ext cx="23586" cy="31824"/>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32" name="Freeform 477"/>
            <p:cNvSpPr>
              <a:spLocks/>
            </p:cNvSpPr>
            <p:nvPr/>
          </p:nvSpPr>
          <p:spPr bwMode="auto">
            <a:xfrm>
              <a:off x="1794610" y="3957272"/>
              <a:ext cx="198797" cy="216400"/>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33" name="Freeform 478"/>
            <p:cNvSpPr>
              <a:spLocks/>
            </p:cNvSpPr>
            <p:nvPr/>
          </p:nvSpPr>
          <p:spPr bwMode="auto">
            <a:xfrm>
              <a:off x="1247075" y="3715413"/>
              <a:ext cx="40433" cy="103427"/>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34" name="Freeform 479"/>
            <p:cNvSpPr>
              <a:spLocks/>
            </p:cNvSpPr>
            <p:nvPr/>
          </p:nvSpPr>
          <p:spPr bwMode="auto">
            <a:xfrm>
              <a:off x="1796295" y="3858619"/>
              <a:ext cx="96029" cy="106609"/>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35" name="Freeform 480"/>
            <p:cNvSpPr>
              <a:spLocks/>
            </p:cNvSpPr>
            <p:nvPr/>
          </p:nvSpPr>
          <p:spPr bwMode="auto">
            <a:xfrm>
              <a:off x="1700265" y="3285794"/>
              <a:ext cx="205536" cy="211627"/>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36" name="Freeform 481"/>
            <p:cNvSpPr>
              <a:spLocks/>
            </p:cNvSpPr>
            <p:nvPr/>
          </p:nvSpPr>
          <p:spPr bwMode="auto">
            <a:xfrm>
              <a:off x="1154415" y="3637445"/>
              <a:ext cx="136463" cy="109791"/>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37" name="Freeform 482"/>
            <p:cNvSpPr>
              <a:spLocks/>
            </p:cNvSpPr>
            <p:nvPr/>
          </p:nvSpPr>
          <p:spPr bwMode="auto">
            <a:xfrm>
              <a:off x="1653093" y="4102069"/>
              <a:ext cx="215645" cy="195715"/>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38" name="Freeform 483"/>
            <p:cNvSpPr>
              <a:spLocks/>
            </p:cNvSpPr>
            <p:nvPr/>
          </p:nvSpPr>
          <p:spPr bwMode="auto">
            <a:xfrm>
              <a:off x="1552010" y="4388481"/>
              <a:ext cx="299881" cy="264136"/>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39" name="Freeform 484"/>
            <p:cNvSpPr>
              <a:spLocks/>
            </p:cNvSpPr>
            <p:nvPr/>
          </p:nvSpPr>
          <p:spPr bwMode="auto">
            <a:xfrm>
              <a:off x="1744068" y="4530096"/>
              <a:ext cx="42118" cy="47735"/>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40" name="Freeform 485"/>
            <p:cNvSpPr>
              <a:spLocks/>
            </p:cNvSpPr>
            <p:nvPr/>
          </p:nvSpPr>
          <p:spPr bwMode="auto">
            <a:xfrm>
              <a:off x="1676679" y="2698650"/>
              <a:ext cx="144886" cy="122521"/>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41" name="Freeform 486"/>
            <p:cNvSpPr>
              <a:spLocks/>
            </p:cNvSpPr>
            <p:nvPr/>
          </p:nvSpPr>
          <p:spPr bwMode="auto">
            <a:xfrm>
              <a:off x="1654778" y="2786165"/>
              <a:ext cx="323467" cy="203671"/>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solidFill>
              <a:srgbClr val="1AC604"/>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42" name="Freeform 487"/>
            <p:cNvSpPr>
              <a:spLocks/>
            </p:cNvSpPr>
            <p:nvPr/>
          </p:nvSpPr>
          <p:spPr bwMode="auto">
            <a:xfrm>
              <a:off x="1737329" y="2889591"/>
              <a:ext cx="62335" cy="74785"/>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43" name="Freeform 488"/>
            <p:cNvSpPr>
              <a:spLocks/>
            </p:cNvSpPr>
            <p:nvPr/>
          </p:nvSpPr>
          <p:spPr bwMode="auto">
            <a:xfrm>
              <a:off x="1958028" y="2989835"/>
              <a:ext cx="134778" cy="66829"/>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44" name="Freeform 489"/>
            <p:cNvSpPr>
              <a:spLocks/>
            </p:cNvSpPr>
            <p:nvPr/>
          </p:nvSpPr>
          <p:spPr bwMode="auto">
            <a:xfrm>
              <a:off x="2059111" y="3029615"/>
              <a:ext cx="112876" cy="100244"/>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45" name="Freeform 490"/>
            <p:cNvSpPr>
              <a:spLocks/>
            </p:cNvSpPr>
            <p:nvPr/>
          </p:nvSpPr>
          <p:spPr bwMode="auto">
            <a:xfrm>
              <a:off x="2035525" y="3048709"/>
              <a:ext cx="75813" cy="62056"/>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46" name="Freeform 491"/>
            <p:cNvSpPr>
              <a:spLocks/>
            </p:cNvSpPr>
            <p:nvPr/>
          </p:nvSpPr>
          <p:spPr bwMode="auto">
            <a:xfrm>
              <a:off x="2077643" y="2705014"/>
              <a:ext cx="766549" cy="361197"/>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47" name="Freeform 492"/>
            <p:cNvSpPr>
              <a:spLocks/>
            </p:cNvSpPr>
            <p:nvPr/>
          </p:nvSpPr>
          <p:spPr bwMode="auto">
            <a:xfrm>
              <a:off x="2261278" y="2937326"/>
              <a:ext cx="336945" cy="224356"/>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48" name="Freeform 493"/>
            <p:cNvSpPr>
              <a:spLocks/>
            </p:cNvSpPr>
            <p:nvPr/>
          </p:nvSpPr>
          <p:spPr bwMode="auto">
            <a:xfrm>
              <a:off x="2219160" y="3010521"/>
              <a:ext cx="256078" cy="195715"/>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49" name="Freeform 494"/>
            <p:cNvSpPr>
              <a:spLocks/>
            </p:cNvSpPr>
            <p:nvPr/>
          </p:nvSpPr>
          <p:spPr bwMode="auto">
            <a:xfrm>
              <a:off x="2505563" y="3008929"/>
              <a:ext cx="213960" cy="98653"/>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50" name="Freeform 495"/>
            <p:cNvSpPr>
              <a:spLocks/>
            </p:cNvSpPr>
            <p:nvPr/>
          </p:nvSpPr>
          <p:spPr bwMode="auto">
            <a:xfrm>
              <a:off x="2483662" y="3067803"/>
              <a:ext cx="136463" cy="103427"/>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sp>
          <p:nvSpPr>
            <p:cNvPr id="251" name="Freeform 496"/>
            <p:cNvSpPr>
              <a:spLocks/>
            </p:cNvSpPr>
            <p:nvPr/>
          </p:nvSpPr>
          <p:spPr bwMode="auto">
            <a:xfrm>
              <a:off x="3358033" y="3476736"/>
              <a:ext cx="10108" cy="15912"/>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solidFill>
              <a:srgbClr val="B2D2DE"/>
            </a:solidFill>
            <a:ln w="6350">
              <a:solidFill>
                <a:srgbClr val="FFFFFF"/>
              </a:solidFill>
              <a:round/>
              <a:headEnd/>
              <a:tailEnd/>
            </a:ln>
          </p:spPr>
          <p:txBody>
            <a:bodyPr/>
            <a:lstStyle/>
            <a:p>
              <a:pPr>
                <a:defRPr/>
              </a:pPr>
              <a:endParaRPr lang="en-US" sz="1013" kern="0">
                <a:solidFill>
                  <a:sysClr val="windowText" lastClr="000000"/>
                </a:solidFill>
                <a:latin typeface="Arial Narrow" pitchFamily="34" charset="0"/>
                <a:cs typeface="Arial" pitchFamily="34" charset="0"/>
              </a:endParaRPr>
            </a:p>
          </p:txBody>
        </p:sp>
      </p:grpSp>
      <p:sp>
        <p:nvSpPr>
          <p:cNvPr id="253" name="Rectangle 252"/>
          <p:cNvSpPr/>
          <p:nvPr/>
        </p:nvSpPr>
        <p:spPr>
          <a:xfrm>
            <a:off x="3592388" y="2805866"/>
            <a:ext cx="2429649" cy="977191"/>
          </a:xfrm>
          <a:prstGeom prst="rect">
            <a:avLst/>
          </a:prstGeom>
        </p:spPr>
        <p:txBody>
          <a:bodyPr wrap="square">
            <a:spAutoFit/>
          </a:bodyPr>
          <a:lstStyle/>
          <a:p>
            <a:pPr>
              <a:lnSpc>
                <a:spcPts val="2250"/>
              </a:lnSpc>
              <a:buClr>
                <a:srgbClr val="FF8000"/>
              </a:buClr>
              <a:defRPr/>
            </a:pPr>
            <a:r>
              <a:rPr lang="en-US" altLang="zh-CN" sz="1575" b="1" dirty="0">
                <a:solidFill>
                  <a:srgbClr val="6817FF"/>
                </a:solidFill>
                <a:latin typeface="微软雅黑" pitchFamily="34" charset="-122"/>
                <a:ea typeface="微软雅黑" pitchFamily="34" charset="-122"/>
              </a:rPr>
              <a:t>50</a:t>
            </a:r>
            <a:r>
              <a:rPr lang="en-US" altLang="zh-CN" sz="1575" b="1" dirty="0">
                <a:solidFill>
                  <a:srgbClr val="005A8D"/>
                </a:solidFill>
                <a:latin typeface="微软雅黑" pitchFamily="34" charset="-122"/>
                <a:ea typeface="微软雅黑" pitchFamily="34" charset="-122"/>
              </a:rPr>
              <a:t> </a:t>
            </a:r>
            <a:r>
              <a:rPr lang="zh-CN" altLang="en-US" sz="788" b="1" dirty="0">
                <a:solidFill>
                  <a:srgbClr val="000000"/>
                </a:solidFill>
                <a:latin typeface="微软雅黑" pitchFamily="34" charset="-122"/>
                <a:ea typeface="微软雅黑" pitchFamily="34" charset="-122"/>
              </a:rPr>
              <a:t>家专利授予机构</a:t>
            </a:r>
            <a:endParaRPr lang="en-US" altLang="zh-CN" sz="788" b="1" dirty="0">
              <a:solidFill>
                <a:srgbClr val="000000"/>
              </a:solidFill>
              <a:latin typeface="微软雅黑" pitchFamily="34" charset="-122"/>
              <a:ea typeface="微软雅黑" pitchFamily="34" charset="-122"/>
            </a:endParaRPr>
          </a:p>
          <a:p>
            <a:pPr>
              <a:lnSpc>
                <a:spcPts val="2250"/>
              </a:lnSpc>
              <a:buClr>
                <a:srgbClr val="FF8000"/>
              </a:buClr>
              <a:defRPr/>
            </a:pPr>
            <a:r>
              <a:rPr lang="en-US" altLang="zh-CN" sz="1575" b="1" dirty="0">
                <a:solidFill>
                  <a:srgbClr val="6817FF"/>
                </a:solidFill>
                <a:latin typeface="微软雅黑" pitchFamily="34" charset="-122"/>
                <a:ea typeface="微软雅黑" pitchFamily="34" charset="-122"/>
              </a:rPr>
              <a:t>96+</a:t>
            </a:r>
            <a:r>
              <a:rPr lang="en-US" altLang="zh-CN" sz="788" b="1" dirty="0">
                <a:solidFill>
                  <a:srgbClr val="6817FF"/>
                </a:solidFill>
                <a:latin typeface="微软雅黑" pitchFamily="34" charset="-122"/>
                <a:ea typeface="微软雅黑" pitchFamily="34" charset="-122"/>
              </a:rPr>
              <a:t>% </a:t>
            </a:r>
            <a:r>
              <a:rPr lang="zh-CN" altLang="en-US" sz="788" b="1" dirty="0">
                <a:solidFill>
                  <a:srgbClr val="000000"/>
                </a:solidFill>
                <a:latin typeface="微软雅黑" pitchFamily="34" charset="-122"/>
                <a:ea typeface="微软雅黑" pitchFamily="34" charset="-122"/>
              </a:rPr>
              <a:t>全球专利数据覆盖率</a:t>
            </a:r>
            <a:endParaRPr lang="en-US" altLang="zh-CN" sz="788" b="1" dirty="0">
              <a:solidFill>
                <a:srgbClr val="000000"/>
              </a:solidFill>
              <a:latin typeface="微软雅黑" pitchFamily="34" charset="-122"/>
              <a:ea typeface="微软雅黑" pitchFamily="34" charset="-122"/>
            </a:endParaRPr>
          </a:p>
          <a:p>
            <a:pPr>
              <a:lnSpc>
                <a:spcPts val="2250"/>
              </a:lnSpc>
              <a:buClr>
                <a:srgbClr val="FF8000"/>
              </a:buClr>
              <a:defRPr/>
            </a:pPr>
            <a:r>
              <a:rPr lang="en-US" sz="1575" b="1" dirty="0">
                <a:solidFill>
                  <a:srgbClr val="6817FF"/>
                </a:solidFill>
                <a:latin typeface="微软雅黑" pitchFamily="34" charset="-122"/>
                <a:ea typeface="微软雅黑" pitchFamily="34" charset="-122"/>
              </a:rPr>
              <a:t>42</a:t>
            </a:r>
            <a:r>
              <a:rPr lang="en-US" sz="1575" b="1" dirty="0">
                <a:solidFill>
                  <a:srgbClr val="005A8D"/>
                </a:solidFill>
                <a:latin typeface="微软雅黑" pitchFamily="34" charset="-122"/>
                <a:ea typeface="微软雅黑" pitchFamily="34" charset="-122"/>
              </a:rPr>
              <a:t> </a:t>
            </a:r>
            <a:r>
              <a:rPr lang="zh-CN" altLang="en-US" sz="788" b="1" dirty="0">
                <a:solidFill>
                  <a:srgbClr val="000000"/>
                </a:solidFill>
                <a:latin typeface="微软雅黑" pitchFamily="34" charset="-122"/>
                <a:ea typeface="微软雅黑" pitchFamily="34" charset="-122"/>
              </a:rPr>
              <a:t>国家专利局审查员使用</a:t>
            </a:r>
            <a:endParaRPr lang="en-US" altLang="zh-CN" sz="788" b="1" dirty="0">
              <a:solidFill>
                <a:srgbClr val="000000"/>
              </a:solidFill>
              <a:latin typeface="微软雅黑" pitchFamily="34" charset="-122"/>
              <a:ea typeface="微软雅黑" pitchFamily="34" charset="-122"/>
            </a:endParaRPr>
          </a:p>
        </p:txBody>
      </p:sp>
    </p:spTree>
    <p:extLst>
      <p:ext uri="{BB962C8B-B14F-4D97-AF65-F5344CB8AC3E}">
        <p14:creationId xmlns:p14="http://schemas.microsoft.com/office/powerpoint/2010/main" val="46692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2797357" y="4261424"/>
            <a:ext cx="1263218" cy="628428"/>
          </a:xfrm>
          <a:prstGeom prst="rect">
            <a:avLst/>
          </a:prstGeom>
          <a:noFill/>
          <a:ln w="19050">
            <a:noFill/>
            <a:miter lim="800000"/>
            <a:headEnd/>
            <a:tailEnd/>
          </a:ln>
          <a:effectLst/>
        </p:spPr>
        <p:txBody>
          <a:bodyPr wrap="none" lIns="54000" tIns="54000" rIns="54000" bIns="54000" anchor="ctr">
            <a:spAutoFit/>
          </a:bodyPr>
          <a:lstStyle/>
          <a:p>
            <a:pPr marL="173827" indent="-173827" algn="ctr" eaLnBrk="0" hangingPunct="0">
              <a:lnSpc>
                <a:spcPct val="150000"/>
              </a:lnSpc>
              <a:spcBef>
                <a:spcPts val="450"/>
              </a:spcBef>
              <a:buClr>
                <a:srgbClr val="FF8000"/>
              </a:buClr>
              <a:defRPr/>
            </a:pPr>
            <a:r>
              <a:rPr lang="zh-CN" altLang="en-US" sz="2250" b="1" dirty="0">
                <a:solidFill>
                  <a:srgbClr val="6817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ＭＳ Ｐゴシック" pitchFamily="-65" charset="-128"/>
              </a:rPr>
              <a:t>双重保障</a:t>
            </a:r>
            <a:endParaRPr lang="en-US" sz="2250" b="1" dirty="0">
              <a:solidFill>
                <a:srgbClr val="6817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ＭＳ Ｐゴシック" pitchFamily="-65" charset="-128"/>
            </a:endParaRPr>
          </a:p>
        </p:txBody>
      </p:sp>
      <p:grpSp>
        <p:nvGrpSpPr>
          <p:cNvPr id="4" name="Group 13"/>
          <p:cNvGrpSpPr/>
          <p:nvPr/>
        </p:nvGrpSpPr>
        <p:grpSpPr>
          <a:xfrm>
            <a:off x="1121572" y="2376681"/>
            <a:ext cx="2194772" cy="1294861"/>
            <a:chOff x="1495425" y="2061718"/>
            <a:chExt cx="2926363" cy="1726481"/>
          </a:xfrm>
          <a:solidFill>
            <a:srgbClr val="FFFFFF">
              <a:alpha val="7059"/>
            </a:srgbClr>
          </a:solidFill>
        </p:grpSpPr>
        <p:sp>
          <p:nvSpPr>
            <p:cNvPr id="5" name="Rectangle 4"/>
            <p:cNvSpPr/>
            <p:nvPr/>
          </p:nvSpPr>
          <p:spPr>
            <a:xfrm>
              <a:off x="1495425" y="2061718"/>
              <a:ext cx="2926363" cy="1726481"/>
            </a:xfrm>
            <a:prstGeom prst="rect">
              <a:avLst/>
            </a:prstGeom>
            <a:grpFill/>
            <a:ln>
              <a:solidFill>
                <a:srgbClr val="666666"/>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35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Title 3"/>
            <p:cNvSpPr txBox="1">
              <a:spLocks/>
            </p:cNvSpPr>
            <p:nvPr/>
          </p:nvSpPr>
          <p:spPr>
            <a:xfrm>
              <a:off x="1853828" y="2263566"/>
              <a:ext cx="2231448" cy="1338896"/>
            </a:xfrm>
            <a:prstGeom prst="rect">
              <a:avLst/>
            </a:prstGeom>
            <a:noFill/>
            <a:ln w="19050">
              <a:noFill/>
              <a:miter lim="800000"/>
              <a:headEnd/>
              <a:tailEnd/>
            </a:ln>
            <a:effectLst/>
          </p:spPr>
          <p:txBody>
            <a:bodyPr vert="horz" wrap="none" lIns="54000" tIns="54000" rIns="54000" bIns="54000" anchor="ctr">
              <a:spAutoFit/>
            </a:bodyPr>
            <a:lstStyle/>
            <a:p>
              <a:pPr marL="173827" indent="-173827" algn="ctr" eaLnBrk="0" hangingPunct="0">
                <a:lnSpc>
                  <a:spcPct val="150000"/>
                </a:lnSpc>
                <a:spcBef>
                  <a:spcPts val="450"/>
                </a:spcBef>
                <a:buClr>
                  <a:srgbClr val="FF8000"/>
                </a:buClr>
                <a:defRPr/>
              </a:pP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ＭＳ Ｐゴシック" pitchFamily="-65" charset="-128"/>
                </a:rPr>
                <a:t>原始专利数据</a:t>
              </a:r>
            </a:p>
            <a:p>
              <a:pPr marL="173827" indent="-173827" algn="ctr" eaLnBrk="0" hangingPunct="0">
                <a:lnSpc>
                  <a:spcPct val="150000"/>
                </a:lnSpc>
                <a:spcBef>
                  <a:spcPts val="450"/>
                </a:spcBef>
                <a:buClr>
                  <a:srgbClr val="FF8000"/>
                </a:buClr>
                <a:defRPr/>
              </a:pPr>
              <a:r>
                <a:rPr lang="en-US" altLang="zh-CN"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ＭＳ Ｐゴシック" pitchFamily="-65" charset="-128"/>
                </a:rPr>
                <a:t>(</a:t>
              </a:r>
              <a:r>
                <a:rPr lang="zh-CN" altLang="en-US"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ＭＳ Ｐゴシック" pitchFamily="-65" charset="-128"/>
                </a:rPr>
                <a:t>官方资料内容</a:t>
              </a:r>
              <a:r>
                <a:rPr lang="en-US" altLang="zh-CN"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ＭＳ Ｐゴシック" pitchFamily="-65" charset="-128"/>
                </a:rPr>
                <a:t>)</a:t>
              </a:r>
              <a:endParaRPr lang="en-US"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ＭＳ Ｐゴシック" pitchFamily="-65" charset="-128"/>
              </a:endParaRPr>
            </a:p>
          </p:txBody>
        </p:sp>
      </p:grpSp>
      <p:grpSp>
        <p:nvGrpSpPr>
          <p:cNvPr id="7" name="Group 14"/>
          <p:cNvGrpSpPr/>
          <p:nvPr/>
        </p:nvGrpSpPr>
        <p:grpSpPr>
          <a:xfrm>
            <a:off x="3486115" y="2376681"/>
            <a:ext cx="2194772" cy="1294861"/>
            <a:chOff x="1495425" y="2061718"/>
            <a:chExt cx="2926363" cy="1726481"/>
          </a:xfrm>
          <a:solidFill>
            <a:srgbClr val="FFFFFF">
              <a:alpha val="7059"/>
            </a:srgbClr>
          </a:solidFill>
        </p:grpSpPr>
        <p:sp>
          <p:nvSpPr>
            <p:cNvPr id="8" name="Rectangle 7"/>
            <p:cNvSpPr/>
            <p:nvPr/>
          </p:nvSpPr>
          <p:spPr>
            <a:xfrm>
              <a:off x="1495425" y="2061718"/>
              <a:ext cx="2926363" cy="1726481"/>
            </a:xfrm>
            <a:prstGeom prst="rect">
              <a:avLst/>
            </a:prstGeom>
            <a:noFill/>
            <a:ln>
              <a:solidFill>
                <a:srgbClr val="1AC604"/>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35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Title 3"/>
            <p:cNvSpPr txBox="1">
              <a:spLocks/>
            </p:cNvSpPr>
            <p:nvPr/>
          </p:nvSpPr>
          <p:spPr>
            <a:xfrm>
              <a:off x="1533226" y="2263566"/>
              <a:ext cx="2872648" cy="1338896"/>
            </a:xfrm>
            <a:prstGeom prst="rect">
              <a:avLst/>
            </a:prstGeom>
            <a:noFill/>
            <a:ln w="19050">
              <a:noFill/>
              <a:miter lim="800000"/>
              <a:headEnd/>
              <a:tailEnd/>
            </a:ln>
            <a:effectLst/>
          </p:spPr>
          <p:txBody>
            <a:bodyPr vert="horz" wrap="none" lIns="54000" tIns="54000" rIns="54000" bIns="54000" anchor="ctr">
              <a:spAutoFit/>
            </a:bodyPr>
            <a:lstStyle/>
            <a:p>
              <a:pPr marL="173827" indent="-173827" algn="ctr" eaLnBrk="0" fontAlgn="base" hangingPunct="0">
                <a:lnSpc>
                  <a:spcPct val="150000"/>
                </a:lnSpc>
                <a:spcBef>
                  <a:spcPts val="450"/>
                </a:spcBef>
                <a:spcAft>
                  <a:spcPct val="0"/>
                </a:spcAft>
                <a:buClr>
                  <a:srgbClr val="FF8000"/>
                </a:buClr>
                <a:defRPr/>
              </a:pPr>
              <a:r>
                <a:rPr lang="en-US" altLang="zh-CN" b="1" dirty="0">
                  <a:solidFill>
                    <a:srgbClr val="17A903"/>
                  </a:solidFill>
                  <a:latin typeface="微软雅黑" panose="020B0503020204020204" pitchFamily="34" charset="-122"/>
                  <a:ea typeface="微软雅黑" panose="020B0503020204020204" pitchFamily="34" charset="-122"/>
                  <a:cs typeface="Arial" pitchFamily="34" charset="0"/>
                </a:rPr>
                <a:t>DWPI</a:t>
              </a:r>
              <a:r>
                <a:rPr lang="zh-CN" altLang="en-US" b="1" dirty="0">
                  <a:solidFill>
                    <a:srgbClr val="17A903"/>
                  </a:solidFill>
                  <a:latin typeface="微软雅黑" panose="020B0503020204020204" pitchFamily="34" charset="-122"/>
                  <a:ea typeface="微软雅黑" panose="020B0503020204020204" pitchFamily="34" charset="-122"/>
                  <a:cs typeface="Arial" pitchFamily="34" charset="0"/>
                </a:rPr>
                <a:t>增值专利信息</a:t>
              </a:r>
            </a:p>
            <a:p>
              <a:pPr marL="173827" indent="-173827" algn="ctr" eaLnBrk="0" fontAlgn="base" hangingPunct="0">
                <a:lnSpc>
                  <a:spcPct val="150000"/>
                </a:lnSpc>
                <a:spcBef>
                  <a:spcPts val="450"/>
                </a:spcBef>
                <a:spcAft>
                  <a:spcPct val="0"/>
                </a:spcAft>
                <a:buClr>
                  <a:srgbClr val="FF8000"/>
                </a:buClr>
                <a:defRPr/>
              </a:pPr>
              <a:r>
                <a:rPr lang="en-US" altLang="zh-CN" b="1" dirty="0">
                  <a:solidFill>
                    <a:srgbClr val="17A903"/>
                  </a:solidFill>
                  <a:latin typeface="微软雅黑" panose="020B0503020204020204" pitchFamily="34" charset="-122"/>
                  <a:ea typeface="微软雅黑" panose="020B0503020204020204" pitchFamily="34" charset="-122"/>
                  <a:cs typeface="Arial" pitchFamily="34" charset="0"/>
                </a:rPr>
                <a:t>(</a:t>
              </a:r>
              <a:r>
                <a:rPr lang="zh-CN" altLang="en-US" b="1" dirty="0">
                  <a:solidFill>
                    <a:srgbClr val="17A903"/>
                  </a:solidFill>
                  <a:latin typeface="微软雅黑" panose="020B0503020204020204" pitchFamily="34" charset="-122"/>
                  <a:ea typeface="微软雅黑" panose="020B0503020204020204" pitchFamily="34" charset="-122"/>
                  <a:cs typeface="Arial" pitchFamily="34" charset="0"/>
                </a:rPr>
                <a:t>专家重新改写</a:t>
              </a:r>
              <a:r>
                <a:rPr lang="en-US" altLang="zh-CN" b="1" dirty="0">
                  <a:solidFill>
                    <a:srgbClr val="17A903"/>
                  </a:solidFill>
                  <a:latin typeface="微软雅黑" panose="020B0503020204020204" pitchFamily="34" charset="-122"/>
                  <a:ea typeface="微软雅黑" panose="020B0503020204020204" pitchFamily="34" charset="-122"/>
                  <a:cs typeface="Arial" pitchFamily="34" charset="0"/>
                </a:rPr>
                <a:t>)</a:t>
              </a:r>
              <a:endParaRPr lang="en-US" altLang="zh-TW" b="1" dirty="0">
                <a:solidFill>
                  <a:srgbClr val="17A903"/>
                </a:solidFill>
                <a:latin typeface="微软雅黑" panose="020B0503020204020204" pitchFamily="34" charset="-122"/>
                <a:ea typeface="微软雅黑" panose="020B0503020204020204" pitchFamily="34" charset="-122"/>
                <a:cs typeface="Arial" pitchFamily="34" charset="0"/>
              </a:endParaRPr>
            </a:p>
          </p:txBody>
        </p:sp>
      </p:grpSp>
      <p:grpSp>
        <p:nvGrpSpPr>
          <p:cNvPr id="10" name="Group 22"/>
          <p:cNvGrpSpPr/>
          <p:nvPr/>
        </p:nvGrpSpPr>
        <p:grpSpPr>
          <a:xfrm>
            <a:off x="2384330" y="2094290"/>
            <a:ext cx="2111763" cy="270000"/>
            <a:chOff x="3295650" y="1710600"/>
            <a:chExt cx="2815684" cy="360000"/>
          </a:xfrm>
        </p:grpSpPr>
        <p:cxnSp>
          <p:nvCxnSpPr>
            <p:cNvPr id="11" name="Straight Connector 10"/>
            <p:cNvCxnSpPr/>
            <p:nvPr/>
          </p:nvCxnSpPr>
          <p:spPr>
            <a:xfrm>
              <a:off x="3295650" y="1724025"/>
              <a:ext cx="2815684" cy="0"/>
            </a:xfrm>
            <a:prstGeom prst="line">
              <a:avLst/>
            </a:prstGeom>
            <a:ln w="57150">
              <a:solidFill>
                <a:srgbClr val="666666"/>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a:off x="3134700" y="1890600"/>
              <a:ext cx="360000" cy="0"/>
            </a:xfrm>
            <a:prstGeom prst="line">
              <a:avLst/>
            </a:prstGeom>
            <a:ln w="57150">
              <a:solidFill>
                <a:srgbClr val="66666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a:off x="5902759" y="1890600"/>
              <a:ext cx="360000" cy="0"/>
            </a:xfrm>
            <a:prstGeom prst="line">
              <a:avLst/>
            </a:prstGeom>
            <a:ln w="57150">
              <a:solidFill>
                <a:srgbClr val="666666"/>
              </a:solidFill>
            </a:ln>
          </p:spPr>
          <p:style>
            <a:lnRef idx="2">
              <a:schemeClr val="accent1"/>
            </a:lnRef>
            <a:fillRef idx="0">
              <a:schemeClr val="accent1"/>
            </a:fillRef>
            <a:effectRef idx="1">
              <a:schemeClr val="accent1"/>
            </a:effectRef>
            <a:fontRef idx="minor">
              <a:schemeClr val="tx1"/>
            </a:fontRef>
          </p:style>
        </p:cxnSp>
      </p:grpSp>
      <p:grpSp>
        <p:nvGrpSpPr>
          <p:cNvPr id="14" name="Group 23"/>
          <p:cNvGrpSpPr/>
          <p:nvPr/>
        </p:nvGrpSpPr>
        <p:grpSpPr>
          <a:xfrm flipH="1" flipV="1">
            <a:off x="2384330" y="3694814"/>
            <a:ext cx="2111763" cy="518779"/>
            <a:chOff x="3295650" y="1378895"/>
            <a:chExt cx="2815684" cy="691705"/>
          </a:xfrm>
        </p:grpSpPr>
        <p:cxnSp>
          <p:nvCxnSpPr>
            <p:cNvPr id="15" name="Straight Connector 14"/>
            <p:cNvCxnSpPr/>
            <p:nvPr/>
          </p:nvCxnSpPr>
          <p:spPr>
            <a:xfrm>
              <a:off x="3295650" y="1724025"/>
              <a:ext cx="2815684" cy="0"/>
            </a:xfrm>
            <a:prstGeom prst="line">
              <a:avLst/>
            </a:prstGeom>
            <a:ln w="57150">
              <a:solidFill>
                <a:srgbClr val="66666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a:off x="3134700" y="1890600"/>
              <a:ext cx="360000" cy="0"/>
            </a:xfrm>
            <a:prstGeom prst="line">
              <a:avLst/>
            </a:prstGeom>
            <a:ln w="57150">
              <a:solidFill>
                <a:srgbClr val="66666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a:off x="5902759" y="1890600"/>
              <a:ext cx="360000" cy="0"/>
            </a:xfrm>
            <a:prstGeom prst="line">
              <a:avLst/>
            </a:prstGeom>
            <a:ln w="57150">
              <a:solidFill>
                <a:srgbClr val="666666"/>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16200000">
              <a:off x="4525042" y="1558895"/>
              <a:ext cx="360000" cy="0"/>
            </a:xfrm>
            <a:prstGeom prst="line">
              <a:avLst/>
            </a:prstGeom>
            <a:ln w="57150">
              <a:solidFill>
                <a:srgbClr val="666666"/>
              </a:solidFill>
            </a:ln>
          </p:spPr>
          <p:style>
            <a:lnRef idx="2">
              <a:schemeClr val="accent1"/>
            </a:lnRef>
            <a:fillRef idx="0">
              <a:schemeClr val="accent1"/>
            </a:fillRef>
            <a:effectRef idx="1">
              <a:schemeClr val="accent1"/>
            </a:effectRef>
            <a:fontRef idx="minor">
              <a:schemeClr val="tx1"/>
            </a:fontRef>
          </p:style>
        </p:cxnSp>
      </p:grpSp>
      <p:sp>
        <p:nvSpPr>
          <p:cNvPr id="21" name="Rectangle 20"/>
          <p:cNvSpPr/>
          <p:nvPr/>
        </p:nvSpPr>
        <p:spPr>
          <a:xfrm>
            <a:off x="1121570" y="312646"/>
            <a:ext cx="4945393" cy="553998"/>
          </a:xfrm>
          <a:prstGeom prst="rect">
            <a:avLst/>
          </a:prstGeom>
        </p:spPr>
        <p:txBody>
          <a:bodyPr wrap="none">
            <a:spAutoFit/>
          </a:bodyPr>
          <a:lstStyle/>
          <a:p>
            <a:r>
              <a:rPr lang="en-US" altLang="zh-CN" sz="3000" b="1" dirty="0">
                <a:solidFill>
                  <a:srgbClr val="6817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Derwent Innovation </a:t>
            </a:r>
            <a:r>
              <a:rPr lang="zh-CN" altLang="en-US" sz="3000" b="1" dirty="0">
                <a:solidFill>
                  <a:srgbClr val="6817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平台</a:t>
            </a:r>
          </a:p>
        </p:txBody>
      </p:sp>
      <p:sp>
        <p:nvSpPr>
          <p:cNvPr id="22" name="Title 3"/>
          <p:cNvSpPr txBox="1">
            <a:spLocks/>
          </p:cNvSpPr>
          <p:nvPr/>
        </p:nvSpPr>
        <p:spPr>
          <a:xfrm>
            <a:off x="1893267" y="831871"/>
            <a:ext cx="3071404" cy="1142671"/>
          </a:xfrm>
          <a:prstGeom prst="rect">
            <a:avLst/>
          </a:prstGeom>
          <a:noFill/>
          <a:ln w="19050">
            <a:noFill/>
            <a:miter lim="800000"/>
            <a:headEnd/>
            <a:tailEnd/>
          </a:ln>
          <a:effectLst/>
        </p:spPr>
        <p:txBody>
          <a:bodyPr wrap="none" lIns="54000" tIns="54000" rIns="54000" bIns="54000" anchor="ctr">
            <a:spAutoFit/>
          </a:bodyPr>
          <a:lstStyle/>
          <a:p>
            <a:pPr marL="173827" indent="-173827" algn="ctr" eaLnBrk="0" fontAlgn="base" hangingPunct="0">
              <a:lnSpc>
                <a:spcPct val="150000"/>
              </a:lnSpc>
              <a:spcBef>
                <a:spcPts val="450"/>
              </a:spcBef>
              <a:spcAft>
                <a:spcPct val="0"/>
              </a:spcAft>
              <a:buClr>
                <a:srgbClr val="FF8000"/>
              </a:buClr>
              <a:defRPr/>
            </a:pPr>
            <a:r>
              <a:rPr lang="zh-CN" altLang="en-US" sz="2100" b="1" dirty="0">
                <a:latin typeface="微软雅黑" panose="020B0503020204020204" pitchFamily="34" charset="-122"/>
                <a:ea typeface="微软雅黑" panose="020B0503020204020204" pitchFamily="34" charset="-122"/>
                <a:cs typeface="ＭＳ Ｐゴシック" pitchFamily="-65" charset="-128"/>
              </a:rPr>
              <a:t>“一个”检索条件</a:t>
            </a:r>
            <a:endParaRPr lang="en-US" altLang="zh-CN" sz="2100" b="1" dirty="0">
              <a:latin typeface="微软雅黑" panose="020B0503020204020204" pitchFamily="34" charset="-122"/>
              <a:ea typeface="微软雅黑" panose="020B0503020204020204" pitchFamily="34" charset="-122"/>
              <a:cs typeface="ＭＳ Ｐゴシック" pitchFamily="-65" charset="-128"/>
            </a:endParaRPr>
          </a:p>
          <a:p>
            <a:pPr marL="173827" indent="-173827" algn="ctr" eaLnBrk="0" fontAlgn="base" hangingPunct="0">
              <a:lnSpc>
                <a:spcPct val="150000"/>
              </a:lnSpc>
              <a:spcBef>
                <a:spcPts val="450"/>
              </a:spcBef>
              <a:spcAft>
                <a:spcPct val="0"/>
              </a:spcAft>
              <a:buClr>
                <a:srgbClr val="FF8000"/>
              </a:buClr>
              <a:defRPr/>
            </a:pPr>
            <a:r>
              <a:rPr lang="zh-CN" altLang="en-US" sz="2100" b="1" dirty="0">
                <a:latin typeface="微软雅黑" panose="020B0503020204020204" pitchFamily="34" charset="-122"/>
                <a:ea typeface="微软雅黑" panose="020B0503020204020204" pitchFamily="34" charset="-122"/>
                <a:cs typeface="ＭＳ Ｐゴシック" pitchFamily="-65" charset="-128"/>
              </a:rPr>
              <a:t>同时检索“两个数据库”</a:t>
            </a:r>
            <a:endParaRPr lang="en-US" sz="2100" b="1" dirty="0">
              <a:latin typeface="微软雅黑" panose="020B0503020204020204" pitchFamily="34" charset="-122"/>
              <a:ea typeface="微软雅黑" panose="020B0503020204020204" pitchFamily="34" charset="-122"/>
              <a:cs typeface="ＭＳ Ｐゴシック" pitchFamily="-65" charset="-128"/>
            </a:endParaRPr>
          </a:p>
        </p:txBody>
      </p:sp>
    </p:spTree>
    <p:extLst>
      <p:ext uri="{BB962C8B-B14F-4D97-AF65-F5344CB8AC3E}">
        <p14:creationId xmlns:p14="http://schemas.microsoft.com/office/powerpoint/2010/main" val="1694141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759789"/>
            <a:ext cx="4127740" cy="854080"/>
          </a:xfrm>
          <a:prstGeom prst="rect">
            <a:avLst/>
          </a:prstGeom>
          <a:noFill/>
        </p:spPr>
        <p:txBody>
          <a:bodyPr wrap="square" rtlCol="0">
            <a:spAutoFit/>
          </a:bodyPr>
          <a:lstStyle/>
          <a:p>
            <a:pPr algn="ctr"/>
            <a:r>
              <a:rPr lang="en-US" altLang="zh-CN" sz="4950" b="1" smtClean="0">
                <a:latin typeface="黑体" panose="02010609060101010101" pitchFamily="49" charset="-122"/>
                <a:ea typeface="黑体" panose="02010609060101010101" pitchFamily="49" charset="-122"/>
              </a:rPr>
              <a:t>1277</a:t>
            </a:r>
            <a:r>
              <a:rPr lang="en-US" sz="4950" b="1" smtClean="0">
                <a:latin typeface="黑体" panose="02010609060101010101" pitchFamily="49" charset="-122"/>
                <a:ea typeface="黑体" panose="02010609060101010101" pitchFamily="49" charset="-122"/>
              </a:rPr>
              <a:t>?</a:t>
            </a:r>
            <a:endParaRPr lang="en-US" sz="4950" b="1"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677716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52" y="959948"/>
            <a:ext cx="6874952" cy="3728570"/>
          </a:xfrm>
          <a:prstGeom prst="rect">
            <a:avLst/>
          </a:prstGeom>
        </p:spPr>
      </p:pic>
      <p:sp>
        <p:nvSpPr>
          <p:cNvPr id="6" name="矩形 5"/>
          <p:cNvSpPr/>
          <p:nvPr/>
        </p:nvSpPr>
        <p:spPr>
          <a:xfrm>
            <a:off x="115876" y="1567690"/>
            <a:ext cx="4281715" cy="20465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Flowchart: Process 1"/>
          <p:cNvSpPr/>
          <p:nvPr/>
        </p:nvSpPr>
        <p:spPr>
          <a:xfrm>
            <a:off x="98373" y="2973077"/>
            <a:ext cx="6657143" cy="1057824"/>
          </a:xfrm>
          <a:prstGeom prst="flowChartProcess">
            <a:avLst/>
          </a:prstGeom>
          <a:solidFill>
            <a:srgbClr val="1AC604"/>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000" dirty="0">
                <a:solidFill>
                  <a:prstClr val="white"/>
                </a:solidFill>
                <a:latin typeface="黑体" panose="02010609060101010101" pitchFamily="49" charset="-122"/>
                <a:ea typeface="黑体" panose="02010609060101010101" pitchFamily="49" charset="-122"/>
              </a:rPr>
              <a:t>检索结果</a:t>
            </a:r>
            <a:r>
              <a:rPr lang="zh-CN" altLang="en-US" sz="3000" dirty="0" smtClean="0">
                <a:solidFill>
                  <a:prstClr val="white"/>
                </a:solidFill>
                <a:latin typeface="黑体" panose="02010609060101010101" pitchFamily="49" charset="-122"/>
                <a:ea typeface="黑体" panose="02010609060101010101" pitchFamily="49" charset="-122"/>
              </a:rPr>
              <a:t>：</a:t>
            </a:r>
            <a:r>
              <a:rPr lang="en-US" altLang="zh-CN" sz="3000" dirty="0" smtClean="0">
                <a:solidFill>
                  <a:prstClr val="white"/>
                </a:solidFill>
                <a:latin typeface="黑体" panose="02010609060101010101" pitchFamily="49" charset="-122"/>
                <a:ea typeface="黑体" panose="02010609060101010101" pitchFamily="49" charset="-122"/>
              </a:rPr>
              <a:t>380</a:t>
            </a:r>
            <a:r>
              <a:rPr lang="zh-CN" altLang="en-US" sz="3000" dirty="0" smtClean="0">
                <a:solidFill>
                  <a:prstClr val="white"/>
                </a:solidFill>
                <a:latin typeface="黑体" panose="02010609060101010101" pitchFamily="49" charset="-122"/>
                <a:ea typeface="黑体" panose="02010609060101010101" pitchFamily="49" charset="-122"/>
              </a:rPr>
              <a:t>条</a:t>
            </a:r>
            <a:r>
              <a:rPr lang="zh-CN" altLang="en-US" sz="3000" dirty="0">
                <a:solidFill>
                  <a:prstClr val="white"/>
                </a:solidFill>
                <a:latin typeface="黑体" panose="02010609060101010101" pitchFamily="49" charset="-122"/>
                <a:ea typeface="黑体" panose="02010609060101010101" pitchFamily="49" charset="-122"/>
              </a:rPr>
              <a:t>专利记录</a:t>
            </a:r>
          </a:p>
        </p:txBody>
      </p:sp>
    </p:spTree>
    <p:extLst>
      <p:ext uri="{BB962C8B-B14F-4D97-AF65-F5344CB8AC3E}">
        <p14:creationId xmlns:p14="http://schemas.microsoft.com/office/powerpoint/2010/main" val="33679413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endParaRPr lang="en-US"/>
          </a:p>
        </p:txBody>
      </p:sp>
      <p:sp>
        <p:nvSpPr>
          <p:cNvPr id="3" name="Title 2"/>
          <p:cNvSpPr>
            <a:spLocks noGrp="1"/>
          </p:cNvSpPr>
          <p:nvPr>
            <p:ph type="title" idx="4294967295"/>
          </p:nvPr>
        </p:nvSpPr>
        <p:spPr>
          <a:xfrm>
            <a:off x="1749626" y="2189834"/>
            <a:ext cx="2847378" cy="225028"/>
          </a:xfrm>
          <a:prstGeom prst="rect">
            <a:avLst/>
          </a:prstGeom>
        </p:spPr>
        <p:txBody>
          <a:bodyPr/>
          <a:lstStyle/>
          <a:p>
            <a:r>
              <a:rPr lang="zh-CN" altLang="en-US" sz="3000" b="1" dirty="0">
                <a:solidFill>
                  <a:srgbClr val="6817FF"/>
                </a:solidFill>
                <a:latin typeface="Arial" panose="020B0604020202020204" pitchFamily="34" charset="0"/>
                <a:ea typeface="微软雅黑" panose="020B0503020204020204" pitchFamily="34" charset="-122"/>
              </a:rPr>
              <a:t>专利是什么？</a:t>
            </a:r>
            <a:endParaRPr lang="en-US" sz="3000" b="1" dirty="0">
              <a:solidFill>
                <a:srgbClr val="6817FF"/>
              </a:solidFill>
              <a:latin typeface="Arial" panose="020B0604020202020204" pitchFamily="34" charset="0"/>
              <a:ea typeface="微软雅黑" panose="020B0503020204020204" pitchFamily="34" charset="-122"/>
            </a:endParaRPr>
          </a:p>
        </p:txBody>
      </p:sp>
      <p:pic>
        <p:nvPicPr>
          <p:cNvPr id="2" name="Picture 1"/>
          <p:cNvPicPr>
            <a:picLocks noChangeAspect="1"/>
          </p:cNvPicPr>
          <p:nvPr/>
        </p:nvPicPr>
        <p:blipFill>
          <a:blip r:embed="rId3"/>
          <a:stretch>
            <a:fillRect/>
          </a:stretch>
        </p:blipFill>
        <p:spPr>
          <a:xfrm>
            <a:off x="1708396" y="642937"/>
            <a:ext cx="2614613" cy="376061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597003" y="2414862"/>
            <a:ext cx="2204450" cy="559833"/>
          </a:xfrm>
          <a:prstGeom prst="rect">
            <a:avLst/>
          </a:prstGeom>
          <a:noFill/>
          <a:ln w="38100">
            <a:solidFill>
              <a:srgbClr val="6817FF"/>
            </a:solidFill>
          </a:ln>
        </p:spPr>
        <p:txBody>
          <a:bodyPr wrap="none" rtlCol="0">
            <a:spAutoFit/>
          </a:bodyPr>
          <a:lstStyle/>
          <a:p>
            <a:r>
              <a:rPr lang="zh-CN" altLang="en-US" b="1" dirty="0">
                <a:solidFill>
                  <a:srgbClr val="6817FF"/>
                </a:solidFill>
                <a:latin typeface="微软雅黑" panose="020B0503020204020204" pitchFamily="34" charset="-122"/>
                <a:ea typeface="微软雅黑" panose="020B0503020204020204" pitchFamily="34" charset="-122"/>
              </a:rPr>
              <a:t>以</a:t>
            </a:r>
            <a:r>
              <a:rPr lang="zh-CN" altLang="en-US" sz="3038" b="1" dirty="0">
                <a:solidFill>
                  <a:srgbClr val="6817FF"/>
                </a:solidFill>
                <a:latin typeface="微软雅黑" panose="020B0503020204020204" pitchFamily="34" charset="-122"/>
                <a:ea typeface="微软雅黑" panose="020B0503020204020204" pitchFamily="34" charset="-122"/>
              </a:rPr>
              <a:t>公开</a:t>
            </a:r>
            <a:r>
              <a:rPr lang="zh-CN" altLang="en-US" b="1" dirty="0">
                <a:solidFill>
                  <a:srgbClr val="6817FF"/>
                </a:solidFill>
                <a:latin typeface="微软雅黑" panose="020B0503020204020204" pitchFamily="34" charset="-122"/>
                <a:ea typeface="微软雅黑" panose="020B0503020204020204" pitchFamily="34" charset="-122"/>
              </a:rPr>
              <a:t>换</a:t>
            </a:r>
            <a:r>
              <a:rPr lang="zh-CN" altLang="en-US" sz="3038" b="1" dirty="0">
                <a:solidFill>
                  <a:srgbClr val="6817FF"/>
                </a:solidFill>
                <a:latin typeface="微软雅黑" panose="020B0503020204020204" pitchFamily="34" charset="-122"/>
                <a:ea typeface="微软雅黑" panose="020B0503020204020204" pitchFamily="34" charset="-122"/>
              </a:rPr>
              <a:t>保护</a:t>
            </a:r>
            <a:endParaRPr lang="en-US" sz="3038" b="1" dirty="0">
              <a:solidFill>
                <a:srgbClr val="6817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922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73832"/>
            <a:ext cx="6868567" cy="3705019"/>
          </a:xfrm>
          <a:prstGeom prst="rect">
            <a:avLst/>
          </a:prstGeom>
        </p:spPr>
      </p:pic>
      <p:sp>
        <p:nvSpPr>
          <p:cNvPr id="8" name="矩形 7"/>
          <p:cNvSpPr/>
          <p:nvPr/>
        </p:nvSpPr>
        <p:spPr>
          <a:xfrm>
            <a:off x="141895" y="1345901"/>
            <a:ext cx="4281715" cy="204651"/>
          </a:xfrm>
          <a:prstGeom prst="rect">
            <a:avLst/>
          </a:prstGeom>
          <a:noFill/>
          <a:ln w="38100">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Flowchart: Process 1"/>
          <p:cNvSpPr/>
          <p:nvPr/>
        </p:nvSpPr>
        <p:spPr>
          <a:xfrm>
            <a:off x="141895" y="3056897"/>
            <a:ext cx="6618382" cy="1057824"/>
          </a:xfrm>
          <a:prstGeom prst="flowChartProcess">
            <a:avLst/>
          </a:prstGeom>
          <a:solidFill>
            <a:srgbClr val="1AC604"/>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000" dirty="0">
                <a:solidFill>
                  <a:prstClr val="white"/>
                </a:solidFill>
                <a:latin typeface="黑体" panose="02010609060101010101" pitchFamily="49" charset="-122"/>
                <a:ea typeface="黑体" panose="02010609060101010101" pitchFamily="49" charset="-122"/>
              </a:rPr>
              <a:t>检索结果</a:t>
            </a:r>
            <a:r>
              <a:rPr lang="zh-CN" altLang="en-US" sz="3000" dirty="0" smtClean="0">
                <a:solidFill>
                  <a:prstClr val="white"/>
                </a:solidFill>
                <a:latin typeface="黑体" panose="02010609060101010101" pitchFamily="49" charset="-122"/>
                <a:ea typeface="黑体" panose="02010609060101010101" pitchFamily="49" charset="-122"/>
              </a:rPr>
              <a:t>：</a:t>
            </a:r>
            <a:r>
              <a:rPr lang="en-US" altLang="zh-CN" sz="3000" dirty="0" smtClean="0">
                <a:solidFill>
                  <a:prstClr val="white"/>
                </a:solidFill>
                <a:latin typeface="黑体" panose="02010609060101010101" pitchFamily="49" charset="-122"/>
                <a:ea typeface="黑体" panose="02010609060101010101" pitchFamily="49" charset="-122"/>
              </a:rPr>
              <a:t>1657</a:t>
            </a:r>
            <a:r>
              <a:rPr lang="zh-CN" altLang="en-US" sz="3000" dirty="0" smtClean="0">
                <a:solidFill>
                  <a:prstClr val="white"/>
                </a:solidFill>
                <a:latin typeface="黑体" panose="02010609060101010101" pitchFamily="49" charset="-122"/>
                <a:ea typeface="黑体" panose="02010609060101010101" pitchFamily="49" charset="-122"/>
              </a:rPr>
              <a:t>条</a:t>
            </a:r>
            <a:r>
              <a:rPr lang="zh-CN" altLang="en-US" sz="3000" dirty="0">
                <a:solidFill>
                  <a:prstClr val="white"/>
                </a:solidFill>
                <a:latin typeface="黑体" panose="02010609060101010101" pitchFamily="49" charset="-122"/>
                <a:ea typeface="黑体" panose="02010609060101010101" pitchFamily="49" charset="-122"/>
              </a:rPr>
              <a:t>专利记录</a:t>
            </a:r>
          </a:p>
        </p:txBody>
      </p:sp>
    </p:spTree>
    <p:extLst>
      <p:ext uri="{BB962C8B-B14F-4D97-AF65-F5344CB8AC3E}">
        <p14:creationId xmlns:p14="http://schemas.microsoft.com/office/powerpoint/2010/main" val="139730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712" y="996286"/>
            <a:ext cx="6822575" cy="3616735"/>
          </a:xfrm>
          <a:prstGeom prst="rect">
            <a:avLst/>
          </a:prstGeom>
        </p:spPr>
      </p:pic>
      <p:sp>
        <p:nvSpPr>
          <p:cNvPr id="7" name="Title 1"/>
          <p:cNvSpPr>
            <a:spLocks noGrp="1"/>
          </p:cNvSpPr>
          <p:nvPr>
            <p:ph type="title"/>
          </p:nvPr>
        </p:nvSpPr>
        <p:spPr>
          <a:xfrm>
            <a:off x="688182" y="186054"/>
            <a:ext cx="5526881" cy="627459"/>
          </a:xfrm>
        </p:spPr>
        <p:txBody>
          <a:bodyPr/>
          <a:lstStyle/>
          <a:p>
            <a:r>
              <a:rPr lang="en-US" altLang="zh-CN" dirty="0" smtClean="0"/>
              <a:t>1277</a:t>
            </a:r>
            <a:r>
              <a:rPr lang="zh-CN" altLang="en-US" dirty="0" smtClean="0"/>
              <a:t>条专利记录</a:t>
            </a:r>
            <a:r>
              <a:rPr lang="en-US" altLang="zh-CN" dirty="0" smtClean="0"/>
              <a:t>—</a:t>
            </a:r>
            <a:r>
              <a:rPr lang="zh-CN" altLang="en-US" dirty="0"/>
              <a:t>检索结果的数量差</a:t>
            </a:r>
          </a:p>
        </p:txBody>
      </p:sp>
      <p:sp>
        <p:nvSpPr>
          <p:cNvPr id="8" name="Flowchart: Process 1"/>
          <p:cNvSpPr/>
          <p:nvPr/>
        </p:nvSpPr>
        <p:spPr>
          <a:xfrm>
            <a:off x="151897" y="2622868"/>
            <a:ext cx="6554204" cy="1057824"/>
          </a:xfrm>
          <a:prstGeom prst="flowChartProcess">
            <a:avLst/>
          </a:prstGeom>
          <a:solidFill>
            <a:srgbClr val="1AC604"/>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3000" dirty="0">
                <a:solidFill>
                  <a:prstClr val="white"/>
                </a:solidFill>
                <a:latin typeface="Arial" panose="020B0604020202020204" pitchFamily="34" charset="0"/>
                <a:ea typeface="黑体" panose="02010609060101010101" pitchFamily="49" charset="-122"/>
                <a:cs typeface="Arial" panose="020B0604020202020204" pitchFamily="34" charset="0"/>
              </a:rPr>
              <a:t>漏检啦！！！</a:t>
            </a:r>
          </a:p>
        </p:txBody>
      </p:sp>
    </p:spTree>
    <p:extLst>
      <p:ext uri="{BB962C8B-B14F-4D97-AF65-F5344CB8AC3E}">
        <p14:creationId xmlns:p14="http://schemas.microsoft.com/office/powerpoint/2010/main" val="2386427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1271" y="425710"/>
            <a:ext cx="1853392" cy="392415"/>
          </a:xfrm>
          <a:prstGeom prst="rect">
            <a:avLst/>
          </a:prstGeom>
        </p:spPr>
        <p:txBody>
          <a:bodyPr wrap="none">
            <a:spAutoFit/>
          </a:bodyPr>
          <a:lstStyle/>
          <a:p>
            <a:pPr algn="ctr"/>
            <a:r>
              <a:rPr lang="en-US" altLang="zh-CN" sz="1950" dirty="0" smtClean="0">
                <a:latin typeface="Arial" panose="020B0604020202020204" pitchFamily="34" charset="0"/>
                <a:ea typeface="黑体" panose="02010609060101010101" pitchFamily="49" charset="-122"/>
                <a:cs typeface="Arial" panose="020B0604020202020204" pitchFamily="34" charset="0"/>
              </a:rPr>
              <a:t>380</a:t>
            </a:r>
            <a:r>
              <a:rPr lang="zh-CN" altLang="en-US" sz="1950" dirty="0" smtClean="0">
                <a:latin typeface="Arial" panose="020B0604020202020204" pitchFamily="34" charset="0"/>
                <a:ea typeface="黑体" panose="02010609060101010101" pitchFamily="49" charset="-122"/>
                <a:cs typeface="Arial" panose="020B0604020202020204" pitchFamily="34" charset="0"/>
              </a:rPr>
              <a:t>条</a:t>
            </a:r>
            <a:r>
              <a:rPr lang="zh-CN" altLang="en-US" sz="1950" dirty="0">
                <a:latin typeface="Arial" panose="020B0604020202020204" pitchFamily="34" charset="0"/>
                <a:ea typeface="黑体" panose="02010609060101010101" pitchFamily="49" charset="-122"/>
                <a:cs typeface="Arial" panose="020B0604020202020204" pitchFamily="34" charset="0"/>
              </a:rPr>
              <a:t>专利记录</a:t>
            </a:r>
          </a:p>
        </p:txBody>
      </p:sp>
      <p:sp>
        <p:nvSpPr>
          <p:cNvPr id="4" name="矩形 3"/>
          <p:cNvSpPr/>
          <p:nvPr/>
        </p:nvSpPr>
        <p:spPr>
          <a:xfrm>
            <a:off x="3451800" y="402301"/>
            <a:ext cx="1685077" cy="392415"/>
          </a:xfrm>
          <a:prstGeom prst="rect">
            <a:avLst/>
          </a:prstGeom>
        </p:spPr>
        <p:txBody>
          <a:bodyPr wrap="none">
            <a:spAutoFit/>
          </a:bodyPr>
          <a:lstStyle/>
          <a:p>
            <a:pPr algn="ctr"/>
            <a:r>
              <a:rPr lang="zh-CN" altLang="en-US" sz="1950" dirty="0">
                <a:latin typeface="Arial" panose="020B0604020202020204" pitchFamily="34" charset="0"/>
                <a:ea typeface="黑体" panose="02010609060101010101" pitchFamily="49" charset="-122"/>
                <a:cs typeface="Arial" panose="020B0604020202020204" pitchFamily="34" charset="0"/>
              </a:rPr>
              <a:t>原始专利数据</a:t>
            </a:r>
          </a:p>
        </p:txBody>
      </p:sp>
      <p:sp>
        <p:nvSpPr>
          <p:cNvPr id="5" name="矩形 4"/>
          <p:cNvSpPr/>
          <p:nvPr/>
        </p:nvSpPr>
        <p:spPr>
          <a:xfrm>
            <a:off x="441542" y="1093075"/>
            <a:ext cx="1992853" cy="392415"/>
          </a:xfrm>
          <a:prstGeom prst="rect">
            <a:avLst/>
          </a:prstGeom>
        </p:spPr>
        <p:txBody>
          <a:bodyPr wrap="none">
            <a:spAutoFit/>
          </a:bodyPr>
          <a:lstStyle/>
          <a:p>
            <a:pPr algn="ctr"/>
            <a:r>
              <a:rPr lang="en-US" altLang="zh-CN" sz="1950" dirty="0" smtClean="0">
                <a:latin typeface="Arial" panose="020B0604020202020204" pitchFamily="34" charset="0"/>
                <a:ea typeface="黑体" panose="02010609060101010101" pitchFamily="49" charset="-122"/>
                <a:cs typeface="Arial" panose="020B0604020202020204" pitchFamily="34" charset="0"/>
              </a:rPr>
              <a:t>1657</a:t>
            </a:r>
            <a:r>
              <a:rPr lang="zh-CN" altLang="en-US" sz="1950" dirty="0" smtClean="0">
                <a:latin typeface="Arial" panose="020B0604020202020204" pitchFamily="34" charset="0"/>
                <a:ea typeface="黑体" panose="02010609060101010101" pitchFamily="49" charset="-122"/>
                <a:cs typeface="Arial" panose="020B0604020202020204" pitchFamily="34" charset="0"/>
              </a:rPr>
              <a:t>条</a:t>
            </a:r>
            <a:r>
              <a:rPr lang="zh-CN" altLang="en-US" sz="1950" dirty="0">
                <a:latin typeface="Arial" panose="020B0604020202020204" pitchFamily="34" charset="0"/>
                <a:ea typeface="黑体" panose="02010609060101010101" pitchFamily="49" charset="-122"/>
                <a:cs typeface="Arial" panose="020B0604020202020204" pitchFamily="34" charset="0"/>
              </a:rPr>
              <a:t>专利记录</a:t>
            </a:r>
          </a:p>
        </p:txBody>
      </p:sp>
      <p:sp>
        <p:nvSpPr>
          <p:cNvPr id="6" name="矩形 5"/>
          <p:cNvSpPr/>
          <p:nvPr/>
        </p:nvSpPr>
        <p:spPr>
          <a:xfrm>
            <a:off x="3436071" y="1081674"/>
            <a:ext cx="2983509" cy="392415"/>
          </a:xfrm>
          <a:prstGeom prst="rect">
            <a:avLst/>
          </a:prstGeom>
        </p:spPr>
        <p:txBody>
          <a:bodyPr wrap="none">
            <a:spAutoFit/>
          </a:bodyPr>
          <a:lstStyle/>
          <a:p>
            <a:pPr algn="ctr"/>
            <a:r>
              <a:rPr lang="zh-CN" altLang="en-US" sz="1950" dirty="0">
                <a:latin typeface="Arial" panose="020B0604020202020204" pitchFamily="34" charset="0"/>
                <a:ea typeface="黑体" panose="02010609060101010101" pitchFamily="49" charset="-122"/>
                <a:cs typeface="Arial" panose="020B0604020202020204" pitchFamily="34" charset="0"/>
              </a:rPr>
              <a:t>原始专利数据</a:t>
            </a:r>
            <a:r>
              <a:rPr lang="en-US" altLang="zh-CN" sz="1950" dirty="0">
                <a:latin typeface="Arial" panose="020B0604020202020204" pitchFamily="34" charset="0"/>
                <a:ea typeface="黑体" panose="02010609060101010101" pitchFamily="49" charset="-122"/>
                <a:cs typeface="Arial" panose="020B0604020202020204" pitchFamily="34" charset="0"/>
              </a:rPr>
              <a:t>+DWPI</a:t>
            </a:r>
            <a:r>
              <a:rPr lang="zh-CN" altLang="en-US" sz="1950" dirty="0">
                <a:latin typeface="Arial" panose="020B0604020202020204" pitchFamily="34" charset="0"/>
                <a:ea typeface="黑体" panose="02010609060101010101" pitchFamily="49" charset="-122"/>
                <a:cs typeface="Arial" panose="020B0604020202020204" pitchFamily="34" charset="0"/>
              </a:rPr>
              <a:t>数据</a:t>
            </a:r>
          </a:p>
        </p:txBody>
      </p:sp>
      <p:sp>
        <p:nvSpPr>
          <p:cNvPr id="7" name="TextBox 9"/>
          <p:cNvSpPr txBox="1">
            <a:spLocks noChangeArrowheads="1"/>
          </p:cNvSpPr>
          <p:nvPr/>
        </p:nvSpPr>
        <p:spPr bwMode="auto">
          <a:xfrm>
            <a:off x="1671515" y="1689373"/>
            <a:ext cx="3540072" cy="1823576"/>
          </a:xfrm>
          <a:prstGeom prst="rect">
            <a:avLst/>
          </a:prstGeom>
          <a:noFill/>
          <a:ln w="9525">
            <a:noFill/>
            <a:miter lim="800000"/>
            <a:headEnd/>
            <a:tailEnd/>
          </a:ln>
        </p:spPr>
        <p:txBody>
          <a:bodyPr wrap="none">
            <a:spAutoFit/>
          </a:bodyPr>
          <a:lstStyle/>
          <a:p>
            <a:r>
              <a:rPr lang="en-US" altLang="zh-TW" sz="11250" b="1" dirty="0">
                <a:solidFill>
                  <a:srgbClr val="6817FF"/>
                </a:solidFill>
              </a:rPr>
              <a:t>DWPI</a:t>
            </a:r>
            <a:endParaRPr lang="en-US" sz="11250" b="1" dirty="0">
              <a:solidFill>
                <a:srgbClr val="6817FF"/>
              </a:solidFill>
            </a:endParaRPr>
          </a:p>
        </p:txBody>
      </p:sp>
      <p:sp>
        <p:nvSpPr>
          <p:cNvPr id="8" name="TextBox 10"/>
          <p:cNvSpPr txBox="1">
            <a:spLocks noChangeArrowheads="1"/>
          </p:cNvSpPr>
          <p:nvPr/>
        </p:nvSpPr>
        <p:spPr bwMode="auto">
          <a:xfrm>
            <a:off x="1498759" y="3418800"/>
            <a:ext cx="3993401" cy="600164"/>
          </a:xfrm>
          <a:prstGeom prst="rect">
            <a:avLst/>
          </a:prstGeom>
          <a:solidFill>
            <a:schemeClr val="bg1"/>
          </a:solidFill>
          <a:ln w="9525">
            <a:noFill/>
            <a:miter lim="800000"/>
            <a:headEnd/>
            <a:tailEnd/>
          </a:ln>
        </p:spPr>
        <p:txBody>
          <a:bodyPr wrap="none">
            <a:spAutoFit/>
          </a:bodyPr>
          <a:lstStyle/>
          <a:p>
            <a:r>
              <a:rPr lang="zh-CN" altLang="en-US" sz="3300" dirty="0">
                <a:latin typeface="黑体" panose="02010609060101010101" pitchFamily="49" charset="-122"/>
                <a:ea typeface="黑体" panose="02010609060101010101" pitchFamily="49" charset="-122"/>
              </a:rPr>
              <a:t>德温特世界专利索引</a:t>
            </a:r>
            <a:endParaRPr lang="en-US" sz="3300" dirty="0">
              <a:latin typeface="黑体" panose="02010609060101010101" pitchFamily="49" charset="-122"/>
              <a:ea typeface="黑体" panose="02010609060101010101" pitchFamily="49" charset="-122"/>
            </a:endParaRPr>
          </a:p>
        </p:txBody>
      </p:sp>
      <p:sp>
        <p:nvSpPr>
          <p:cNvPr id="11" name="左箭头 10"/>
          <p:cNvSpPr/>
          <p:nvPr/>
        </p:nvSpPr>
        <p:spPr>
          <a:xfrm>
            <a:off x="2481043" y="506034"/>
            <a:ext cx="999578" cy="184667"/>
          </a:xfrm>
          <a:prstGeom prst="leftArrow">
            <a:avLst/>
          </a:prstGeom>
          <a:solidFill>
            <a:srgbClr val="1AC604"/>
          </a:solidFill>
          <a:ln>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左箭头 11"/>
          <p:cNvSpPr/>
          <p:nvPr/>
        </p:nvSpPr>
        <p:spPr>
          <a:xfrm>
            <a:off x="2487678" y="1196808"/>
            <a:ext cx="999578" cy="184667"/>
          </a:xfrm>
          <a:prstGeom prst="leftArrow">
            <a:avLst/>
          </a:prstGeom>
          <a:solidFill>
            <a:srgbClr val="1AC604"/>
          </a:solidFill>
          <a:ln>
            <a:solidFill>
              <a:srgbClr val="1AC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67718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grpSp>
        <p:nvGrpSpPr>
          <p:cNvPr id="27" name="Group 26"/>
          <p:cNvGrpSpPr/>
          <p:nvPr/>
        </p:nvGrpSpPr>
        <p:grpSpPr>
          <a:xfrm>
            <a:off x="-9524" y="6"/>
            <a:ext cx="6873022" cy="3862052"/>
            <a:chOff x="-9525" y="0"/>
            <a:chExt cx="9153525" cy="5143500"/>
          </a:xfrm>
        </p:grpSpPr>
        <p:sp>
          <p:nvSpPr>
            <p:cNvPr id="3" name="Rectangle 2"/>
            <p:cNvSpPr/>
            <p:nvPr/>
          </p:nvSpPr>
          <p:spPr>
            <a:xfrm>
              <a:off x="0" y="2686964"/>
              <a:ext cx="9144000" cy="2456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9144000" cy="2686964"/>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9525" y="1917701"/>
              <a:ext cx="952284" cy="1404937"/>
              <a:chOff x="0" y="1917701"/>
              <a:chExt cx="784225" cy="1404937"/>
            </a:xfrm>
          </p:grpSpPr>
          <p:sp>
            <p:nvSpPr>
              <p:cNvPr id="6" name="Freeform 7"/>
              <p:cNvSpPr>
                <a:spLocks/>
              </p:cNvSpPr>
              <p:nvPr/>
            </p:nvSpPr>
            <p:spPr bwMode="auto">
              <a:xfrm>
                <a:off x="0" y="1917701"/>
                <a:ext cx="784225" cy="434975"/>
              </a:xfrm>
              <a:custGeom>
                <a:avLst/>
                <a:gdLst/>
                <a:ahLst/>
                <a:cxnLst>
                  <a:cxn ang="0">
                    <a:pos x="494" y="274"/>
                  </a:cxn>
                  <a:cxn ang="0">
                    <a:pos x="0" y="274"/>
                  </a:cxn>
                  <a:cxn ang="0">
                    <a:pos x="0" y="36"/>
                  </a:cxn>
                  <a:cxn ang="0">
                    <a:pos x="494" y="0"/>
                  </a:cxn>
                  <a:cxn ang="0">
                    <a:pos x="494" y="274"/>
                  </a:cxn>
                </a:cxnLst>
                <a:rect l="0" t="0" r="r" b="b"/>
                <a:pathLst>
                  <a:path w="494" h="274">
                    <a:moveTo>
                      <a:pt x="494" y="274"/>
                    </a:moveTo>
                    <a:lnTo>
                      <a:pt x="0" y="274"/>
                    </a:lnTo>
                    <a:lnTo>
                      <a:pt x="0" y="36"/>
                    </a:lnTo>
                    <a:lnTo>
                      <a:pt x="494" y="0"/>
                    </a:lnTo>
                    <a:lnTo>
                      <a:pt x="494" y="274"/>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18"/>
              <p:cNvSpPr>
                <a:spLocks/>
              </p:cNvSpPr>
              <p:nvPr/>
            </p:nvSpPr>
            <p:spPr bwMode="auto">
              <a:xfrm>
                <a:off x="0" y="2352676"/>
                <a:ext cx="784225" cy="461963"/>
              </a:xfrm>
              <a:custGeom>
                <a:avLst/>
                <a:gdLst/>
                <a:ahLst/>
                <a:cxnLst>
                  <a:cxn ang="0">
                    <a:pos x="494" y="62"/>
                  </a:cxn>
                  <a:cxn ang="0">
                    <a:pos x="494" y="291"/>
                  </a:cxn>
                  <a:cxn ang="0">
                    <a:pos x="0" y="291"/>
                  </a:cxn>
                  <a:cxn ang="0">
                    <a:pos x="0" y="0"/>
                  </a:cxn>
                  <a:cxn ang="0">
                    <a:pos x="494" y="0"/>
                  </a:cxn>
                  <a:cxn ang="0">
                    <a:pos x="494" y="62"/>
                  </a:cxn>
                </a:cxnLst>
                <a:rect l="0" t="0" r="r" b="b"/>
                <a:pathLst>
                  <a:path w="494" h="291">
                    <a:moveTo>
                      <a:pt x="494" y="62"/>
                    </a:moveTo>
                    <a:lnTo>
                      <a:pt x="494" y="291"/>
                    </a:lnTo>
                    <a:lnTo>
                      <a:pt x="0" y="291"/>
                    </a:lnTo>
                    <a:lnTo>
                      <a:pt x="0" y="0"/>
                    </a:lnTo>
                    <a:lnTo>
                      <a:pt x="494" y="0"/>
                    </a:lnTo>
                    <a:lnTo>
                      <a:pt x="494" y="62"/>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9"/>
              <p:cNvSpPr>
                <a:spLocks/>
              </p:cNvSpPr>
              <p:nvPr/>
            </p:nvSpPr>
            <p:spPr bwMode="auto">
              <a:xfrm>
                <a:off x="0" y="2814638"/>
                <a:ext cx="784225" cy="508000"/>
              </a:xfrm>
              <a:custGeom>
                <a:avLst/>
                <a:gdLst/>
                <a:ahLst/>
                <a:cxnLst>
                  <a:cxn ang="0">
                    <a:pos x="0" y="0"/>
                  </a:cxn>
                  <a:cxn ang="0">
                    <a:pos x="494" y="0"/>
                  </a:cxn>
                  <a:cxn ang="0">
                    <a:pos x="494" y="320"/>
                  </a:cxn>
                  <a:cxn ang="0">
                    <a:pos x="0" y="234"/>
                  </a:cxn>
                  <a:cxn ang="0">
                    <a:pos x="0" y="0"/>
                  </a:cxn>
                </a:cxnLst>
                <a:rect l="0" t="0" r="r" b="b"/>
                <a:pathLst>
                  <a:path w="494" h="320">
                    <a:moveTo>
                      <a:pt x="0" y="0"/>
                    </a:moveTo>
                    <a:lnTo>
                      <a:pt x="494" y="0"/>
                    </a:lnTo>
                    <a:lnTo>
                      <a:pt x="494" y="320"/>
                    </a:lnTo>
                    <a:lnTo>
                      <a:pt x="0" y="234"/>
                    </a:lnTo>
                    <a:lnTo>
                      <a:pt x="0" y="0"/>
                    </a:lnTo>
                    <a:close/>
                  </a:path>
                </a:pathLst>
              </a:custGeom>
              <a:solidFill>
                <a:schemeClr val="accent4">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8"/>
            <p:cNvGrpSpPr/>
            <p:nvPr/>
          </p:nvGrpSpPr>
          <p:grpSpPr>
            <a:xfrm>
              <a:off x="7981950" y="1454779"/>
              <a:ext cx="1162050" cy="2411264"/>
              <a:chOff x="7981950" y="1454779"/>
              <a:chExt cx="1162050" cy="2411264"/>
            </a:xfrm>
          </p:grpSpPr>
          <p:sp>
            <p:nvSpPr>
              <p:cNvPr id="10" name="Freeform 5"/>
              <p:cNvSpPr>
                <a:spLocks/>
              </p:cNvSpPr>
              <p:nvPr/>
            </p:nvSpPr>
            <p:spPr bwMode="auto">
              <a:xfrm>
                <a:off x="7981950" y="1454779"/>
                <a:ext cx="1162050" cy="836613"/>
              </a:xfrm>
              <a:custGeom>
                <a:avLst/>
                <a:gdLst/>
                <a:ahLst/>
                <a:cxnLst>
                  <a:cxn ang="0">
                    <a:pos x="732" y="527"/>
                  </a:cxn>
                  <a:cxn ang="0">
                    <a:pos x="0" y="479"/>
                  </a:cxn>
                  <a:cxn ang="0">
                    <a:pos x="0" y="0"/>
                  </a:cxn>
                  <a:cxn ang="0">
                    <a:pos x="732" y="162"/>
                  </a:cxn>
                  <a:cxn ang="0">
                    <a:pos x="732" y="527"/>
                  </a:cxn>
                </a:cxnLst>
                <a:rect l="0" t="0" r="r" b="b"/>
                <a:pathLst>
                  <a:path w="732" h="527">
                    <a:moveTo>
                      <a:pt x="732" y="527"/>
                    </a:moveTo>
                    <a:lnTo>
                      <a:pt x="0" y="479"/>
                    </a:lnTo>
                    <a:lnTo>
                      <a:pt x="0" y="0"/>
                    </a:lnTo>
                    <a:lnTo>
                      <a:pt x="732" y="162"/>
                    </a:lnTo>
                    <a:lnTo>
                      <a:pt x="732" y="527"/>
                    </a:lnTo>
                    <a:close/>
                  </a:path>
                </a:pathLst>
              </a:custGeom>
              <a:gradFill>
                <a:gsLst>
                  <a:gs pos="20000">
                    <a:schemeClr val="accent1"/>
                  </a:gs>
                  <a:gs pos="100000">
                    <a:schemeClr val="accent1">
                      <a:lumMod val="7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7981950" y="2864330"/>
                <a:ext cx="1162050" cy="1001713"/>
              </a:xfrm>
              <a:custGeom>
                <a:avLst/>
                <a:gdLst/>
                <a:ahLst/>
                <a:cxnLst>
                  <a:cxn ang="0">
                    <a:pos x="0" y="128"/>
                  </a:cxn>
                  <a:cxn ang="0">
                    <a:pos x="732" y="0"/>
                  </a:cxn>
                  <a:cxn ang="0">
                    <a:pos x="732" y="377"/>
                  </a:cxn>
                  <a:cxn ang="0">
                    <a:pos x="0" y="631"/>
                  </a:cxn>
                  <a:cxn ang="0">
                    <a:pos x="0" y="128"/>
                  </a:cxn>
                </a:cxnLst>
                <a:rect l="0" t="0" r="r" b="b"/>
                <a:pathLst>
                  <a:path w="732" h="631">
                    <a:moveTo>
                      <a:pt x="0" y="128"/>
                    </a:moveTo>
                    <a:lnTo>
                      <a:pt x="732" y="0"/>
                    </a:lnTo>
                    <a:lnTo>
                      <a:pt x="732" y="377"/>
                    </a:lnTo>
                    <a:lnTo>
                      <a:pt x="0" y="631"/>
                    </a:lnTo>
                    <a:lnTo>
                      <a:pt x="0" y="128"/>
                    </a:lnTo>
                    <a:close/>
                  </a:path>
                </a:pathLst>
              </a:custGeom>
              <a:gradFill>
                <a:gsLst>
                  <a:gs pos="20000">
                    <a:schemeClr val="accent4"/>
                  </a:gs>
                  <a:gs pos="100000">
                    <a:schemeClr val="accent4">
                      <a:lumMod val="7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7981950" y="2193926"/>
                <a:ext cx="1162050" cy="884238"/>
              </a:xfrm>
              <a:custGeom>
                <a:avLst/>
                <a:gdLst/>
                <a:ahLst/>
                <a:cxnLst>
                  <a:cxn ang="0">
                    <a:pos x="0" y="0"/>
                  </a:cxn>
                  <a:cxn ang="0">
                    <a:pos x="732" y="48"/>
                  </a:cxn>
                  <a:cxn ang="0">
                    <a:pos x="732" y="429"/>
                  </a:cxn>
                  <a:cxn ang="0">
                    <a:pos x="0" y="557"/>
                  </a:cxn>
                  <a:cxn ang="0">
                    <a:pos x="0" y="0"/>
                  </a:cxn>
                </a:cxnLst>
                <a:rect l="0" t="0" r="r" b="b"/>
                <a:pathLst>
                  <a:path w="732" h="557">
                    <a:moveTo>
                      <a:pt x="0" y="0"/>
                    </a:moveTo>
                    <a:lnTo>
                      <a:pt x="732" y="48"/>
                    </a:lnTo>
                    <a:lnTo>
                      <a:pt x="732" y="429"/>
                    </a:lnTo>
                    <a:lnTo>
                      <a:pt x="0" y="557"/>
                    </a:lnTo>
                    <a:lnTo>
                      <a:pt x="0" y="0"/>
                    </a:lnTo>
                    <a:close/>
                  </a:path>
                </a:pathLst>
              </a:custGeom>
              <a:gradFill>
                <a:gsLst>
                  <a:gs pos="20000">
                    <a:schemeClr val="accent3"/>
                  </a:gs>
                  <a:gs pos="100000">
                    <a:schemeClr val="accent3">
                      <a:lumMod val="7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6578600" y="1454779"/>
              <a:ext cx="1403350" cy="2411264"/>
              <a:chOff x="6578600" y="1454779"/>
              <a:chExt cx="1403350" cy="2411264"/>
            </a:xfrm>
          </p:grpSpPr>
          <p:sp>
            <p:nvSpPr>
              <p:cNvPr id="14" name="Freeform 9"/>
              <p:cNvSpPr>
                <a:spLocks/>
              </p:cNvSpPr>
              <p:nvPr/>
            </p:nvSpPr>
            <p:spPr bwMode="auto">
              <a:xfrm>
                <a:off x="6578600" y="1454779"/>
                <a:ext cx="1403350" cy="896938"/>
              </a:xfrm>
              <a:custGeom>
                <a:avLst/>
                <a:gdLst/>
                <a:ahLst/>
                <a:cxnLst>
                  <a:cxn ang="0">
                    <a:pos x="884" y="0"/>
                  </a:cxn>
                  <a:cxn ang="0">
                    <a:pos x="884" y="479"/>
                  </a:cxn>
                  <a:cxn ang="0">
                    <a:pos x="0" y="565"/>
                  </a:cxn>
                  <a:cxn ang="0">
                    <a:pos x="0" y="201"/>
                  </a:cxn>
                  <a:cxn ang="0">
                    <a:pos x="884" y="0"/>
                  </a:cxn>
                </a:cxnLst>
                <a:rect l="0" t="0" r="r" b="b"/>
                <a:pathLst>
                  <a:path w="884" h="565">
                    <a:moveTo>
                      <a:pt x="884" y="0"/>
                    </a:moveTo>
                    <a:lnTo>
                      <a:pt x="884" y="479"/>
                    </a:lnTo>
                    <a:lnTo>
                      <a:pt x="0" y="565"/>
                    </a:lnTo>
                    <a:lnTo>
                      <a:pt x="0" y="201"/>
                    </a:lnTo>
                    <a:lnTo>
                      <a:pt x="884" y="0"/>
                    </a:lnTo>
                    <a:close/>
                  </a:path>
                </a:pathLst>
              </a:custGeom>
              <a:gradFill>
                <a:gsLst>
                  <a:gs pos="20000">
                    <a:schemeClr val="accent1"/>
                  </a:gs>
                  <a:gs pos="100000">
                    <a:schemeClr val="accent1">
                      <a:lumMod val="75000"/>
                    </a:schemeClr>
                  </a:gs>
                </a:gsLst>
                <a:lin ang="11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p:nvSpPr>
            <p:spPr bwMode="auto">
              <a:xfrm>
                <a:off x="6578600" y="2193926"/>
                <a:ext cx="1403350" cy="884238"/>
              </a:xfrm>
              <a:custGeom>
                <a:avLst/>
                <a:gdLst/>
                <a:ahLst/>
                <a:cxnLst>
                  <a:cxn ang="0">
                    <a:pos x="0" y="471"/>
                  </a:cxn>
                  <a:cxn ang="0">
                    <a:pos x="0" y="86"/>
                  </a:cxn>
                  <a:cxn ang="0">
                    <a:pos x="884" y="0"/>
                  </a:cxn>
                  <a:cxn ang="0">
                    <a:pos x="884" y="557"/>
                  </a:cxn>
                  <a:cxn ang="0">
                    <a:pos x="0" y="471"/>
                  </a:cxn>
                </a:cxnLst>
                <a:rect l="0" t="0" r="r" b="b"/>
                <a:pathLst>
                  <a:path w="884" h="557">
                    <a:moveTo>
                      <a:pt x="0" y="471"/>
                    </a:moveTo>
                    <a:lnTo>
                      <a:pt x="0" y="86"/>
                    </a:lnTo>
                    <a:lnTo>
                      <a:pt x="884" y="0"/>
                    </a:lnTo>
                    <a:lnTo>
                      <a:pt x="884" y="557"/>
                    </a:lnTo>
                    <a:lnTo>
                      <a:pt x="0" y="471"/>
                    </a:lnTo>
                    <a:close/>
                  </a:path>
                </a:pathLst>
              </a:custGeom>
              <a:gradFill>
                <a:gsLst>
                  <a:gs pos="20000">
                    <a:schemeClr val="accent3"/>
                  </a:gs>
                  <a:gs pos="100000">
                    <a:schemeClr val="accent3">
                      <a:lumMod val="75000"/>
                    </a:schemeClr>
                  </a:gs>
                </a:gsLst>
                <a:lin ang="114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6578600" y="2931005"/>
                <a:ext cx="1403350" cy="935038"/>
              </a:xfrm>
              <a:custGeom>
                <a:avLst/>
                <a:gdLst/>
                <a:ahLst/>
                <a:cxnLst>
                  <a:cxn ang="0">
                    <a:pos x="0" y="0"/>
                  </a:cxn>
                  <a:cxn ang="0">
                    <a:pos x="884" y="86"/>
                  </a:cxn>
                  <a:cxn ang="0">
                    <a:pos x="884" y="589"/>
                  </a:cxn>
                  <a:cxn ang="0">
                    <a:pos x="0" y="437"/>
                  </a:cxn>
                  <a:cxn ang="0">
                    <a:pos x="0" y="0"/>
                  </a:cxn>
                </a:cxnLst>
                <a:rect l="0" t="0" r="r" b="b"/>
                <a:pathLst>
                  <a:path w="884" h="589">
                    <a:moveTo>
                      <a:pt x="0" y="0"/>
                    </a:moveTo>
                    <a:lnTo>
                      <a:pt x="884" y="86"/>
                    </a:lnTo>
                    <a:lnTo>
                      <a:pt x="884" y="589"/>
                    </a:lnTo>
                    <a:lnTo>
                      <a:pt x="0" y="437"/>
                    </a:lnTo>
                    <a:lnTo>
                      <a:pt x="0" y="0"/>
                    </a:lnTo>
                    <a:close/>
                  </a:path>
                </a:pathLst>
              </a:custGeom>
              <a:gradFill>
                <a:gsLst>
                  <a:gs pos="20000">
                    <a:schemeClr val="accent4"/>
                  </a:gs>
                  <a:gs pos="100000">
                    <a:schemeClr val="accent4">
                      <a:lumMod val="75000"/>
                    </a:schemeClr>
                  </a:gs>
                </a:gsLst>
                <a:lin ang="1080000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p:nvGrpSpPr>
          <p:grpSpPr>
            <a:xfrm>
              <a:off x="4705350" y="1508754"/>
              <a:ext cx="1873250" cy="2516039"/>
              <a:chOff x="4705350" y="1508754"/>
              <a:chExt cx="1873250" cy="2516039"/>
            </a:xfrm>
          </p:grpSpPr>
          <p:sp>
            <p:nvSpPr>
              <p:cNvPr id="18" name="Freeform 10"/>
              <p:cNvSpPr>
                <a:spLocks/>
              </p:cNvSpPr>
              <p:nvPr/>
            </p:nvSpPr>
            <p:spPr bwMode="auto">
              <a:xfrm>
                <a:off x="4705350" y="1508754"/>
                <a:ext cx="1873250" cy="842963"/>
              </a:xfrm>
              <a:custGeom>
                <a:avLst/>
                <a:gdLst/>
                <a:ahLst/>
                <a:cxnLst>
                  <a:cxn ang="0">
                    <a:pos x="1180" y="531"/>
                  </a:cxn>
                  <a:cxn ang="0">
                    <a:pos x="0" y="527"/>
                  </a:cxn>
                  <a:cxn ang="0">
                    <a:pos x="0" y="0"/>
                  </a:cxn>
                  <a:cxn ang="0">
                    <a:pos x="1180" y="167"/>
                  </a:cxn>
                  <a:cxn ang="0">
                    <a:pos x="1180" y="531"/>
                  </a:cxn>
                </a:cxnLst>
                <a:rect l="0" t="0" r="r" b="b"/>
                <a:pathLst>
                  <a:path w="1180" h="531">
                    <a:moveTo>
                      <a:pt x="1180" y="531"/>
                    </a:moveTo>
                    <a:lnTo>
                      <a:pt x="0" y="527"/>
                    </a:lnTo>
                    <a:lnTo>
                      <a:pt x="0" y="0"/>
                    </a:lnTo>
                    <a:lnTo>
                      <a:pt x="1180" y="167"/>
                    </a:lnTo>
                    <a:lnTo>
                      <a:pt x="1180" y="531"/>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3"/>
              <p:cNvSpPr>
                <a:spLocks/>
              </p:cNvSpPr>
              <p:nvPr/>
            </p:nvSpPr>
            <p:spPr bwMode="auto">
              <a:xfrm>
                <a:off x="4705350" y="2931005"/>
                <a:ext cx="1873250" cy="1093788"/>
              </a:xfrm>
              <a:custGeom>
                <a:avLst/>
                <a:gdLst/>
                <a:ahLst/>
                <a:cxnLst>
                  <a:cxn ang="0">
                    <a:pos x="0" y="166"/>
                  </a:cxn>
                  <a:cxn ang="0">
                    <a:pos x="1180" y="0"/>
                  </a:cxn>
                  <a:cxn ang="0">
                    <a:pos x="1180" y="437"/>
                  </a:cxn>
                  <a:cxn ang="0">
                    <a:pos x="0" y="689"/>
                  </a:cxn>
                  <a:cxn ang="0">
                    <a:pos x="0" y="166"/>
                  </a:cxn>
                </a:cxnLst>
                <a:rect l="0" t="0" r="r" b="b"/>
                <a:pathLst>
                  <a:path w="1180" h="689">
                    <a:moveTo>
                      <a:pt x="0" y="166"/>
                    </a:moveTo>
                    <a:lnTo>
                      <a:pt x="1180" y="0"/>
                    </a:lnTo>
                    <a:lnTo>
                      <a:pt x="1180" y="437"/>
                    </a:lnTo>
                    <a:lnTo>
                      <a:pt x="0" y="689"/>
                    </a:lnTo>
                    <a:lnTo>
                      <a:pt x="0" y="166"/>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p:nvSpPr>
            <p:spPr bwMode="auto">
              <a:xfrm>
                <a:off x="4705350" y="2324101"/>
                <a:ext cx="1873250" cy="881063"/>
              </a:xfrm>
              <a:custGeom>
                <a:avLst/>
                <a:gdLst/>
                <a:ahLst/>
                <a:cxnLst>
                  <a:cxn ang="0">
                    <a:pos x="1180" y="4"/>
                  </a:cxn>
                  <a:cxn ang="0">
                    <a:pos x="1180" y="389"/>
                  </a:cxn>
                  <a:cxn ang="0">
                    <a:pos x="0" y="555"/>
                  </a:cxn>
                  <a:cxn ang="0">
                    <a:pos x="0" y="0"/>
                  </a:cxn>
                  <a:cxn ang="0">
                    <a:pos x="1180" y="4"/>
                  </a:cxn>
                </a:cxnLst>
                <a:rect l="0" t="0" r="r" b="b"/>
                <a:pathLst>
                  <a:path w="1180" h="555">
                    <a:moveTo>
                      <a:pt x="1180" y="4"/>
                    </a:moveTo>
                    <a:lnTo>
                      <a:pt x="1180" y="389"/>
                    </a:lnTo>
                    <a:lnTo>
                      <a:pt x="0" y="555"/>
                    </a:lnTo>
                    <a:lnTo>
                      <a:pt x="0" y="0"/>
                    </a:lnTo>
                    <a:lnTo>
                      <a:pt x="1180" y="4"/>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20"/>
            <p:cNvGrpSpPr/>
            <p:nvPr/>
          </p:nvGrpSpPr>
          <p:grpSpPr>
            <a:xfrm>
              <a:off x="784225" y="1350004"/>
              <a:ext cx="3921125" cy="3397101"/>
              <a:chOff x="784225" y="1350004"/>
              <a:chExt cx="3921125" cy="3397101"/>
            </a:xfrm>
          </p:grpSpPr>
          <p:sp>
            <p:nvSpPr>
              <p:cNvPr id="22" name="Freeform 12"/>
              <p:cNvSpPr>
                <a:spLocks/>
              </p:cNvSpPr>
              <p:nvPr/>
            </p:nvSpPr>
            <p:spPr bwMode="auto">
              <a:xfrm>
                <a:off x="784225" y="1350004"/>
                <a:ext cx="3921125" cy="1122363"/>
              </a:xfrm>
              <a:custGeom>
                <a:avLst/>
                <a:gdLst/>
                <a:ahLst/>
                <a:cxnLst>
                  <a:cxn ang="0">
                    <a:pos x="2470" y="627"/>
                  </a:cxn>
                  <a:cxn ang="0">
                    <a:pos x="0" y="707"/>
                  </a:cxn>
                  <a:cxn ang="0">
                    <a:pos x="0" y="645"/>
                  </a:cxn>
                  <a:cxn ang="0">
                    <a:pos x="0" y="371"/>
                  </a:cxn>
                  <a:cxn ang="0">
                    <a:pos x="0" y="0"/>
                  </a:cxn>
                  <a:cxn ang="0">
                    <a:pos x="2470" y="100"/>
                  </a:cxn>
                  <a:cxn ang="0">
                    <a:pos x="2470" y="627"/>
                  </a:cxn>
                </a:cxnLst>
                <a:rect l="0" t="0" r="r" b="b"/>
                <a:pathLst>
                  <a:path w="2470" h="707">
                    <a:moveTo>
                      <a:pt x="2470" y="627"/>
                    </a:moveTo>
                    <a:lnTo>
                      <a:pt x="0" y="707"/>
                    </a:lnTo>
                    <a:lnTo>
                      <a:pt x="0" y="645"/>
                    </a:lnTo>
                    <a:lnTo>
                      <a:pt x="0" y="371"/>
                    </a:lnTo>
                    <a:lnTo>
                      <a:pt x="0" y="0"/>
                    </a:lnTo>
                    <a:lnTo>
                      <a:pt x="2470" y="100"/>
                    </a:lnTo>
                    <a:lnTo>
                      <a:pt x="2470" y="627"/>
                    </a:lnTo>
                    <a:close/>
                  </a:path>
                </a:pathLst>
              </a:custGeom>
              <a:gradFill>
                <a:gsLst>
                  <a:gs pos="20000">
                    <a:schemeClr val="accent1"/>
                  </a:gs>
                  <a:gs pos="100000">
                    <a:schemeClr val="accent1">
                      <a:lumMod val="75000"/>
                    </a:schemeClr>
                  </a:gs>
                </a:gsLst>
                <a:lin ang="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p:nvSpPr>
            <p:spPr bwMode="auto">
              <a:xfrm>
                <a:off x="784225" y="3194530"/>
                <a:ext cx="3921125" cy="1552575"/>
              </a:xfrm>
              <a:custGeom>
                <a:avLst/>
                <a:gdLst/>
                <a:ahLst/>
                <a:cxnLst>
                  <a:cxn ang="0">
                    <a:pos x="0" y="195"/>
                  </a:cxn>
                  <a:cxn ang="0">
                    <a:pos x="2470" y="0"/>
                  </a:cxn>
                  <a:cxn ang="0">
                    <a:pos x="2470" y="523"/>
                  </a:cxn>
                  <a:cxn ang="0">
                    <a:pos x="0" y="978"/>
                  </a:cxn>
                  <a:cxn ang="0">
                    <a:pos x="0" y="195"/>
                  </a:cxn>
                </a:cxnLst>
                <a:rect l="0" t="0" r="r" b="b"/>
                <a:pathLst>
                  <a:path w="2470" h="978">
                    <a:moveTo>
                      <a:pt x="0" y="195"/>
                    </a:moveTo>
                    <a:lnTo>
                      <a:pt x="2470" y="0"/>
                    </a:lnTo>
                    <a:lnTo>
                      <a:pt x="2470" y="523"/>
                    </a:lnTo>
                    <a:lnTo>
                      <a:pt x="0" y="978"/>
                    </a:lnTo>
                    <a:lnTo>
                      <a:pt x="0" y="195"/>
                    </a:lnTo>
                    <a:close/>
                  </a:path>
                </a:pathLst>
              </a:custGeom>
              <a:gradFill>
                <a:gsLst>
                  <a:gs pos="20000">
                    <a:schemeClr val="accent4"/>
                  </a:gs>
                  <a:gs pos="100000">
                    <a:schemeClr val="accent4">
                      <a:lumMod val="75000"/>
                    </a:schemeClr>
                  </a:gs>
                </a:gsLst>
                <a:lin ang="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p:nvSpPr>
            <p:spPr bwMode="auto">
              <a:xfrm>
                <a:off x="784225" y="2324101"/>
                <a:ext cx="3921125" cy="1190625"/>
              </a:xfrm>
              <a:custGeom>
                <a:avLst/>
                <a:gdLst/>
                <a:ahLst/>
                <a:cxnLst>
                  <a:cxn ang="0">
                    <a:pos x="0" y="80"/>
                  </a:cxn>
                  <a:cxn ang="0">
                    <a:pos x="2470" y="0"/>
                  </a:cxn>
                  <a:cxn ang="0">
                    <a:pos x="2470" y="555"/>
                  </a:cxn>
                  <a:cxn ang="0">
                    <a:pos x="0" y="750"/>
                  </a:cxn>
                  <a:cxn ang="0">
                    <a:pos x="0" y="629"/>
                  </a:cxn>
                  <a:cxn ang="0">
                    <a:pos x="0" y="309"/>
                  </a:cxn>
                  <a:cxn ang="0">
                    <a:pos x="0" y="80"/>
                  </a:cxn>
                </a:cxnLst>
                <a:rect l="0" t="0" r="r" b="b"/>
                <a:pathLst>
                  <a:path w="2470" h="750">
                    <a:moveTo>
                      <a:pt x="0" y="80"/>
                    </a:moveTo>
                    <a:lnTo>
                      <a:pt x="2470" y="0"/>
                    </a:lnTo>
                    <a:lnTo>
                      <a:pt x="2470" y="555"/>
                    </a:lnTo>
                    <a:lnTo>
                      <a:pt x="0" y="750"/>
                    </a:lnTo>
                    <a:lnTo>
                      <a:pt x="0" y="629"/>
                    </a:lnTo>
                    <a:lnTo>
                      <a:pt x="0" y="309"/>
                    </a:lnTo>
                    <a:lnTo>
                      <a:pt x="0" y="80"/>
                    </a:lnTo>
                    <a:close/>
                  </a:path>
                </a:pathLst>
              </a:custGeom>
              <a:gradFill>
                <a:gsLst>
                  <a:gs pos="20000">
                    <a:schemeClr val="accent3"/>
                  </a:gs>
                  <a:gs pos="100000">
                    <a:schemeClr val="accent3">
                      <a:lumMod val="75000"/>
                    </a:schemeClr>
                  </a:gs>
                </a:gsLst>
                <a:lin ang="0" scaled="0"/>
              </a:gra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5" name="TextBox 24"/>
            <p:cNvSpPr txBox="1"/>
            <p:nvPr/>
          </p:nvSpPr>
          <p:spPr>
            <a:xfrm>
              <a:off x="895707" y="1768391"/>
              <a:ext cx="3558432" cy="614848"/>
            </a:xfrm>
            <a:prstGeom prst="rect">
              <a:avLst/>
            </a:prstGeom>
            <a:noFill/>
          </p:spPr>
          <p:txBody>
            <a:bodyPr wrap="square" rtlCol="0">
              <a:spAutoFit/>
            </a:bodyPr>
            <a:lstStyle/>
            <a:p>
              <a:pPr algn="ctr"/>
              <a:r>
                <a:rPr lang="zh-CN" altLang="en-US" sz="2400" b="1" cap="all" dirty="0">
                  <a:solidFill>
                    <a:schemeClr val="bg1"/>
                  </a:solidFill>
                  <a:latin typeface="微软雅黑" panose="020B0503020204020204" pitchFamily="34" charset="-122"/>
                  <a:ea typeface="微软雅黑" panose="020B0503020204020204" pitchFamily="34" charset="-122"/>
                </a:rPr>
                <a:t>德温</a:t>
              </a:r>
              <a:r>
                <a:rPr lang="zh-CN" altLang="en-US" sz="2400" b="1" cap="all" dirty="0" smtClean="0">
                  <a:solidFill>
                    <a:schemeClr val="bg1"/>
                  </a:solidFill>
                  <a:latin typeface="微软雅黑" panose="020B0503020204020204" pitchFamily="34" charset="-122"/>
                  <a:ea typeface="微软雅黑" panose="020B0503020204020204" pitchFamily="34" charset="-122"/>
                </a:rPr>
                <a:t>特</a:t>
              </a:r>
              <a:r>
                <a:rPr lang="zh-CN" altLang="en-US" sz="2400" b="1" cap="all" dirty="0">
                  <a:solidFill>
                    <a:schemeClr val="bg1"/>
                  </a:solidFill>
                  <a:latin typeface="微软雅黑" panose="020B0503020204020204" pitchFamily="34" charset="-122"/>
                  <a:ea typeface="微软雅黑" panose="020B0503020204020204" pitchFamily="34" charset="-122"/>
                </a:rPr>
                <a:t>平</a:t>
              </a:r>
              <a:r>
                <a:rPr lang="zh-CN" altLang="en-US" sz="2400" b="1" cap="all" dirty="0" smtClean="0">
                  <a:solidFill>
                    <a:schemeClr val="bg1"/>
                  </a:solidFill>
                  <a:latin typeface="微软雅黑" panose="020B0503020204020204" pitchFamily="34" charset="-122"/>
                  <a:ea typeface="微软雅黑" panose="020B0503020204020204" pitchFamily="34" charset="-122"/>
                </a:rPr>
                <a:t>台工作流</a:t>
              </a:r>
              <a:endParaRPr lang="en-US" sz="2400" b="1" dirty="0">
                <a:solidFill>
                  <a:schemeClr val="bg1"/>
                </a:solidFill>
                <a:latin typeface="微软雅黑" panose="020B0503020204020204" pitchFamily="34" charset="-122"/>
                <a:ea typeface="微软雅黑" panose="020B0503020204020204" pitchFamily="34" charset="-122"/>
              </a:endParaRPr>
            </a:p>
          </p:txBody>
        </p:sp>
        <p:sp>
          <p:nvSpPr>
            <p:cNvPr id="26" name="Freeform 45"/>
            <p:cNvSpPr>
              <a:spLocks noEditPoints="1"/>
            </p:cNvSpPr>
            <p:nvPr/>
          </p:nvSpPr>
          <p:spPr bwMode="auto">
            <a:xfrm>
              <a:off x="2465512" y="2472367"/>
              <a:ext cx="794728" cy="794728"/>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bg1">
                <a:lumMod val="9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1075358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grpSp>
        <p:nvGrpSpPr>
          <p:cNvPr id="14" name="Group 13"/>
          <p:cNvGrpSpPr/>
          <p:nvPr/>
        </p:nvGrpSpPr>
        <p:grpSpPr>
          <a:xfrm>
            <a:off x="0" y="642939"/>
            <a:ext cx="6858000" cy="3857625"/>
            <a:chOff x="0" y="0"/>
            <a:chExt cx="9144000" cy="5143500"/>
          </a:xfrm>
        </p:grpSpPr>
        <p:pic>
          <p:nvPicPr>
            <p:cNvPr id="3"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ounded Rectangle 3"/>
            <p:cNvSpPr/>
            <p:nvPr/>
          </p:nvSpPr>
          <p:spPr>
            <a:xfrm>
              <a:off x="942759" y="699523"/>
              <a:ext cx="7258482" cy="3744455"/>
            </a:xfrm>
            <a:prstGeom prst="roundRect">
              <a:avLst>
                <a:gd name="adj" fmla="val 4263"/>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3717521" y="1256555"/>
              <a:ext cx="1708958" cy="1077320"/>
              <a:chOff x="1806864" y="1016361"/>
              <a:chExt cx="1843424" cy="921712"/>
            </a:xfrm>
            <a:solidFill>
              <a:schemeClr val="accent1">
                <a:lumMod val="40000"/>
                <a:lumOff val="60000"/>
                <a:alpha val="5000"/>
              </a:schemeClr>
            </a:solidFill>
          </p:grpSpPr>
          <p:sp>
            <p:nvSpPr>
              <p:cNvPr id="6" name="Right Triangle 5"/>
              <p:cNvSpPr/>
              <p:nvPr/>
            </p:nvSpPr>
            <p:spPr>
              <a:xfrm>
                <a:off x="2728576" y="1016361"/>
                <a:ext cx="921712" cy="92171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flipH="1">
                <a:off x="1806864" y="1016361"/>
                <a:ext cx="921712" cy="92171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2008489" y="2494607"/>
              <a:ext cx="5127023" cy="451405"/>
            </a:xfrm>
            <a:prstGeom prst="rect">
              <a:avLst/>
            </a:prstGeom>
            <a:no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专</a:t>
              </a:r>
              <a:r>
                <a:rPr lang="zh-CN" altLang="en-US" sz="1600" dirty="0" smtClean="0">
                  <a:latin typeface="微软雅黑" panose="020B0503020204020204" pitchFamily="34" charset="-122"/>
                  <a:ea typeface="微软雅黑" panose="020B0503020204020204" pitchFamily="34" charset="-122"/>
                </a:rPr>
                <a:t>利检索</a:t>
              </a:r>
              <a:endParaRPr lang="en-US" sz="1600" dirty="0">
                <a:latin typeface="微软雅黑" panose="020B0503020204020204" pitchFamily="34" charset="-122"/>
                <a:ea typeface="微软雅黑" panose="020B0503020204020204" pitchFamily="34" charset="-122"/>
              </a:endParaRPr>
            </a:p>
          </p:txBody>
        </p:sp>
        <p:sp>
          <p:nvSpPr>
            <p:cNvPr id="9" name="TextBox 8"/>
            <p:cNvSpPr txBox="1"/>
            <p:nvPr/>
          </p:nvSpPr>
          <p:spPr>
            <a:xfrm>
              <a:off x="2757379" y="3247447"/>
              <a:ext cx="3629243" cy="410369"/>
            </a:xfrm>
            <a:prstGeom prst="rect">
              <a:avLst/>
            </a:prstGeom>
            <a:noFill/>
          </p:spPr>
          <p:txBody>
            <a:bodyPr wrap="square" rtlCol="0">
              <a:spAutoFit/>
            </a:bodyPr>
            <a:lstStyle/>
            <a:p>
              <a:pPr algn="ctr"/>
              <a:r>
                <a:rPr lang="en-US" sz="1400" dirty="0" err="1"/>
                <a:t>D</a:t>
              </a:r>
              <a:r>
                <a:rPr lang="en-US" altLang="zh-CN" sz="1400" dirty="0" err="1"/>
                <a:t>erwent</a:t>
              </a:r>
              <a:r>
                <a:rPr lang="en-US" altLang="zh-CN" sz="1400" dirty="0"/>
                <a:t> Innovation</a:t>
              </a:r>
              <a:endParaRPr lang="en-US" sz="1400" dirty="0"/>
            </a:p>
          </p:txBody>
        </p:sp>
        <p:sp>
          <p:nvSpPr>
            <p:cNvPr id="10" name="Rectangle 9"/>
            <p:cNvSpPr/>
            <p:nvPr/>
          </p:nvSpPr>
          <p:spPr>
            <a:xfrm rot="2700000">
              <a:off x="4478177" y="3714125"/>
              <a:ext cx="172820" cy="1728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2959004" y="3800535"/>
              <a:ext cx="1368166"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816830" y="3800535"/>
              <a:ext cx="1310559"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3" name="Freeform 245"/>
            <p:cNvSpPr>
              <a:spLocks/>
            </p:cNvSpPr>
            <p:nvPr/>
          </p:nvSpPr>
          <p:spPr bwMode="auto">
            <a:xfrm>
              <a:off x="4226900" y="1593514"/>
              <a:ext cx="690201" cy="690201"/>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tx1">
                <a:lumMod val="90000"/>
                <a:lumOff val="1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80351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grpSp>
        <p:nvGrpSpPr>
          <p:cNvPr id="46" name="Group 45"/>
          <p:cNvGrpSpPr/>
          <p:nvPr/>
        </p:nvGrpSpPr>
        <p:grpSpPr>
          <a:xfrm>
            <a:off x="60959" y="1502120"/>
            <a:ext cx="6729985" cy="2145835"/>
            <a:chOff x="0" y="1117961"/>
            <a:chExt cx="8489276" cy="2706779"/>
          </a:xfrm>
        </p:grpSpPr>
        <p:sp>
          <p:nvSpPr>
            <p:cNvPr id="4" name="Rectangle 3"/>
            <p:cNvSpPr/>
            <p:nvPr/>
          </p:nvSpPr>
          <p:spPr>
            <a:xfrm rot="10800000">
              <a:off x="0" y="1313325"/>
              <a:ext cx="1000364" cy="67749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5" name="Group 4"/>
            <p:cNvGrpSpPr/>
            <p:nvPr/>
          </p:nvGrpSpPr>
          <p:grpSpPr>
            <a:xfrm>
              <a:off x="712330" y="1117961"/>
              <a:ext cx="4030913" cy="872857"/>
              <a:chOff x="712330" y="1117961"/>
              <a:chExt cx="4030913" cy="872857"/>
            </a:xfrm>
          </p:grpSpPr>
          <p:grpSp>
            <p:nvGrpSpPr>
              <p:cNvPr id="6" name="Group 5"/>
              <p:cNvGrpSpPr/>
              <p:nvPr/>
            </p:nvGrpSpPr>
            <p:grpSpPr>
              <a:xfrm rot="10800000">
                <a:off x="712332" y="1117961"/>
                <a:ext cx="4030911" cy="677493"/>
                <a:chOff x="3074218" y="2072213"/>
                <a:chExt cx="4030911" cy="1017999"/>
              </a:xfrm>
              <a:solidFill>
                <a:schemeClr val="accent1"/>
              </a:solidFill>
            </p:grpSpPr>
            <p:sp>
              <p:nvSpPr>
                <p:cNvPr id="8" name="Notched Right Arrow 7"/>
                <p:cNvSpPr/>
                <p:nvPr/>
              </p:nvSpPr>
              <p:spPr>
                <a:xfrm>
                  <a:off x="3074218" y="2072213"/>
                  <a:ext cx="2878772" cy="1017999"/>
                </a:xfrm>
                <a:prstGeom prst="notchedRightArrow">
                  <a:avLst>
                    <a:gd name="adj1" fmla="val 100000"/>
                    <a:gd name="adj2" fmla="val 514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 name="Rectangle 8"/>
                <p:cNvSpPr/>
                <p:nvPr/>
              </p:nvSpPr>
              <p:spPr>
                <a:xfrm>
                  <a:off x="5032856" y="2072213"/>
                  <a:ext cx="2072273" cy="101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7" name="Right Triangle 6"/>
              <p:cNvSpPr/>
              <p:nvPr/>
            </p:nvSpPr>
            <p:spPr>
              <a:xfrm rot="10800000">
                <a:off x="712330" y="1788667"/>
                <a:ext cx="288033" cy="20215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10" name="Rectangle 9"/>
            <p:cNvSpPr/>
            <p:nvPr/>
          </p:nvSpPr>
          <p:spPr>
            <a:xfrm rot="10800000">
              <a:off x="0" y="2230286"/>
              <a:ext cx="1000364" cy="67749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11" name="Group 10"/>
            <p:cNvGrpSpPr/>
            <p:nvPr/>
          </p:nvGrpSpPr>
          <p:grpSpPr>
            <a:xfrm>
              <a:off x="712330" y="2034922"/>
              <a:ext cx="4030913" cy="872857"/>
              <a:chOff x="712330" y="2034922"/>
              <a:chExt cx="4030913" cy="872857"/>
            </a:xfrm>
          </p:grpSpPr>
          <p:grpSp>
            <p:nvGrpSpPr>
              <p:cNvPr id="12" name="Group 11"/>
              <p:cNvGrpSpPr/>
              <p:nvPr/>
            </p:nvGrpSpPr>
            <p:grpSpPr>
              <a:xfrm rot="10800000">
                <a:off x="712331" y="2034922"/>
                <a:ext cx="4030912" cy="677494"/>
                <a:chOff x="3074218" y="2072213"/>
                <a:chExt cx="4030912" cy="1018001"/>
              </a:xfrm>
              <a:solidFill>
                <a:schemeClr val="accent3"/>
              </a:solidFill>
            </p:grpSpPr>
            <p:sp>
              <p:nvSpPr>
                <p:cNvPr id="14" name="Notched Right Arrow 13"/>
                <p:cNvSpPr/>
                <p:nvPr/>
              </p:nvSpPr>
              <p:spPr>
                <a:xfrm>
                  <a:off x="3074218" y="2072213"/>
                  <a:ext cx="2878772" cy="1018001"/>
                </a:xfrm>
                <a:prstGeom prst="notchedRightArrow">
                  <a:avLst>
                    <a:gd name="adj1" fmla="val 100000"/>
                    <a:gd name="adj2" fmla="val 514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 name="Rectangle 14"/>
                <p:cNvSpPr/>
                <p:nvPr/>
              </p:nvSpPr>
              <p:spPr>
                <a:xfrm>
                  <a:off x="5032856" y="2072213"/>
                  <a:ext cx="2072274" cy="101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13" name="Right Triangle 12"/>
              <p:cNvSpPr/>
              <p:nvPr/>
            </p:nvSpPr>
            <p:spPr>
              <a:xfrm rot="10800000">
                <a:off x="712330" y="2705628"/>
                <a:ext cx="288033" cy="202151"/>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16" name="Rectangle 15"/>
            <p:cNvSpPr/>
            <p:nvPr/>
          </p:nvSpPr>
          <p:spPr>
            <a:xfrm rot="10800000">
              <a:off x="0" y="3147247"/>
              <a:ext cx="1000364" cy="67749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17" name="Group 16"/>
            <p:cNvGrpSpPr/>
            <p:nvPr/>
          </p:nvGrpSpPr>
          <p:grpSpPr>
            <a:xfrm>
              <a:off x="712330" y="2951883"/>
              <a:ext cx="4030913" cy="872857"/>
              <a:chOff x="712330" y="2951883"/>
              <a:chExt cx="4030913" cy="872857"/>
            </a:xfrm>
          </p:grpSpPr>
          <p:grpSp>
            <p:nvGrpSpPr>
              <p:cNvPr id="18" name="Group 17"/>
              <p:cNvGrpSpPr/>
              <p:nvPr/>
            </p:nvGrpSpPr>
            <p:grpSpPr>
              <a:xfrm rot="10800000">
                <a:off x="712331" y="2951883"/>
                <a:ext cx="4030912" cy="677493"/>
                <a:chOff x="3074218" y="2072213"/>
                <a:chExt cx="4030912" cy="1017999"/>
              </a:xfrm>
              <a:solidFill>
                <a:schemeClr val="accent4"/>
              </a:solidFill>
            </p:grpSpPr>
            <p:sp>
              <p:nvSpPr>
                <p:cNvPr id="20" name="Notched Right Arrow 19"/>
                <p:cNvSpPr/>
                <p:nvPr/>
              </p:nvSpPr>
              <p:spPr>
                <a:xfrm>
                  <a:off x="3074218" y="2072213"/>
                  <a:ext cx="2878772" cy="1017999"/>
                </a:xfrm>
                <a:prstGeom prst="notchedRightArrow">
                  <a:avLst>
                    <a:gd name="adj1" fmla="val 100000"/>
                    <a:gd name="adj2" fmla="val 514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1" name="Rectangle 20"/>
                <p:cNvSpPr/>
                <p:nvPr/>
              </p:nvSpPr>
              <p:spPr>
                <a:xfrm>
                  <a:off x="5032856" y="2072213"/>
                  <a:ext cx="2072274" cy="101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19" name="Right Triangle 18"/>
              <p:cNvSpPr/>
              <p:nvPr/>
            </p:nvSpPr>
            <p:spPr>
              <a:xfrm rot="10800000">
                <a:off x="712330" y="3622589"/>
                <a:ext cx="288033" cy="202151"/>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sp>
          <p:nvSpPr>
            <p:cNvPr id="22" name="Freeform 113"/>
            <p:cNvSpPr>
              <a:spLocks noEditPoints="1"/>
            </p:cNvSpPr>
            <p:nvPr/>
          </p:nvSpPr>
          <p:spPr bwMode="auto">
            <a:xfrm>
              <a:off x="911162" y="1284889"/>
              <a:ext cx="501555" cy="346580"/>
            </a:xfrm>
            <a:custGeom>
              <a:avLst/>
              <a:gdLst/>
              <a:ahLst/>
              <a:cxnLst>
                <a:cxn ang="0">
                  <a:pos x="82" y="49"/>
                </a:cxn>
                <a:cxn ang="0">
                  <a:pos x="74" y="57"/>
                </a:cxn>
                <a:cxn ang="0">
                  <a:pos x="7" y="57"/>
                </a:cxn>
                <a:cxn ang="0">
                  <a:pos x="0" y="49"/>
                </a:cxn>
                <a:cxn ang="0">
                  <a:pos x="0" y="6"/>
                </a:cxn>
                <a:cxn ang="0">
                  <a:pos x="10" y="6"/>
                </a:cxn>
                <a:cxn ang="0">
                  <a:pos x="10" y="0"/>
                </a:cxn>
                <a:cxn ang="0">
                  <a:pos x="82" y="0"/>
                </a:cxn>
                <a:cxn ang="0">
                  <a:pos x="82" y="49"/>
                </a:cxn>
                <a:cxn ang="0">
                  <a:pos x="10" y="11"/>
                </a:cxn>
                <a:cxn ang="0">
                  <a:pos x="5" y="11"/>
                </a:cxn>
                <a:cxn ang="0">
                  <a:pos x="5" y="49"/>
                </a:cxn>
                <a:cxn ang="0">
                  <a:pos x="7" y="52"/>
                </a:cxn>
                <a:cxn ang="0">
                  <a:pos x="10" y="49"/>
                </a:cxn>
                <a:cxn ang="0">
                  <a:pos x="10" y="11"/>
                </a:cxn>
                <a:cxn ang="0">
                  <a:pos x="77" y="6"/>
                </a:cxn>
                <a:cxn ang="0">
                  <a:pos x="15" y="6"/>
                </a:cxn>
                <a:cxn ang="0">
                  <a:pos x="15" y="49"/>
                </a:cxn>
                <a:cxn ang="0">
                  <a:pos x="15" y="52"/>
                </a:cxn>
                <a:cxn ang="0">
                  <a:pos x="74" y="52"/>
                </a:cxn>
                <a:cxn ang="0">
                  <a:pos x="77" y="49"/>
                </a:cxn>
                <a:cxn ang="0">
                  <a:pos x="77" y="6"/>
                </a:cxn>
                <a:cxn ang="0">
                  <a:pos x="46" y="36"/>
                </a:cxn>
                <a:cxn ang="0">
                  <a:pos x="20" y="36"/>
                </a:cxn>
                <a:cxn ang="0">
                  <a:pos x="20" y="11"/>
                </a:cxn>
                <a:cxn ang="0">
                  <a:pos x="46" y="11"/>
                </a:cxn>
                <a:cxn ang="0">
                  <a:pos x="46" y="36"/>
                </a:cxn>
                <a:cxn ang="0">
                  <a:pos x="46" y="47"/>
                </a:cxn>
                <a:cxn ang="0">
                  <a:pos x="20" y="47"/>
                </a:cxn>
                <a:cxn ang="0">
                  <a:pos x="20" y="42"/>
                </a:cxn>
                <a:cxn ang="0">
                  <a:pos x="46" y="42"/>
                </a:cxn>
                <a:cxn ang="0">
                  <a:pos x="46" y="47"/>
                </a:cxn>
                <a:cxn ang="0">
                  <a:pos x="25" y="16"/>
                </a:cxn>
                <a:cxn ang="0">
                  <a:pos x="25" y="31"/>
                </a:cxn>
                <a:cxn ang="0">
                  <a:pos x="41" y="31"/>
                </a:cxn>
                <a:cxn ang="0">
                  <a:pos x="41" y="16"/>
                </a:cxn>
                <a:cxn ang="0">
                  <a:pos x="25" y="16"/>
                </a:cxn>
                <a:cxn ang="0">
                  <a:pos x="72" y="16"/>
                </a:cxn>
                <a:cxn ang="0">
                  <a:pos x="51" y="16"/>
                </a:cxn>
                <a:cxn ang="0">
                  <a:pos x="51" y="11"/>
                </a:cxn>
                <a:cxn ang="0">
                  <a:pos x="72" y="11"/>
                </a:cxn>
                <a:cxn ang="0">
                  <a:pos x="72" y="16"/>
                </a:cxn>
                <a:cxn ang="0">
                  <a:pos x="72" y="26"/>
                </a:cxn>
                <a:cxn ang="0">
                  <a:pos x="51" y="26"/>
                </a:cxn>
                <a:cxn ang="0">
                  <a:pos x="51" y="21"/>
                </a:cxn>
                <a:cxn ang="0">
                  <a:pos x="72" y="21"/>
                </a:cxn>
                <a:cxn ang="0">
                  <a:pos x="72" y="26"/>
                </a:cxn>
                <a:cxn ang="0">
                  <a:pos x="72" y="36"/>
                </a:cxn>
                <a:cxn ang="0">
                  <a:pos x="51" y="36"/>
                </a:cxn>
                <a:cxn ang="0">
                  <a:pos x="51" y="31"/>
                </a:cxn>
                <a:cxn ang="0">
                  <a:pos x="72" y="31"/>
                </a:cxn>
                <a:cxn ang="0">
                  <a:pos x="72" y="36"/>
                </a:cxn>
                <a:cxn ang="0">
                  <a:pos x="72" y="47"/>
                </a:cxn>
                <a:cxn ang="0">
                  <a:pos x="51" y="47"/>
                </a:cxn>
                <a:cxn ang="0">
                  <a:pos x="51" y="42"/>
                </a:cxn>
                <a:cxn ang="0">
                  <a:pos x="72" y="42"/>
                </a:cxn>
                <a:cxn ang="0">
                  <a:pos x="72" y="47"/>
                </a:cxn>
              </a:cxnLst>
              <a:rect l="0" t="0" r="r" b="b"/>
              <a:pathLst>
                <a:path w="82" h="57">
                  <a:moveTo>
                    <a:pt x="82" y="49"/>
                  </a:moveTo>
                  <a:cubicBezTo>
                    <a:pt x="82" y="54"/>
                    <a:pt x="79" y="57"/>
                    <a:pt x="74" y="57"/>
                  </a:cubicBezTo>
                  <a:cubicBezTo>
                    <a:pt x="7" y="57"/>
                    <a:pt x="7" y="57"/>
                    <a:pt x="7" y="57"/>
                  </a:cubicBezTo>
                  <a:cubicBezTo>
                    <a:pt x="3" y="57"/>
                    <a:pt x="0" y="54"/>
                    <a:pt x="0" y="49"/>
                  </a:cubicBezTo>
                  <a:cubicBezTo>
                    <a:pt x="0" y="6"/>
                    <a:pt x="0" y="6"/>
                    <a:pt x="0" y="6"/>
                  </a:cubicBezTo>
                  <a:cubicBezTo>
                    <a:pt x="10" y="6"/>
                    <a:pt x="10" y="6"/>
                    <a:pt x="10" y="6"/>
                  </a:cubicBezTo>
                  <a:cubicBezTo>
                    <a:pt x="10" y="0"/>
                    <a:pt x="10" y="0"/>
                    <a:pt x="10" y="0"/>
                  </a:cubicBezTo>
                  <a:cubicBezTo>
                    <a:pt x="82" y="0"/>
                    <a:pt x="82" y="0"/>
                    <a:pt x="82" y="0"/>
                  </a:cubicBezTo>
                  <a:lnTo>
                    <a:pt x="82" y="49"/>
                  </a:lnTo>
                  <a:close/>
                  <a:moveTo>
                    <a:pt x="10" y="11"/>
                  </a:moveTo>
                  <a:cubicBezTo>
                    <a:pt x="5" y="11"/>
                    <a:pt x="5" y="11"/>
                    <a:pt x="5" y="11"/>
                  </a:cubicBezTo>
                  <a:cubicBezTo>
                    <a:pt x="5" y="49"/>
                    <a:pt x="5" y="49"/>
                    <a:pt x="5" y="49"/>
                  </a:cubicBezTo>
                  <a:cubicBezTo>
                    <a:pt x="5" y="51"/>
                    <a:pt x="6" y="52"/>
                    <a:pt x="7" y="52"/>
                  </a:cubicBezTo>
                  <a:cubicBezTo>
                    <a:pt x="9" y="52"/>
                    <a:pt x="10" y="51"/>
                    <a:pt x="10" y="49"/>
                  </a:cubicBezTo>
                  <a:lnTo>
                    <a:pt x="10" y="11"/>
                  </a:lnTo>
                  <a:close/>
                  <a:moveTo>
                    <a:pt x="77" y="6"/>
                  </a:moveTo>
                  <a:cubicBezTo>
                    <a:pt x="15" y="6"/>
                    <a:pt x="15" y="6"/>
                    <a:pt x="15" y="6"/>
                  </a:cubicBezTo>
                  <a:cubicBezTo>
                    <a:pt x="15" y="49"/>
                    <a:pt x="15" y="49"/>
                    <a:pt x="15" y="49"/>
                  </a:cubicBezTo>
                  <a:cubicBezTo>
                    <a:pt x="15" y="50"/>
                    <a:pt x="15" y="51"/>
                    <a:pt x="15" y="52"/>
                  </a:cubicBezTo>
                  <a:cubicBezTo>
                    <a:pt x="74" y="52"/>
                    <a:pt x="74" y="52"/>
                    <a:pt x="74" y="52"/>
                  </a:cubicBezTo>
                  <a:cubicBezTo>
                    <a:pt x="76" y="52"/>
                    <a:pt x="77" y="51"/>
                    <a:pt x="77" y="49"/>
                  </a:cubicBezTo>
                  <a:lnTo>
                    <a:pt x="77" y="6"/>
                  </a:lnTo>
                  <a:close/>
                  <a:moveTo>
                    <a:pt x="46" y="36"/>
                  </a:moveTo>
                  <a:cubicBezTo>
                    <a:pt x="20" y="36"/>
                    <a:pt x="20" y="36"/>
                    <a:pt x="20" y="36"/>
                  </a:cubicBezTo>
                  <a:cubicBezTo>
                    <a:pt x="20" y="11"/>
                    <a:pt x="20" y="11"/>
                    <a:pt x="20" y="11"/>
                  </a:cubicBezTo>
                  <a:cubicBezTo>
                    <a:pt x="46" y="11"/>
                    <a:pt x="46" y="11"/>
                    <a:pt x="46" y="11"/>
                  </a:cubicBezTo>
                  <a:lnTo>
                    <a:pt x="46" y="36"/>
                  </a:lnTo>
                  <a:close/>
                  <a:moveTo>
                    <a:pt x="46" y="47"/>
                  </a:moveTo>
                  <a:cubicBezTo>
                    <a:pt x="20" y="47"/>
                    <a:pt x="20" y="47"/>
                    <a:pt x="20" y="47"/>
                  </a:cubicBezTo>
                  <a:cubicBezTo>
                    <a:pt x="20" y="42"/>
                    <a:pt x="20" y="42"/>
                    <a:pt x="20" y="42"/>
                  </a:cubicBezTo>
                  <a:cubicBezTo>
                    <a:pt x="46" y="42"/>
                    <a:pt x="46" y="42"/>
                    <a:pt x="46" y="42"/>
                  </a:cubicBezTo>
                  <a:lnTo>
                    <a:pt x="46" y="47"/>
                  </a:lnTo>
                  <a:close/>
                  <a:moveTo>
                    <a:pt x="25" y="16"/>
                  </a:moveTo>
                  <a:cubicBezTo>
                    <a:pt x="25" y="31"/>
                    <a:pt x="25" y="31"/>
                    <a:pt x="25" y="31"/>
                  </a:cubicBezTo>
                  <a:cubicBezTo>
                    <a:pt x="41" y="31"/>
                    <a:pt x="41" y="31"/>
                    <a:pt x="41" y="31"/>
                  </a:cubicBezTo>
                  <a:cubicBezTo>
                    <a:pt x="41" y="16"/>
                    <a:pt x="41" y="16"/>
                    <a:pt x="41" y="16"/>
                  </a:cubicBezTo>
                  <a:lnTo>
                    <a:pt x="25" y="16"/>
                  </a:lnTo>
                  <a:close/>
                  <a:moveTo>
                    <a:pt x="72" y="16"/>
                  </a:moveTo>
                  <a:cubicBezTo>
                    <a:pt x="51" y="16"/>
                    <a:pt x="51" y="16"/>
                    <a:pt x="51" y="16"/>
                  </a:cubicBezTo>
                  <a:cubicBezTo>
                    <a:pt x="51" y="11"/>
                    <a:pt x="51" y="11"/>
                    <a:pt x="51" y="11"/>
                  </a:cubicBezTo>
                  <a:cubicBezTo>
                    <a:pt x="72" y="11"/>
                    <a:pt x="72" y="11"/>
                    <a:pt x="72" y="11"/>
                  </a:cubicBezTo>
                  <a:lnTo>
                    <a:pt x="72" y="16"/>
                  </a:lnTo>
                  <a:close/>
                  <a:moveTo>
                    <a:pt x="72" y="26"/>
                  </a:moveTo>
                  <a:cubicBezTo>
                    <a:pt x="51" y="26"/>
                    <a:pt x="51" y="26"/>
                    <a:pt x="51" y="26"/>
                  </a:cubicBezTo>
                  <a:cubicBezTo>
                    <a:pt x="51" y="21"/>
                    <a:pt x="51" y="21"/>
                    <a:pt x="51" y="21"/>
                  </a:cubicBezTo>
                  <a:cubicBezTo>
                    <a:pt x="72" y="21"/>
                    <a:pt x="72" y="21"/>
                    <a:pt x="72" y="21"/>
                  </a:cubicBezTo>
                  <a:lnTo>
                    <a:pt x="72" y="26"/>
                  </a:lnTo>
                  <a:close/>
                  <a:moveTo>
                    <a:pt x="72" y="36"/>
                  </a:moveTo>
                  <a:cubicBezTo>
                    <a:pt x="51" y="36"/>
                    <a:pt x="51" y="36"/>
                    <a:pt x="51" y="36"/>
                  </a:cubicBezTo>
                  <a:cubicBezTo>
                    <a:pt x="51" y="31"/>
                    <a:pt x="51" y="31"/>
                    <a:pt x="51" y="31"/>
                  </a:cubicBezTo>
                  <a:cubicBezTo>
                    <a:pt x="72" y="31"/>
                    <a:pt x="72" y="31"/>
                    <a:pt x="72" y="31"/>
                  </a:cubicBezTo>
                  <a:lnTo>
                    <a:pt x="72" y="36"/>
                  </a:lnTo>
                  <a:close/>
                  <a:moveTo>
                    <a:pt x="72" y="47"/>
                  </a:moveTo>
                  <a:cubicBezTo>
                    <a:pt x="51" y="47"/>
                    <a:pt x="51" y="47"/>
                    <a:pt x="51" y="47"/>
                  </a:cubicBezTo>
                  <a:cubicBezTo>
                    <a:pt x="51" y="42"/>
                    <a:pt x="51" y="42"/>
                    <a:pt x="51" y="42"/>
                  </a:cubicBezTo>
                  <a:cubicBezTo>
                    <a:pt x="72" y="42"/>
                    <a:pt x="72" y="42"/>
                    <a:pt x="72" y="42"/>
                  </a:cubicBezTo>
                  <a:lnTo>
                    <a:pt x="72" y="47"/>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3" name="Freeform 120"/>
            <p:cNvSpPr>
              <a:spLocks noEditPoints="1"/>
            </p:cNvSpPr>
            <p:nvPr/>
          </p:nvSpPr>
          <p:spPr bwMode="auto">
            <a:xfrm>
              <a:off x="1025076" y="2171157"/>
              <a:ext cx="442899" cy="379627"/>
            </a:xfrm>
            <a:custGeom>
              <a:avLst/>
              <a:gdLst/>
              <a:ahLst/>
              <a:cxnLst>
                <a:cxn ang="0">
                  <a:pos x="11" y="58"/>
                </a:cxn>
                <a:cxn ang="0">
                  <a:pos x="9" y="58"/>
                </a:cxn>
                <a:cxn ang="0">
                  <a:pos x="0" y="49"/>
                </a:cxn>
                <a:cxn ang="0">
                  <a:pos x="0" y="18"/>
                </a:cxn>
                <a:cxn ang="0">
                  <a:pos x="9" y="9"/>
                </a:cxn>
                <a:cxn ang="0">
                  <a:pos x="11" y="9"/>
                </a:cxn>
                <a:cxn ang="0">
                  <a:pos x="11" y="58"/>
                </a:cxn>
                <a:cxn ang="0">
                  <a:pos x="54" y="58"/>
                </a:cxn>
                <a:cxn ang="0">
                  <a:pos x="15" y="58"/>
                </a:cxn>
                <a:cxn ang="0">
                  <a:pos x="15" y="9"/>
                </a:cxn>
                <a:cxn ang="0">
                  <a:pos x="20" y="9"/>
                </a:cxn>
                <a:cxn ang="0">
                  <a:pos x="20" y="3"/>
                </a:cxn>
                <a:cxn ang="0">
                  <a:pos x="24" y="0"/>
                </a:cxn>
                <a:cxn ang="0">
                  <a:pos x="45" y="0"/>
                </a:cxn>
                <a:cxn ang="0">
                  <a:pos x="49" y="3"/>
                </a:cxn>
                <a:cxn ang="0">
                  <a:pos x="49" y="9"/>
                </a:cxn>
                <a:cxn ang="0">
                  <a:pos x="54" y="9"/>
                </a:cxn>
                <a:cxn ang="0">
                  <a:pos x="54" y="58"/>
                </a:cxn>
                <a:cxn ang="0">
                  <a:pos x="44" y="9"/>
                </a:cxn>
                <a:cxn ang="0">
                  <a:pos x="44" y="4"/>
                </a:cxn>
                <a:cxn ang="0">
                  <a:pos x="25" y="4"/>
                </a:cxn>
                <a:cxn ang="0">
                  <a:pos x="25" y="9"/>
                </a:cxn>
                <a:cxn ang="0">
                  <a:pos x="44" y="9"/>
                </a:cxn>
                <a:cxn ang="0">
                  <a:pos x="68" y="49"/>
                </a:cxn>
                <a:cxn ang="0">
                  <a:pos x="60" y="58"/>
                </a:cxn>
                <a:cxn ang="0">
                  <a:pos x="58" y="58"/>
                </a:cxn>
                <a:cxn ang="0">
                  <a:pos x="58" y="9"/>
                </a:cxn>
                <a:cxn ang="0">
                  <a:pos x="60" y="9"/>
                </a:cxn>
                <a:cxn ang="0">
                  <a:pos x="68" y="18"/>
                </a:cxn>
                <a:cxn ang="0">
                  <a:pos x="68" y="49"/>
                </a:cxn>
              </a:cxnLst>
              <a:rect l="0" t="0" r="r" b="b"/>
              <a:pathLst>
                <a:path w="68" h="58">
                  <a:moveTo>
                    <a:pt x="11" y="58"/>
                  </a:moveTo>
                  <a:cubicBezTo>
                    <a:pt x="9" y="58"/>
                    <a:pt x="9" y="58"/>
                    <a:pt x="9" y="58"/>
                  </a:cubicBezTo>
                  <a:cubicBezTo>
                    <a:pt x="4" y="58"/>
                    <a:pt x="0" y="54"/>
                    <a:pt x="0" y="49"/>
                  </a:cubicBezTo>
                  <a:cubicBezTo>
                    <a:pt x="0" y="18"/>
                    <a:pt x="0" y="18"/>
                    <a:pt x="0" y="18"/>
                  </a:cubicBezTo>
                  <a:cubicBezTo>
                    <a:pt x="0" y="13"/>
                    <a:pt x="4" y="9"/>
                    <a:pt x="9" y="9"/>
                  </a:cubicBezTo>
                  <a:cubicBezTo>
                    <a:pt x="11" y="9"/>
                    <a:pt x="11" y="9"/>
                    <a:pt x="11" y="9"/>
                  </a:cubicBezTo>
                  <a:lnTo>
                    <a:pt x="11" y="58"/>
                  </a:lnTo>
                  <a:close/>
                  <a:moveTo>
                    <a:pt x="54" y="58"/>
                  </a:moveTo>
                  <a:cubicBezTo>
                    <a:pt x="15" y="58"/>
                    <a:pt x="15" y="58"/>
                    <a:pt x="15" y="58"/>
                  </a:cubicBezTo>
                  <a:cubicBezTo>
                    <a:pt x="15" y="9"/>
                    <a:pt x="15" y="9"/>
                    <a:pt x="15"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54" y="9"/>
                    <a:pt x="54" y="9"/>
                    <a:pt x="54" y="9"/>
                  </a:cubicBezTo>
                  <a:lnTo>
                    <a:pt x="54" y="58"/>
                  </a:lnTo>
                  <a:close/>
                  <a:moveTo>
                    <a:pt x="44" y="9"/>
                  </a:moveTo>
                  <a:cubicBezTo>
                    <a:pt x="44" y="4"/>
                    <a:pt x="44" y="4"/>
                    <a:pt x="44" y="4"/>
                  </a:cubicBezTo>
                  <a:cubicBezTo>
                    <a:pt x="25" y="4"/>
                    <a:pt x="25" y="4"/>
                    <a:pt x="25" y="4"/>
                  </a:cubicBezTo>
                  <a:cubicBezTo>
                    <a:pt x="25" y="9"/>
                    <a:pt x="25" y="9"/>
                    <a:pt x="25" y="9"/>
                  </a:cubicBezTo>
                  <a:lnTo>
                    <a:pt x="44" y="9"/>
                  </a:lnTo>
                  <a:close/>
                  <a:moveTo>
                    <a:pt x="68" y="49"/>
                  </a:moveTo>
                  <a:cubicBezTo>
                    <a:pt x="68" y="54"/>
                    <a:pt x="65" y="58"/>
                    <a:pt x="60" y="58"/>
                  </a:cubicBezTo>
                  <a:cubicBezTo>
                    <a:pt x="58" y="58"/>
                    <a:pt x="58" y="58"/>
                    <a:pt x="58" y="58"/>
                  </a:cubicBezTo>
                  <a:cubicBezTo>
                    <a:pt x="58" y="9"/>
                    <a:pt x="58" y="9"/>
                    <a:pt x="58" y="9"/>
                  </a:cubicBezTo>
                  <a:cubicBezTo>
                    <a:pt x="60" y="9"/>
                    <a:pt x="60" y="9"/>
                    <a:pt x="60" y="9"/>
                  </a:cubicBezTo>
                  <a:cubicBezTo>
                    <a:pt x="65" y="9"/>
                    <a:pt x="68" y="13"/>
                    <a:pt x="68" y="18"/>
                  </a:cubicBezTo>
                  <a:lnTo>
                    <a:pt x="68" y="4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4" name="Freeform 204"/>
            <p:cNvSpPr>
              <a:spLocks noEditPoints="1"/>
            </p:cNvSpPr>
            <p:nvPr/>
          </p:nvSpPr>
          <p:spPr bwMode="auto">
            <a:xfrm>
              <a:off x="991132" y="3147247"/>
              <a:ext cx="510787" cy="339620"/>
            </a:xfrm>
            <a:custGeom>
              <a:avLst/>
              <a:gdLst/>
              <a:ahLst/>
              <a:cxnLst>
                <a:cxn ang="0">
                  <a:pos x="86" y="15"/>
                </a:cxn>
                <a:cxn ang="0">
                  <a:pos x="44" y="29"/>
                </a:cxn>
                <a:cxn ang="0">
                  <a:pos x="43" y="29"/>
                </a:cxn>
                <a:cxn ang="0">
                  <a:pos x="43" y="29"/>
                </a:cxn>
                <a:cxn ang="0">
                  <a:pos x="18" y="21"/>
                </a:cxn>
                <a:cxn ang="0">
                  <a:pos x="14" y="32"/>
                </a:cxn>
                <a:cxn ang="0">
                  <a:pos x="17" y="36"/>
                </a:cxn>
                <a:cxn ang="0">
                  <a:pos x="15" y="40"/>
                </a:cxn>
                <a:cxn ang="0">
                  <a:pos x="17" y="56"/>
                </a:cxn>
                <a:cxn ang="0">
                  <a:pos x="16" y="57"/>
                </a:cxn>
                <a:cxn ang="0">
                  <a:pos x="16" y="58"/>
                </a:cxn>
                <a:cxn ang="0">
                  <a:pos x="8" y="58"/>
                </a:cxn>
                <a:cxn ang="0">
                  <a:pos x="7" y="57"/>
                </a:cxn>
                <a:cxn ang="0">
                  <a:pos x="7" y="56"/>
                </a:cxn>
                <a:cxn ang="0">
                  <a:pos x="9" y="40"/>
                </a:cxn>
                <a:cxn ang="0">
                  <a:pos x="7" y="36"/>
                </a:cxn>
                <a:cxn ang="0">
                  <a:pos x="10" y="32"/>
                </a:cxn>
                <a:cxn ang="0">
                  <a:pos x="13" y="19"/>
                </a:cxn>
                <a:cxn ang="0">
                  <a:pos x="1" y="15"/>
                </a:cxn>
                <a:cxn ang="0">
                  <a:pos x="0" y="14"/>
                </a:cxn>
                <a:cxn ang="0">
                  <a:pos x="1" y="13"/>
                </a:cxn>
                <a:cxn ang="0">
                  <a:pos x="43" y="0"/>
                </a:cxn>
                <a:cxn ang="0">
                  <a:pos x="43" y="0"/>
                </a:cxn>
                <a:cxn ang="0">
                  <a:pos x="44" y="0"/>
                </a:cxn>
                <a:cxn ang="0">
                  <a:pos x="86" y="13"/>
                </a:cxn>
                <a:cxn ang="0">
                  <a:pos x="87" y="14"/>
                </a:cxn>
                <a:cxn ang="0">
                  <a:pos x="86" y="15"/>
                </a:cxn>
                <a:cxn ang="0">
                  <a:pos x="68" y="38"/>
                </a:cxn>
                <a:cxn ang="0">
                  <a:pos x="43" y="48"/>
                </a:cxn>
                <a:cxn ang="0">
                  <a:pos x="19" y="38"/>
                </a:cxn>
                <a:cxn ang="0">
                  <a:pos x="20" y="26"/>
                </a:cxn>
                <a:cxn ang="0">
                  <a:pos x="42" y="33"/>
                </a:cxn>
                <a:cxn ang="0">
                  <a:pos x="43" y="34"/>
                </a:cxn>
                <a:cxn ang="0">
                  <a:pos x="45" y="33"/>
                </a:cxn>
                <a:cxn ang="0">
                  <a:pos x="67" y="26"/>
                </a:cxn>
                <a:cxn ang="0">
                  <a:pos x="68" y="38"/>
                </a:cxn>
              </a:cxnLst>
              <a:rect l="0" t="0" r="r" b="b"/>
              <a:pathLst>
                <a:path w="87" h="58">
                  <a:moveTo>
                    <a:pt x="86" y="15"/>
                  </a:moveTo>
                  <a:cubicBezTo>
                    <a:pt x="44" y="29"/>
                    <a:pt x="44" y="29"/>
                    <a:pt x="44" y="29"/>
                  </a:cubicBezTo>
                  <a:cubicBezTo>
                    <a:pt x="44" y="29"/>
                    <a:pt x="44" y="29"/>
                    <a:pt x="43" y="29"/>
                  </a:cubicBezTo>
                  <a:cubicBezTo>
                    <a:pt x="43" y="29"/>
                    <a:pt x="43" y="29"/>
                    <a:pt x="43" y="29"/>
                  </a:cubicBezTo>
                  <a:cubicBezTo>
                    <a:pt x="18" y="21"/>
                    <a:pt x="18" y="21"/>
                    <a:pt x="18" y="21"/>
                  </a:cubicBezTo>
                  <a:cubicBezTo>
                    <a:pt x="16" y="23"/>
                    <a:pt x="15" y="27"/>
                    <a:pt x="14" y="32"/>
                  </a:cubicBezTo>
                  <a:cubicBezTo>
                    <a:pt x="16" y="33"/>
                    <a:pt x="17" y="34"/>
                    <a:pt x="17" y="36"/>
                  </a:cubicBezTo>
                  <a:cubicBezTo>
                    <a:pt x="17" y="38"/>
                    <a:pt x="16" y="39"/>
                    <a:pt x="15" y="40"/>
                  </a:cubicBezTo>
                  <a:cubicBezTo>
                    <a:pt x="17" y="56"/>
                    <a:pt x="17" y="56"/>
                    <a:pt x="17" y="56"/>
                  </a:cubicBezTo>
                  <a:cubicBezTo>
                    <a:pt x="17" y="57"/>
                    <a:pt x="17" y="57"/>
                    <a:pt x="16" y="57"/>
                  </a:cubicBezTo>
                  <a:cubicBezTo>
                    <a:pt x="16" y="58"/>
                    <a:pt x="16" y="58"/>
                    <a:pt x="16" y="58"/>
                  </a:cubicBezTo>
                  <a:cubicBezTo>
                    <a:pt x="8" y="58"/>
                    <a:pt x="8" y="58"/>
                    <a:pt x="8" y="58"/>
                  </a:cubicBezTo>
                  <a:cubicBezTo>
                    <a:pt x="8" y="58"/>
                    <a:pt x="8" y="58"/>
                    <a:pt x="7" y="57"/>
                  </a:cubicBezTo>
                  <a:cubicBezTo>
                    <a:pt x="7" y="57"/>
                    <a:pt x="7" y="57"/>
                    <a:pt x="7" y="56"/>
                  </a:cubicBezTo>
                  <a:cubicBezTo>
                    <a:pt x="9" y="40"/>
                    <a:pt x="9" y="40"/>
                    <a:pt x="9" y="40"/>
                  </a:cubicBezTo>
                  <a:cubicBezTo>
                    <a:pt x="8" y="39"/>
                    <a:pt x="7" y="38"/>
                    <a:pt x="7" y="36"/>
                  </a:cubicBezTo>
                  <a:cubicBezTo>
                    <a:pt x="7" y="34"/>
                    <a:pt x="8" y="33"/>
                    <a:pt x="10" y="32"/>
                  </a:cubicBezTo>
                  <a:cubicBezTo>
                    <a:pt x="10" y="27"/>
                    <a:pt x="11" y="23"/>
                    <a:pt x="13" y="19"/>
                  </a:cubicBezTo>
                  <a:cubicBezTo>
                    <a:pt x="1" y="15"/>
                    <a:pt x="1" y="15"/>
                    <a:pt x="1" y="15"/>
                  </a:cubicBezTo>
                  <a:cubicBezTo>
                    <a:pt x="0" y="15"/>
                    <a:pt x="0" y="15"/>
                    <a:pt x="0" y="14"/>
                  </a:cubicBezTo>
                  <a:cubicBezTo>
                    <a:pt x="0" y="14"/>
                    <a:pt x="0" y="13"/>
                    <a:pt x="1" y="13"/>
                  </a:cubicBezTo>
                  <a:cubicBezTo>
                    <a:pt x="43" y="0"/>
                    <a:pt x="43" y="0"/>
                    <a:pt x="43" y="0"/>
                  </a:cubicBezTo>
                  <a:cubicBezTo>
                    <a:pt x="43" y="0"/>
                    <a:pt x="43" y="0"/>
                    <a:pt x="43" y="0"/>
                  </a:cubicBezTo>
                  <a:cubicBezTo>
                    <a:pt x="44" y="0"/>
                    <a:pt x="44" y="0"/>
                    <a:pt x="44" y="0"/>
                  </a:cubicBezTo>
                  <a:cubicBezTo>
                    <a:pt x="86" y="13"/>
                    <a:pt x="86" y="13"/>
                    <a:pt x="86" y="13"/>
                  </a:cubicBezTo>
                  <a:cubicBezTo>
                    <a:pt x="87" y="13"/>
                    <a:pt x="87" y="14"/>
                    <a:pt x="87" y="14"/>
                  </a:cubicBezTo>
                  <a:cubicBezTo>
                    <a:pt x="87" y="15"/>
                    <a:pt x="87" y="15"/>
                    <a:pt x="86" y="15"/>
                  </a:cubicBezTo>
                  <a:close/>
                  <a:moveTo>
                    <a:pt x="68" y="38"/>
                  </a:moveTo>
                  <a:cubicBezTo>
                    <a:pt x="68" y="44"/>
                    <a:pt x="57" y="48"/>
                    <a:pt x="43" y="48"/>
                  </a:cubicBezTo>
                  <a:cubicBezTo>
                    <a:pt x="30" y="48"/>
                    <a:pt x="19" y="44"/>
                    <a:pt x="19" y="38"/>
                  </a:cubicBezTo>
                  <a:cubicBezTo>
                    <a:pt x="20" y="26"/>
                    <a:pt x="20" y="26"/>
                    <a:pt x="20" y="26"/>
                  </a:cubicBezTo>
                  <a:cubicBezTo>
                    <a:pt x="42" y="33"/>
                    <a:pt x="42" y="33"/>
                    <a:pt x="42" y="33"/>
                  </a:cubicBezTo>
                  <a:cubicBezTo>
                    <a:pt x="42" y="33"/>
                    <a:pt x="43" y="34"/>
                    <a:pt x="43" y="34"/>
                  </a:cubicBezTo>
                  <a:cubicBezTo>
                    <a:pt x="44" y="34"/>
                    <a:pt x="45" y="33"/>
                    <a:pt x="45" y="33"/>
                  </a:cubicBezTo>
                  <a:cubicBezTo>
                    <a:pt x="67" y="26"/>
                    <a:pt x="67" y="26"/>
                    <a:pt x="67" y="26"/>
                  </a:cubicBezTo>
                  <a:lnTo>
                    <a:pt x="68" y="3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7" name="Rectangle 26"/>
            <p:cNvSpPr/>
            <p:nvPr/>
          </p:nvSpPr>
          <p:spPr>
            <a:xfrm>
              <a:off x="1519265" y="1308742"/>
              <a:ext cx="1035288" cy="310586"/>
            </a:xfrm>
            <a:prstGeom prst="rect">
              <a:avLst/>
            </a:prstGeom>
          </p:spPr>
          <p:txBody>
            <a:bodyPr wrap="none" lIns="0" tIns="0" rIns="0" bIns="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智能检索</a:t>
              </a:r>
              <a:endParaRPr lang="en-US" sz="1600" b="1" dirty="0" smtClean="0">
                <a:solidFill>
                  <a:schemeClr val="bg1"/>
                </a:solidFill>
                <a:latin typeface="微软雅黑" panose="020B0503020204020204" pitchFamily="34" charset="-122"/>
                <a:ea typeface="微软雅黑" panose="020B0503020204020204" pitchFamily="34" charset="-122"/>
              </a:endParaRPr>
            </a:p>
          </p:txBody>
        </p:sp>
        <p:sp>
          <p:nvSpPr>
            <p:cNvPr id="30" name="Rectangle 29"/>
            <p:cNvSpPr/>
            <p:nvPr/>
          </p:nvSpPr>
          <p:spPr>
            <a:xfrm>
              <a:off x="1588471" y="2229324"/>
              <a:ext cx="3170151" cy="310586"/>
            </a:xfrm>
            <a:prstGeom prst="rect">
              <a:avLst/>
            </a:prstGeom>
          </p:spPr>
          <p:txBody>
            <a:bodyPr wrap="square" lIns="0" tIns="0" rIns="0" bIns="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表单检索</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33" name="Rectangle 32"/>
            <p:cNvSpPr/>
            <p:nvPr/>
          </p:nvSpPr>
          <p:spPr>
            <a:xfrm>
              <a:off x="1588471" y="3105866"/>
              <a:ext cx="1294109" cy="310586"/>
            </a:xfrm>
            <a:prstGeom prst="rect">
              <a:avLst/>
            </a:prstGeom>
          </p:spPr>
          <p:txBody>
            <a:bodyPr wrap="none" lIns="0" tIns="0" rIns="0" bIns="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公开号检索</a:t>
              </a:r>
              <a:endParaRPr lang="en-US" sz="1600" b="1" dirty="0">
                <a:solidFill>
                  <a:schemeClr val="bg1"/>
                </a:solidFill>
                <a:latin typeface="微软雅黑" panose="020B0503020204020204" pitchFamily="34" charset="-122"/>
                <a:ea typeface="微软雅黑" panose="020B0503020204020204" pitchFamily="34" charset="-122"/>
              </a:endParaRPr>
            </a:p>
          </p:txBody>
        </p:sp>
        <p:sp>
          <p:nvSpPr>
            <p:cNvPr id="36" name="Text Placeholder 3"/>
            <p:cNvSpPr txBox="1">
              <a:spLocks/>
            </p:cNvSpPr>
            <p:nvPr/>
          </p:nvSpPr>
          <p:spPr>
            <a:xfrm>
              <a:off x="5896961" y="1374702"/>
              <a:ext cx="2592315" cy="194116"/>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defTabSz="914400">
                <a:spcBef>
                  <a:spcPct val="20000"/>
                </a:spcBef>
                <a:defRPr/>
              </a:pPr>
              <a:r>
                <a:rPr lang="zh-CN" altLang="en-US" sz="1000" dirty="0" smtClean="0">
                  <a:solidFill>
                    <a:schemeClr val="tx1">
                      <a:lumMod val="50000"/>
                      <a:lumOff val="50000"/>
                    </a:schemeClr>
                  </a:solidFill>
                </a:rPr>
                <a:t>模仿专家进行检索并展示最相关结果</a:t>
              </a:r>
              <a:endParaRPr lang="zh-CN" altLang="en-US" sz="1000" dirty="0">
                <a:solidFill>
                  <a:schemeClr val="tx1">
                    <a:lumMod val="50000"/>
                    <a:lumOff val="50000"/>
                  </a:schemeClr>
                </a:solidFill>
              </a:endParaRPr>
            </a:p>
          </p:txBody>
        </p:sp>
        <p:sp>
          <p:nvSpPr>
            <p:cNvPr id="37" name="Text Placeholder 3"/>
            <p:cNvSpPr txBox="1">
              <a:spLocks/>
            </p:cNvSpPr>
            <p:nvPr/>
          </p:nvSpPr>
          <p:spPr>
            <a:xfrm>
              <a:off x="5254746" y="1207353"/>
              <a:ext cx="519373" cy="61555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smtClean="0">
                  <a:ln>
                    <a:noFill/>
                  </a:ln>
                  <a:solidFill>
                    <a:schemeClr val="accent1"/>
                  </a:solidFill>
                  <a:effectLst/>
                  <a:uLnTx/>
                  <a:uFillTx/>
                  <a:latin typeface="+mn-lt"/>
                  <a:ea typeface="+mn-ea"/>
                  <a:cs typeface="+mn-cs"/>
                </a:rPr>
                <a:t>01</a:t>
              </a:r>
            </a:p>
          </p:txBody>
        </p:sp>
        <p:sp>
          <p:nvSpPr>
            <p:cNvPr id="40" name="Text Placeholder 3"/>
            <p:cNvSpPr txBox="1">
              <a:spLocks/>
            </p:cNvSpPr>
            <p:nvPr/>
          </p:nvSpPr>
          <p:spPr>
            <a:xfrm>
              <a:off x="5896961" y="2185669"/>
              <a:ext cx="2592315" cy="3882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defTabSz="914400">
                <a:spcBef>
                  <a:spcPct val="20000"/>
                </a:spcBef>
                <a:defRPr/>
              </a:pPr>
              <a:r>
                <a:rPr lang="zh-CN" altLang="en-US" sz="1000" dirty="0">
                  <a:solidFill>
                    <a:schemeClr val="tx1">
                      <a:lumMod val="50000"/>
                      <a:lumOff val="50000"/>
                    </a:schemeClr>
                  </a:solidFill>
                </a:rPr>
                <a:t>最常</a:t>
              </a:r>
              <a:r>
                <a:rPr lang="zh-CN" altLang="en-US" sz="1000" dirty="0" smtClean="0">
                  <a:solidFill>
                    <a:schemeClr val="tx1">
                      <a:lumMod val="50000"/>
                      <a:lumOff val="50000"/>
                    </a:schemeClr>
                  </a:solidFill>
                </a:rPr>
                <a:t>用检索方式，丰富检索字段，包括</a:t>
              </a:r>
              <a:r>
                <a:rPr lang="en-US" altLang="zh-CN" sz="1000" dirty="0" smtClean="0">
                  <a:solidFill>
                    <a:schemeClr val="tx1">
                      <a:lumMod val="50000"/>
                      <a:lumOff val="50000"/>
                    </a:schemeClr>
                  </a:solidFill>
                </a:rPr>
                <a:t>DWPI</a:t>
              </a:r>
              <a:r>
                <a:rPr lang="zh-CN" altLang="en-US" sz="1000" dirty="0" smtClean="0">
                  <a:solidFill>
                    <a:schemeClr val="tx1">
                      <a:lumMod val="50000"/>
                      <a:lumOff val="50000"/>
                    </a:schemeClr>
                  </a:solidFill>
                </a:rPr>
                <a:t>增值字段</a:t>
              </a:r>
              <a:endParaRPr lang="en-US" sz="1000" dirty="0">
                <a:solidFill>
                  <a:schemeClr val="tx1">
                    <a:lumMod val="50000"/>
                    <a:lumOff val="50000"/>
                  </a:schemeClr>
                </a:solidFill>
              </a:endParaRPr>
            </a:p>
          </p:txBody>
        </p:sp>
        <p:sp>
          <p:nvSpPr>
            <p:cNvPr id="41" name="Text Placeholder 3"/>
            <p:cNvSpPr txBox="1">
              <a:spLocks/>
            </p:cNvSpPr>
            <p:nvPr/>
          </p:nvSpPr>
          <p:spPr>
            <a:xfrm>
              <a:off x="5254746" y="2069240"/>
              <a:ext cx="519373" cy="61555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smtClean="0">
                  <a:ln>
                    <a:noFill/>
                  </a:ln>
                  <a:solidFill>
                    <a:schemeClr val="accent3"/>
                  </a:solidFill>
                  <a:effectLst/>
                  <a:uLnTx/>
                  <a:uFillTx/>
                  <a:latin typeface="+mn-lt"/>
                  <a:ea typeface="+mn-ea"/>
                  <a:cs typeface="+mn-cs"/>
                </a:rPr>
                <a:t>02</a:t>
              </a:r>
            </a:p>
          </p:txBody>
        </p:sp>
        <p:sp>
          <p:nvSpPr>
            <p:cNvPr id="44" name="Text Placeholder 3"/>
            <p:cNvSpPr txBox="1">
              <a:spLocks/>
            </p:cNvSpPr>
            <p:nvPr/>
          </p:nvSpPr>
          <p:spPr>
            <a:xfrm>
              <a:off x="5896961" y="3183588"/>
              <a:ext cx="2592315" cy="194116"/>
            </a:xfrm>
            <a:prstGeom prst="rect">
              <a:avLst/>
            </a:prstGeom>
          </p:spPr>
          <p:txBody>
            <a:bodyPr wrap="square" lIns="0" tIns="0" rIns="0" bIns="0" anchor="ctr" anchorCtr="0">
              <a:spAutoFit/>
            </a:bodyPr>
            <a:lstStyle>
              <a:defPPr>
                <a:defRPr lang="en-US"/>
              </a:defPPr>
              <a:lvl1pPr lvl="0" indent="0" defTabSz="914400">
                <a:spcBef>
                  <a:spcPct val="20000"/>
                </a:spcBef>
                <a:buNone/>
                <a:defRPr sz="1000" baseline="0">
                  <a:solidFill>
                    <a:schemeClr val="tx1">
                      <a:lumMod val="50000"/>
                      <a:lumOff val="50000"/>
                    </a:schemeClr>
                  </a:solidFill>
                </a:defRPr>
              </a:lvl1pPr>
              <a:lvl2pPr indent="0">
                <a:buNone/>
                <a:defRPr sz="1200"/>
              </a:lvl2pPr>
              <a:lvl3pPr indent="0">
                <a:buNone/>
                <a:defRPr sz="1000"/>
              </a:lvl3pPr>
              <a:lvl4pPr indent="0">
                <a:buNone/>
                <a:defRPr sz="900"/>
              </a:lvl4pPr>
              <a:lvl5pPr indent="0">
                <a:buNone/>
                <a:defRPr sz="900"/>
              </a:lvl5pPr>
              <a:lvl6pPr indent="0">
                <a:buNone/>
                <a:defRPr sz="900"/>
              </a:lvl6pPr>
              <a:lvl7pPr indent="0">
                <a:buNone/>
                <a:defRPr sz="900"/>
              </a:lvl7pPr>
              <a:lvl8pPr indent="0">
                <a:buNone/>
                <a:defRPr sz="900"/>
              </a:lvl8pPr>
              <a:lvl9pPr indent="0">
                <a:buNone/>
                <a:defRPr sz="900"/>
              </a:lvl9pPr>
            </a:lstStyle>
            <a:p>
              <a:r>
                <a:rPr lang="zh-CN" altLang="en-US" dirty="0" smtClean="0"/>
                <a:t>公开号检索及相关特殊检索</a:t>
              </a:r>
              <a:endParaRPr lang="en-US" dirty="0"/>
            </a:p>
          </p:txBody>
        </p:sp>
        <p:sp>
          <p:nvSpPr>
            <p:cNvPr id="45" name="Text Placeholder 3"/>
            <p:cNvSpPr txBox="1">
              <a:spLocks/>
            </p:cNvSpPr>
            <p:nvPr/>
          </p:nvSpPr>
          <p:spPr>
            <a:xfrm>
              <a:off x="5254746" y="2993170"/>
              <a:ext cx="519373" cy="61555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smtClean="0">
                  <a:ln>
                    <a:noFill/>
                  </a:ln>
                  <a:solidFill>
                    <a:schemeClr val="accent4"/>
                  </a:solidFill>
                  <a:effectLst/>
                  <a:uLnTx/>
                  <a:uFillTx/>
                  <a:latin typeface="+mn-lt"/>
                  <a:ea typeface="+mn-ea"/>
                  <a:cs typeface="+mn-cs"/>
                </a:rPr>
                <a:t>03</a:t>
              </a:r>
            </a:p>
          </p:txBody>
        </p:sp>
      </p:grpSp>
      <p:sp>
        <p:nvSpPr>
          <p:cNvPr id="47" name="TextBox 46"/>
          <p:cNvSpPr txBox="1"/>
          <p:nvPr/>
        </p:nvSpPr>
        <p:spPr>
          <a:xfrm>
            <a:off x="214166" y="330037"/>
            <a:ext cx="6357322"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a:t>
            </a:r>
            <a:endParaRPr 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335822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42900" y="205984"/>
            <a:ext cx="6172200" cy="492521"/>
          </a:xfrm>
          <a:prstGeom prst="rect">
            <a:avLst/>
          </a:prstGeom>
        </p:spPr>
        <p:txBody>
          <a:bodyPr>
            <a:normAutofit/>
          </a:bodyPr>
          <a:lstStyle>
            <a:lvl1pPr algn="ctr" defTabSz="457200" rtl="0" eaLnBrk="1" latinLnBrk="0" hangingPunct="1">
              <a:spcBef>
                <a:spcPct val="0"/>
              </a:spcBef>
              <a:buNone/>
              <a:defRPr sz="2800" b="1" kern="1200">
                <a:solidFill>
                  <a:schemeClr val="tx1"/>
                </a:solidFill>
                <a:latin typeface="+mj-lt"/>
                <a:ea typeface="+mj-ea"/>
                <a:cs typeface="+mj-cs"/>
              </a:defRPr>
            </a:lvl1pPr>
          </a:lstStyle>
          <a:p>
            <a:r>
              <a:rPr lang="en-US" altLang="zh-CN" sz="2400" dirty="0">
                <a:latin typeface="微软雅黑" panose="020B0503020204020204" pitchFamily="34" charset="-122"/>
                <a:ea typeface="微软雅黑" panose="020B0503020204020204" pitchFamily="34" charset="-122"/>
              </a:rPr>
              <a:t>Derwent Innovation </a:t>
            </a:r>
            <a:r>
              <a:rPr lang="zh-CN" altLang="en-US" sz="2400" dirty="0">
                <a:latin typeface="微软雅黑" panose="020B0503020204020204" pitchFamily="34" charset="-122"/>
                <a:ea typeface="微软雅黑" panose="020B0503020204020204" pitchFamily="34" charset="-122"/>
              </a:rPr>
              <a:t>登录界面</a:t>
            </a:r>
          </a:p>
        </p:txBody>
      </p:sp>
      <p:pic>
        <p:nvPicPr>
          <p:cNvPr id="13" name="Picture 12"/>
          <p:cNvPicPr>
            <a:picLocks noChangeAspect="1"/>
          </p:cNvPicPr>
          <p:nvPr/>
        </p:nvPicPr>
        <p:blipFill>
          <a:blip r:embed="rId2"/>
          <a:stretch>
            <a:fillRect/>
          </a:stretch>
        </p:blipFill>
        <p:spPr>
          <a:xfrm>
            <a:off x="268267" y="1309947"/>
            <a:ext cx="5748035" cy="3240232"/>
          </a:xfrm>
          <a:prstGeom prst="rect">
            <a:avLst/>
          </a:prstGeom>
        </p:spPr>
      </p:pic>
      <p:sp>
        <p:nvSpPr>
          <p:cNvPr id="14" name="TextBox 13"/>
          <p:cNvSpPr txBox="1"/>
          <p:nvPr/>
        </p:nvSpPr>
        <p:spPr>
          <a:xfrm>
            <a:off x="622542" y="950769"/>
            <a:ext cx="4518016" cy="300082"/>
          </a:xfrm>
          <a:prstGeom prst="rect">
            <a:avLst/>
          </a:prstGeom>
          <a:noFill/>
          <a:ln w="28575">
            <a:solidFill>
              <a:srgbClr val="6817FF"/>
            </a:solidFill>
          </a:ln>
        </p:spPr>
        <p:txBody>
          <a:bodyPr wrap="square" rtlCol="0">
            <a:spAutoFit/>
          </a:bodyPr>
          <a:lstStyle/>
          <a:p>
            <a:r>
              <a:rPr lang="zh-CN" altLang="en-US" sz="1350" dirty="0"/>
              <a:t>登录网址：</a:t>
            </a:r>
            <a:r>
              <a:rPr lang="en-US" sz="1350" dirty="0"/>
              <a:t>https://www.derwentinnovation.com/login/</a:t>
            </a:r>
          </a:p>
        </p:txBody>
      </p:sp>
      <p:sp>
        <p:nvSpPr>
          <p:cNvPr id="15" name="Rectangle 14"/>
          <p:cNvSpPr/>
          <p:nvPr/>
        </p:nvSpPr>
        <p:spPr>
          <a:xfrm>
            <a:off x="4446414" y="2182234"/>
            <a:ext cx="1534421" cy="351848"/>
          </a:xfrm>
          <a:prstGeom prst="rect">
            <a:avLst/>
          </a:prstGeom>
          <a:noFill/>
          <a:ln w="285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TextBox 15"/>
          <p:cNvSpPr txBox="1"/>
          <p:nvPr/>
        </p:nvSpPr>
        <p:spPr>
          <a:xfrm>
            <a:off x="3874052" y="2973891"/>
            <a:ext cx="2715680" cy="715581"/>
          </a:xfrm>
          <a:prstGeom prst="rect">
            <a:avLst/>
          </a:prstGeom>
          <a:noFill/>
          <a:ln w="28575">
            <a:solidFill>
              <a:srgbClr val="6817FF"/>
            </a:solidFill>
          </a:ln>
        </p:spPr>
        <p:txBody>
          <a:bodyPr wrap="square" rtlCol="0">
            <a:spAutoFit/>
          </a:bodyPr>
          <a:lstStyle/>
          <a:p>
            <a:r>
              <a:rPr lang="zh-CN" altLang="en-US" sz="1350" dirty="0"/>
              <a:t>浏览器要求：</a:t>
            </a:r>
            <a:endParaRPr lang="en-US" altLang="zh-CN" sz="1350" dirty="0"/>
          </a:p>
          <a:p>
            <a:pPr marL="214313" indent="-214313">
              <a:buFont typeface="Arial" panose="020B0604020202020204" pitchFamily="34" charset="0"/>
              <a:buChar char="•"/>
            </a:pPr>
            <a:r>
              <a:rPr lang="en-US" sz="1350" dirty="0"/>
              <a:t>IE11 </a:t>
            </a:r>
            <a:r>
              <a:rPr lang="en-US" altLang="zh-CN" sz="1350" dirty="0"/>
              <a:t>&amp; </a:t>
            </a:r>
            <a:r>
              <a:rPr lang="zh-CN" altLang="en-US" sz="1350" dirty="0"/>
              <a:t>火狐 </a:t>
            </a:r>
            <a:r>
              <a:rPr lang="en-US" altLang="zh-CN" sz="1350" dirty="0"/>
              <a:t>&amp; </a:t>
            </a:r>
            <a:r>
              <a:rPr lang="en-US" sz="1350" dirty="0"/>
              <a:t>G</a:t>
            </a:r>
            <a:r>
              <a:rPr lang="en-US" altLang="zh-CN" sz="1350" dirty="0"/>
              <a:t>oogle Chrome</a:t>
            </a:r>
          </a:p>
          <a:p>
            <a:pPr marL="214313" indent="-214313">
              <a:buFont typeface="Arial" panose="020B0604020202020204" pitchFamily="34" charset="0"/>
              <a:buChar char="•"/>
            </a:pPr>
            <a:r>
              <a:rPr lang="zh-CN" altLang="en-US" sz="1350" dirty="0"/>
              <a:t>允许弹</a:t>
            </a:r>
            <a:r>
              <a:rPr lang="zh-CN" altLang="en-US" sz="1350" dirty="0" smtClean="0"/>
              <a:t>窗</a:t>
            </a:r>
            <a:endParaRPr lang="en-US" altLang="zh-CN" sz="1350" dirty="0"/>
          </a:p>
        </p:txBody>
      </p:sp>
    </p:spTree>
    <p:extLst>
      <p:ext uri="{BB962C8B-B14F-4D97-AF65-F5344CB8AC3E}">
        <p14:creationId xmlns:p14="http://schemas.microsoft.com/office/powerpoint/2010/main" val="20036951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8186" y="697779"/>
            <a:ext cx="5808690" cy="4345119"/>
          </a:xfrm>
          <a:prstGeom prst="rect">
            <a:avLst/>
          </a:prstGeom>
        </p:spPr>
      </p:pic>
      <p:sp>
        <p:nvSpPr>
          <p:cNvPr id="8" name="Title 1"/>
          <p:cNvSpPr txBox="1">
            <a:spLocks/>
          </p:cNvSpPr>
          <p:nvPr/>
        </p:nvSpPr>
        <p:spPr>
          <a:xfrm>
            <a:off x="342900" y="205984"/>
            <a:ext cx="6172200" cy="492521"/>
          </a:xfrm>
          <a:prstGeom prst="rect">
            <a:avLst/>
          </a:prstGeom>
        </p:spPr>
        <p:txBody>
          <a:bodyPr>
            <a:normAutofit/>
          </a:bodyPr>
          <a:lstStyle>
            <a:lvl1pPr algn="ctr" defTabSz="457200" rtl="0" eaLnBrk="1" latinLnBrk="0" hangingPunct="1">
              <a:spcBef>
                <a:spcPct val="0"/>
              </a:spcBef>
              <a:buNone/>
              <a:defRPr sz="2800" b="1" kern="1200">
                <a:solidFill>
                  <a:schemeClr val="tx1"/>
                </a:solidFill>
                <a:latin typeface="+mj-lt"/>
                <a:ea typeface="+mj-ea"/>
                <a:cs typeface="+mj-cs"/>
              </a:defRPr>
            </a:lvl1pPr>
          </a:lstStyle>
          <a:p>
            <a:r>
              <a:rPr lang="en-US" altLang="zh-CN" sz="2400" dirty="0">
                <a:latin typeface="微软雅黑" panose="020B0503020204020204" pitchFamily="34" charset="-122"/>
                <a:ea typeface="微软雅黑" panose="020B0503020204020204" pitchFamily="34" charset="-122"/>
              </a:rPr>
              <a:t>Derwent Innovation </a:t>
            </a:r>
            <a:r>
              <a:rPr lang="zh-CN" altLang="en-US" sz="2400" dirty="0">
                <a:latin typeface="微软雅黑" panose="020B0503020204020204" pitchFamily="34" charset="-122"/>
                <a:ea typeface="微软雅黑" panose="020B0503020204020204" pitchFamily="34" charset="-122"/>
              </a:rPr>
              <a:t>仪表盘界面</a:t>
            </a:r>
          </a:p>
        </p:txBody>
      </p:sp>
      <p:sp>
        <p:nvSpPr>
          <p:cNvPr id="3" name="Rounded Rectangle 2"/>
          <p:cNvSpPr/>
          <p:nvPr/>
        </p:nvSpPr>
        <p:spPr>
          <a:xfrm>
            <a:off x="942795" y="2160438"/>
            <a:ext cx="933450" cy="793750"/>
          </a:xfrm>
          <a:prstGeom prst="roundRect">
            <a:avLst/>
          </a:prstGeom>
          <a:noFill/>
          <a:ln w="28575">
            <a:solidFill>
              <a:srgbClr val="681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Rounded Rectangle 10"/>
          <p:cNvSpPr/>
          <p:nvPr/>
        </p:nvSpPr>
        <p:spPr>
          <a:xfrm>
            <a:off x="4969892" y="2948526"/>
            <a:ext cx="933450" cy="793750"/>
          </a:xfrm>
          <a:prstGeom prst="roundRect">
            <a:avLst/>
          </a:prstGeom>
          <a:noFill/>
          <a:ln w="28575">
            <a:solidFill>
              <a:srgbClr val="681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Rounded Rectangular Callout 3"/>
          <p:cNvSpPr/>
          <p:nvPr/>
        </p:nvSpPr>
        <p:spPr>
          <a:xfrm>
            <a:off x="5827261" y="3749502"/>
            <a:ext cx="850901" cy="679451"/>
          </a:xfrm>
          <a:prstGeom prst="wedgeRoundRectCallout">
            <a:avLst>
              <a:gd name="adj1" fmla="val -88931"/>
              <a:gd name="adj2" fmla="val -83150"/>
              <a:gd name="adj3" fmla="val 16667"/>
            </a:avLst>
          </a:prstGeom>
          <a:solidFill>
            <a:srgbClr val="6817FF"/>
          </a:solidFill>
          <a:ln>
            <a:solidFill>
              <a:srgbClr val="681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dirty="0">
                <a:latin typeface="微软雅黑" panose="020B0503020204020204" pitchFamily="34" charset="-122"/>
                <a:ea typeface="微软雅黑" panose="020B0503020204020204" pitchFamily="34" charset="-122"/>
              </a:rPr>
              <a:t>这里可以找到帮助</a:t>
            </a:r>
            <a:endParaRPr 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998349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0864" y="1861692"/>
            <a:ext cx="6138975" cy="738634"/>
            <a:chOff x="147818" y="2482255"/>
            <a:chExt cx="8185300" cy="984845"/>
          </a:xfrm>
        </p:grpSpPr>
        <p:pic>
          <p:nvPicPr>
            <p:cNvPr id="2" name="Picture 1"/>
            <p:cNvPicPr>
              <a:picLocks noChangeAspect="1"/>
            </p:cNvPicPr>
            <p:nvPr/>
          </p:nvPicPr>
          <p:blipFill>
            <a:blip r:embed="rId2"/>
            <a:stretch>
              <a:fillRect/>
            </a:stretch>
          </p:blipFill>
          <p:spPr>
            <a:xfrm>
              <a:off x="147818" y="2482255"/>
              <a:ext cx="8185300" cy="984845"/>
            </a:xfrm>
            <a:prstGeom prst="rect">
              <a:avLst/>
            </a:prstGeom>
          </p:spPr>
        </p:pic>
        <p:sp>
          <p:nvSpPr>
            <p:cNvPr id="3" name="Rectangle 2"/>
            <p:cNvSpPr/>
            <p:nvPr/>
          </p:nvSpPr>
          <p:spPr>
            <a:xfrm>
              <a:off x="2053087" y="3105509"/>
              <a:ext cx="414068" cy="293299"/>
            </a:xfrm>
            <a:prstGeom prst="rect">
              <a:avLst/>
            </a:prstGeom>
            <a:noFill/>
            <a:ln w="28575">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6" name="Group 5"/>
          <p:cNvGrpSpPr/>
          <p:nvPr/>
        </p:nvGrpSpPr>
        <p:grpSpPr>
          <a:xfrm>
            <a:off x="566685" y="933175"/>
            <a:ext cx="5486401" cy="3637268"/>
            <a:chOff x="566685" y="933175"/>
            <a:chExt cx="5486401" cy="3637268"/>
          </a:xfrm>
        </p:grpSpPr>
        <p:pic>
          <p:nvPicPr>
            <p:cNvPr id="11" name="Picture 3"/>
            <p:cNvPicPr>
              <a:picLocks noChangeAspect="1" noChangeArrowheads="1"/>
            </p:cNvPicPr>
            <p:nvPr/>
          </p:nvPicPr>
          <p:blipFill>
            <a:blip r:embed="rId3" cstate="print"/>
            <a:srcRect/>
            <a:stretch>
              <a:fillRect/>
            </a:stretch>
          </p:blipFill>
          <p:spPr bwMode="auto">
            <a:xfrm>
              <a:off x="566685" y="3949992"/>
              <a:ext cx="5486400" cy="620451"/>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566686" y="933175"/>
              <a:ext cx="5486400" cy="3327042"/>
            </a:xfrm>
            <a:prstGeom prst="rect">
              <a:avLst/>
            </a:prstGeom>
          </p:spPr>
        </p:pic>
      </p:grpSp>
      <p:sp>
        <p:nvSpPr>
          <p:cNvPr id="12" name="Rounded Rectangle 11"/>
          <p:cNvSpPr/>
          <p:nvPr/>
        </p:nvSpPr>
        <p:spPr bwMode="auto">
          <a:xfrm>
            <a:off x="515169" y="4318794"/>
            <a:ext cx="1675855" cy="324036"/>
          </a:xfrm>
          <a:prstGeom prst="roundRect">
            <a:avLst/>
          </a:prstGeom>
          <a:noFill/>
          <a:ln w="28575" cap="flat" cmpd="sng" algn="ctr">
            <a:solidFill>
              <a:srgbClr val="6817FF"/>
            </a:solid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783" fontAlgn="base">
              <a:spcBef>
                <a:spcPct val="50000"/>
              </a:spcBef>
              <a:spcAft>
                <a:spcPct val="0"/>
              </a:spcAft>
            </a:pPr>
            <a:endParaRPr lang="en-US">
              <a:latin typeface="微软雅黑" pitchFamily="34" charset="-122"/>
              <a:ea typeface="微软雅黑" pitchFamily="34" charset="-122"/>
            </a:endParaRPr>
          </a:p>
        </p:txBody>
      </p:sp>
      <p:sp>
        <p:nvSpPr>
          <p:cNvPr id="7" name="Rounded Rectangle 6"/>
          <p:cNvSpPr/>
          <p:nvPr/>
        </p:nvSpPr>
        <p:spPr bwMode="auto">
          <a:xfrm>
            <a:off x="5250867" y="4120583"/>
            <a:ext cx="486888" cy="324036"/>
          </a:xfrm>
          <a:prstGeom prst="roundRect">
            <a:avLst/>
          </a:prstGeom>
          <a:noFill/>
          <a:ln w="28575" cap="flat" cmpd="sng" algn="ctr">
            <a:solidFill>
              <a:srgbClr val="6817FF"/>
            </a:solid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783" fontAlgn="base">
              <a:spcBef>
                <a:spcPct val="50000"/>
              </a:spcBef>
              <a:spcAft>
                <a:spcPct val="0"/>
              </a:spcAft>
            </a:pPr>
            <a:endParaRPr lang="en-US">
              <a:latin typeface="微软雅黑" pitchFamily="34" charset="-122"/>
              <a:ea typeface="微软雅黑" pitchFamily="34" charset="-122"/>
            </a:endParaRPr>
          </a:p>
        </p:txBody>
      </p:sp>
      <p:sp>
        <p:nvSpPr>
          <p:cNvPr id="8" name="Title 1"/>
          <p:cNvSpPr txBox="1">
            <a:spLocks/>
          </p:cNvSpPr>
          <p:nvPr/>
        </p:nvSpPr>
        <p:spPr>
          <a:xfrm>
            <a:off x="342900" y="205984"/>
            <a:ext cx="6172200" cy="492521"/>
          </a:xfrm>
          <a:prstGeom prst="rect">
            <a:avLst/>
          </a:prstGeom>
        </p:spPr>
        <p:txBody>
          <a:bodyPr>
            <a:normAutofit/>
          </a:bodyPr>
          <a:lstStyle>
            <a:lvl1pPr algn="ctr" defTabSz="457200" rtl="0" eaLnBrk="1" latinLnBrk="0" hangingPunct="1">
              <a:spcBef>
                <a:spcPct val="0"/>
              </a:spcBef>
              <a:buNone/>
              <a:defRPr sz="2800" b="1" kern="1200">
                <a:solidFill>
                  <a:schemeClr val="tx1"/>
                </a:solidFill>
                <a:latin typeface="+mj-lt"/>
                <a:ea typeface="+mj-ea"/>
                <a:cs typeface="+mj-cs"/>
              </a:defRPr>
            </a:lvl1pPr>
          </a:lstStyle>
          <a:p>
            <a:r>
              <a:rPr lang="zh-CN" altLang="en-US" sz="2400" dirty="0">
                <a:latin typeface="微软雅黑" panose="020B0503020204020204" pitchFamily="34" charset="-122"/>
                <a:ea typeface="微软雅黑" panose="020B0503020204020204" pitchFamily="34" charset="-122"/>
              </a:rPr>
              <a:t>检索范围设定</a:t>
            </a:r>
          </a:p>
        </p:txBody>
      </p:sp>
    </p:spTree>
    <p:extLst>
      <p:ext uri="{BB962C8B-B14F-4D97-AF65-F5344CB8AC3E}">
        <p14:creationId xmlns:p14="http://schemas.microsoft.com/office/powerpoint/2010/main" val="8952736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18186" y="697779"/>
            <a:ext cx="5808690" cy="4345119"/>
          </a:xfrm>
          <a:prstGeom prst="rect">
            <a:avLst/>
          </a:prstGeom>
        </p:spPr>
      </p:pic>
      <p:sp>
        <p:nvSpPr>
          <p:cNvPr id="7" name="Title 3"/>
          <p:cNvSpPr>
            <a:spLocks noGrp="1"/>
          </p:cNvSpPr>
          <p:nvPr>
            <p:ph type="title"/>
          </p:nvPr>
        </p:nvSpPr>
        <p:spPr>
          <a:xfrm>
            <a:off x="688184" y="202387"/>
            <a:ext cx="5981179" cy="627459"/>
          </a:xfrm>
        </p:spPr>
        <p:txBody>
          <a:bodyPr/>
          <a:lstStyle/>
          <a:p>
            <a:r>
              <a:rPr lang="zh-CN" altLang="en-US" b="1" dirty="0" smtClean="0">
                <a:latin typeface="微软雅黑" pitchFamily="34" charset="-122"/>
                <a:ea typeface="微软雅黑" pitchFamily="34" charset="-122"/>
              </a:rPr>
              <a:t>便捷的检索方式</a:t>
            </a:r>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智能检索</a:t>
            </a:r>
            <a:endParaRPr lang="en-US" b="1" dirty="0">
              <a:latin typeface="微软雅黑" pitchFamily="34" charset="-122"/>
              <a:ea typeface="微软雅黑" pitchFamily="34" charset="-122"/>
            </a:endParaRPr>
          </a:p>
        </p:txBody>
      </p:sp>
      <p:sp>
        <p:nvSpPr>
          <p:cNvPr id="6" name="Rounded Rectangle 5"/>
          <p:cNvSpPr/>
          <p:nvPr/>
        </p:nvSpPr>
        <p:spPr bwMode="auto">
          <a:xfrm>
            <a:off x="896196" y="1434206"/>
            <a:ext cx="5022558" cy="378042"/>
          </a:xfrm>
          <a:prstGeom prst="roundRect">
            <a:avLst/>
          </a:prstGeom>
          <a:noFill/>
          <a:ln w="28575" cap="flat" cmpd="sng" algn="ctr">
            <a:solidFill>
              <a:srgbClr val="6817FF"/>
            </a:solid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783" fontAlgn="base">
              <a:spcBef>
                <a:spcPct val="50000"/>
              </a:spcBef>
              <a:spcAft>
                <a:spcPct val="0"/>
              </a:spcAft>
            </a:pPr>
            <a:endParaRPr lang="en-US">
              <a:latin typeface="微软雅黑" pitchFamily="34" charset="-122"/>
              <a:ea typeface="微软雅黑" pitchFamily="34" charset="-122"/>
            </a:endParaRPr>
          </a:p>
        </p:txBody>
      </p:sp>
      <p:sp>
        <p:nvSpPr>
          <p:cNvPr id="9" name="Rounded Rectangular Callout 8"/>
          <p:cNvSpPr/>
          <p:nvPr/>
        </p:nvSpPr>
        <p:spPr bwMode="auto">
          <a:xfrm>
            <a:off x="1160748" y="2208038"/>
            <a:ext cx="2592288" cy="508504"/>
          </a:xfrm>
          <a:prstGeom prst="wedgeRoundRectCallout">
            <a:avLst>
              <a:gd name="adj1" fmla="val -41123"/>
              <a:gd name="adj2" fmla="val -158640"/>
              <a:gd name="adj3" fmla="val 16667"/>
            </a:avLst>
          </a:prstGeom>
          <a:solidFill>
            <a:srgbClr val="6817FF"/>
          </a:solidFill>
          <a:ln w="9525" cap="flat" cmpd="sng" algn="ctr">
            <a:noFill/>
            <a:prstDash val="solid"/>
            <a:round/>
            <a:headEnd type="none" w="med" len="med"/>
            <a:tailEnd type="none" w="med" len="med"/>
          </a:ln>
          <a:effectLst/>
        </p:spPr>
        <p:txBody>
          <a:bodyPr vert="horz" wrap="square" lIns="0" tIns="0" rIns="137160" bIns="0" numCol="1" rtlCol="0" anchor="ctr" anchorCtr="0" compatLnSpc="1">
            <a:prstTxWarp prst="textNoShape">
              <a:avLst/>
            </a:prstTxWarp>
          </a:bodyPr>
          <a:lstStyle/>
          <a:p>
            <a:pPr algn="ctr"/>
            <a:r>
              <a:rPr lang="zh-CN" altLang="en-US" sz="1350" b="1" dirty="0">
                <a:solidFill>
                  <a:schemeClr val="bg1"/>
                </a:solidFill>
                <a:latin typeface="微软雅黑" pitchFamily="34" charset="-122"/>
                <a:ea typeface="微软雅黑" pitchFamily="34" charset="-122"/>
              </a:rPr>
              <a:t>支持输入任意长度的英文文本及中文单词</a:t>
            </a:r>
          </a:p>
        </p:txBody>
      </p:sp>
    </p:spTree>
    <p:extLst>
      <p:ext uri="{BB962C8B-B14F-4D97-AF65-F5344CB8AC3E}">
        <p14:creationId xmlns:p14="http://schemas.microsoft.com/office/powerpoint/2010/main" val="5730975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endParaRPr lang="en-US"/>
          </a:p>
        </p:txBody>
      </p:sp>
      <p:sp>
        <p:nvSpPr>
          <p:cNvPr id="3" name="Title 2"/>
          <p:cNvSpPr>
            <a:spLocks noGrp="1"/>
          </p:cNvSpPr>
          <p:nvPr>
            <p:ph type="title" idx="4294967295"/>
          </p:nvPr>
        </p:nvSpPr>
        <p:spPr>
          <a:xfrm>
            <a:off x="1749626" y="2189834"/>
            <a:ext cx="2847378" cy="225028"/>
          </a:xfrm>
          <a:prstGeom prst="rect">
            <a:avLst/>
          </a:prstGeom>
        </p:spPr>
        <p:txBody>
          <a:bodyPr/>
          <a:lstStyle/>
          <a:p>
            <a:r>
              <a:rPr lang="zh-CN" altLang="en-US" sz="3000" b="1" dirty="0">
                <a:solidFill>
                  <a:srgbClr val="6817FF"/>
                </a:solidFill>
                <a:latin typeface="Arial" panose="020B0604020202020204" pitchFamily="34" charset="0"/>
                <a:ea typeface="微软雅黑" panose="020B0503020204020204" pitchFamily="34" charset="-122"/>
              </a:rPr>
              <a:t>专利是什么？</a:t>
            </a:r>
            <a:endParaRPr lang="en-US" sz="3000" b="1" dirty="0">
              <a:solidFill>
                <a:srgbClr val="6817FF"/>
              </a:solidFill>
              <a:latin typeface="Arial" panose="020B0604020202020204" pitchFamily="34" charset="0"/>
              <a:ea typeface="微软雅黑" panose="020B0503020204020204" pitchFamily="34" charset="-122"/>
            </a:endParaRPr>
          </a:p>
        </p:txBody>
      </p:sp>
      <p:pic>
        <p:nvPicPr>
          <p:cNvPr id="2" name="Picture 1"/>
          <p:cNvPicPr>
            <a:picLocks noChangeAspect="1"/>
          </p:cNvPicPr>
          <p:nvPr/>
        </p:nvPicPr>
        <p:blipFill>
          <a:blip r:embed="rId3"/>
          <a:stretch>
            <a:fillRect/>
          </a:stretch>
        </p:blipFill>
        <p:spPr>
          <a:xfrm>
            <a:off x="1708396" y="642937"/>
            <a:ext cx="2614613" cy="376061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527352" y="1653148"/>
            <a:ext cx="963725" cy="559833"/>
          </a:xfrm>
          <a:prstGeom prst="rect">
            <a:avLst/>
          </a:prstGeom>
          <a:noFill/>
          <a:ln w="38100">
            <a:solidFill>
              <a:srgbClr val="6817FF"/>
            </a:solidFill>
          </a:ln>
        </p:spPr>
        <p:txBody>
          <a:bodyPr wrap="none" rtlCol="0">
            <a:spAutoFit/>
          </a:bodyPr>
          <a:lstStyle/>
          <a:p>
            <a:r>
              <a:rPr lang="zh-CN" altLang="en-US" sz="3038" b="1" dirty="0">
                <a:solidFill>
                  <a:srgbClr val="6817FF"/>
                </a:solidFill>
                <a:latin typeface="微软雅黑" panose="020B0503020204020204" pitchFamily="34" charset="-122"/>
                <a:ea typeface="微软雅黑" panose="020B0503020204020204" pitchFamily="34" charset="-122"/>
              </a:rPr>
              <a:t>公开</a:t>
            </a:r>
            <a:endParaRPr lang="en-US" sz="3038" b="1" dirty="0">
              <a:solidFill>
                <a:srgbClr val="6817FF"/>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4527352" y="2591950"/>
            <a:ext cx="963725" cy="559833"/>
          </a:xfrm>
          <a:prstGeom prst="rect">
            <a:avLst/>
          </a:prstGeom>
          <a:noFill/>
          <a:ln w="38100">
            <a:solidFill>
              <a:srgbClr val="6817FF"/>
            </a:solidFill>
          </a:ln>
        </p:spPr>
        <p:txBody>
          <a:bodyPr wrap="none" rtlCol="0">
            <a:spAutoFit/>
          </a:bodyPr>
          <a:lstStyle/>
          <a:p>
            <a:r>
              <a:rPr lang="zh-CN" altLang="en-US" sz="3038" b="1" dirty="0">
                <a:solidFill>
                  <a:srgbClr val="6817FF"/>
                </a:solidFill>
                <a:latin typeface="微软雅黑" panose="020B0503020204020204" pitchFamily="34" charset="-122"/>
                <a:ea typeface="微软雅黑" panose="020B0503020204020204" pitchFamily="34" charset="-122"/>
              </a:rPr>
              <a:t>保护</a:t>
            </a:r>
            <a:endParaRPr lang="en-US" sz="3038" b="1" dirty="0">
              <a:solidFill>
                <a:srgbClr val="6817FF"/>
              </a:solidFill>
              <a:latin typeface="微软雅黑" panose="020B0503020204020204" pitchFamily="34" charset="-122"/>
              <a:ea typeface="微软雅黑" panose="020B0503020204020204" pitchFamily="34" charset="-122"/>
            </a:endParaRPr>
          </a:p>
        </p:txBody>
      </p:sp>
      <p:sp>
        <p:nvSpPr>
          <p:cNvPr id="4" name="Right Arrow 3"/>
          <p:cNvSpPr/>
          <p:nvPr/>
        </p:nvSpPr>
        <p:spPr>
          <a:xfrm>
            <a:off x="5539979" y="1747361"/>
            <a:ext cx="342900" cy="348258"/>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solidFill>
                <a:srgbClr val="1AC604"/>
              </a:solidFill>
            </a:endParaRPr>
          </a:p>
        </p:txBody>
      </p:sp>
      <p:sp>
        <p:nvSpPr>
          <p:cNvPr id="9" name="TextBox 8"/>
          <p:cNvSpPr txBox="1"/>
          <p:nvPr/>
        </p:nvSpPr>
        <p:spPr>
          <a:xfrm>
            <a:off x="5940441" y="1653148"/>
            <a:ext cx="963725" cy="559833"/>
          </a:xfrm>
          <a:prstGeom prst="rect">
            <a:avLst/>
          </a:prstGeom>
          <a:noFill/>
          <a:ln w="38100">
            <a:noFill/>
          </a:ln>
        </p:spPr>
        <p:txBody>
          <a:bodyPr wrap="none" rtlCol="0">
            <a:spAutoFit/>
          </a:bodyPr>
          <a:lstStyle/>
          <a:p>
            <a:r>
              <a:rPr lang="zh-CN" altLang="en-US" sz="3038" b="1" dirty="0">
                <a:solidFill>
                  <a:srgbClr val="6817FF"/>
                </a:solidFill>
                <a:latin typeface="微软雅黑" panose="020B0503020204020204" pitchFamily="34" charset="-122"/>
                <a:ea typeface="微软雅黑" panose="020B0503020204020204" pitchFamily="34" charset="-122"/>
              </a:rPr>
              <a:t>义务</a:t>
            </a:r>
            <a:endParaRPr lang="en-US" sz="3038" b="1" dirty="0">
              <a:solidFill>
                <a:srgbClr val="6817FF"/>
              </a:solidFill>
              <a:latin typeface="微软雅黑" panose="020B0503020204020204" pitchFamily="34" charset="-122"/>
              <a:ea typeface="微软雅黑" panose="020B0503020204020204" pitchFamily="34" charset="-122"/>
            </a:endParaRPr>
          </a:p>
        </p:txBody>
      </p:sp>
      <p:sp>
        <p:nvSpPr>
          <p:cNvPr id="10" name="Right Arrow 9"/>
          <p:cNvSpPr/>
          <p:nvPr/>
        </p:nvSpPr>
        <p:spPr>
          <a:xfrm>
            <a:off x="5539979" y="2686163"/>
            <a:ext cx="342900" cy="34825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11" name="TextBox 10"/>
          <p:cNvSpPr txBox="1"/>
          <p:nvPr/>
        </p:nvSpPr>
        <p:spPr>
          <a:xfrm>
            <a:off x="5940441" y="2591950"/>
            <a:ext cx="963725" cy="559833"/>
          </a:xfrm>
          <a:prstGeom prst="rect">
            <a:avLst/>
          </a:prstGeom>
          <a:noFill/>
          <a:ln w="38100">
            <a:noFill/>
          </a:ln>
        </p:spPr>
        <p:txBody>
          <a:bodyPr wrap="none" rtlCol="0">
            <a:spAutoFit/>
          </a:bodyPr>
          <a:lstStyle/>
          <a:p>
            <a:r>
              <a:rPr lang="zh-CN" altLang="en-US" sz="3038" b="1" dirty="0">
                <a:solidFill>
                  <a:srgbClr val="6817FF"/>
                </a:solidFill>
                <a:latin typeface="微软雅黑" panose="020B0503020204020204" pitchFamily="34" charset="-122"/>
                <a:ea typeface="微软雅黑" panose="020B0503020204020204" pitchFamily="34" charset="-122"/>
              </a:rPr>
              <a:t>权利</a:t>
            </a:r>
            <a:endParaRPr lang="en-US" sz="3038" b="1" dirty="0">
              <a:solidFill>
                <a:srgbClr val="6817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4791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9" grpId="0"/>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1855496" y="721320"/>
            <a:ext cx="3147015" cy="1762021"/>
          </a:xfrm>
          <a:prstGeom prst="rect">
            <a:avLst/>
          </a:prstGeom>
        </p:spPr>
        <p:txBody>
          <a:bodyPr wrap="none">
            <a:spAutoFit/>
          </a:bodyPr>
          <a:lstStyle/>
          <a:p>
            <a:pPr marL="173827" indent="-173827" algn="ctr" defTabSz="685783" eaLnBrk="0" fontAlgn="base" hangingPunct="0">
              <a:spcBef>
                <a:spcPts val="450"/>
              </a:spcBef>
              <a:spcAft>
                <a:spcPct val="0"/>
              </a:spcAft>
              <a:buClr>
                <a:srgbClr val="FF8000"/>
              </a:buClr>
            </a:pPr>
            <a:r>
              <a:rPr lang="zh-TW" altLang="en-US" sz="2700" b="1" dirty="0">
                <a:solidFill>
                  <a:srgbClr val="A0968C">
                    <a:lumMod val="50000"/>
                  </a:srgbClr>
                </a:solidFill>
                <a:latin typeface="Arial" panose="020B0604020202020204" pitchFamily="34" charset="0"/>
                <a:ea typeface="微软雅黑" panose="020B0503020204020204" pitchFamily="34" charset="-122"/>
                <a:cs typeface="Arial" panose="020B0604020202020204" pitchFamily="34" charset="0"/>
              </a:rPr>
              <a:t>您可贴上</a:t>
            </a:r>
            <a:endParaRPr lang="en-US" altLang="zh-TW" sz="2700" b="1" dirty="0">
              <a:solidFill>
                <a:srgbClr val="A0968C">
                  <a:lumMod val="50000"/>
                </a:srgbClr>
              </a:solidFill>
              <a:latin typeface="Arial" panose="020B0604020202020204" pitchFamily="34" charset="0"/>
              <a:ea typeface="微软雅黑" panose="020B0503020204020204" pitchFamily="34" charset="-122"/>
              <a:cs typeface="Arial" panose="020B0604020202020204" pitchFamily="34" charset="0"/>
            </a:endParaRPr>
          </a:p>
          <a:p>
            <a:pPr marL="173827" indent="-173827" algn="ctr" defTabSz="685783" eaLnBrk="0" fontAlgn="base" hangingPunct="0">
              <a:spcBef>
                <a:spcPts val="450"/>
              </a:spcBef>
              <a:spcAft>
                <a:spcPct val="0"/>
              </a:spcAft>
              <a:buClr>
                <a:srgbClr val="FF8000"/>
              </a:buClr>
            </a:pPr>
            <a:r>
              <a:rPr lang="zh-CN" altLang="en-US" sz="2100" dirty="0">
                <a:solidFill>
                  <a:srgbClr val="A0968C">
                    <a:lumMod val="50000"/>
                  </a:srgbClr>
                </a:solidFill>
                <a:latin typeface="Arial" panose="020B0604020202020204" pitchFamily="34" charset="0"/>
                <a:ea typeface="微软雅黑" panose="020B0503020204020204" pitchFamily="34" charset="-122"/>
                <a:cs typeface="Arial" panose="020B0604020202020204" pitchFamily="34" charset="0"/>
              </a:rPr>
              <a:t>技术交底书中的技术描述</a:t>
            </a:r>
            <a:endParaRPr lang="en-US" altLang="zh-CN" sz="2100" dirty="0">
              <a:solidFill>
                <a:srgbClr val="A0968C">
                  <a:lumMod val="50000"/>
                </a:srgbClr>
              </a:solidFill>
              <a:latin typeface="Arial" panose="020B0604020202020204" pitchFamily="34" charset="0"/>
              <a:ea typeface="微软雅黑" panose="020B0503020204020204" pitchFamily="34" charset="-122"/>
              <a:cs typeface="Arial" panose="020B0604020202020204" pitchFamily="34" charset="0"/>
            </a:endParaRPr>
          </a:p>
          <a:p>
            <a:pPr marL="173827" indent="-173827" algn="ctr" defTabSz="685783" eaLnBrk="0" fontAlgn="base" hangingPunct="0">
              <a:spcBef>
                <a:spcPts val="450"/>
              </a:spcBef>
              <a:spcAft>
                <a:spcPct val="0"/>
              </a:spcAft>
              <a:buClr>
                <a:srgbClr val="FF8000"/>
              </a:buClr>
            </a:pPr>
            <a:r>
              <a:rPr lang="zh-CN" altLang="en-US" sz="2100" dirty="0">
                <a:solidFill>
                  <a:srgbClr val="A0968C">
                    <a:lumMod val="50000"/>
                  </a:srgbClr>
                </a:solidFill>
                <a:latin typeface="Arial" panose="020B0604020202020204" pitchFamily="34" charset="0"/>
                <a:ea typeface="微软雅黑" panose="020B0503020204020204" pitchFamily="34" charset="-122"/>
                <a:cs typeface="Arial" panose="020B0604020202020204" pitchFamily="34" charset="0"/>
              </a:rPr>
              <a:t>产品说明书</a:t>
            </a:r>
            <a:endParaRPr lang="en-US" altLang="zh-TW" sz="2100" dirty="0">
              <a:solidFill>
                <a:srgbClr val="A0968C">
                  <a:lumMod val="50000"/>
                </a:srgbClr>
              </a:solidFill>
              <a:latin typeface="Arial" panose="020B0604020202020204" pitchFamily="34" charset="0"/>
              <a:ea typeface="微软雅黑" panose="020B0503020204020204" pitchFamily="34" charset="-122"/>
              <a:cs typeface="Arial" panose="020B0604020202020204" pitchFamily="34" charset="0"/>
            </a:endParaRPr>
          </a:p>
          <a:p>
            <a:pPr marL="173827" indent="-173827" algn="ctr" defTabSz="685783" eaLnBrk="0" fontAlgn="base" hangingPunct="0">
              <a:spcBef>
                <a:spcPts val="450"/>
              </a:spcBef>
              <a:spcAft>
                <a:spcPct val="0"/>
              </a:spcAft>
              <a:buClr>
                <a:srgbClr val="FF8000"/>
              </a:buClr>
            </a:pPr>
            <a:r>
              <a:rPr lang="en-US" sz="2700" b="1" dirty="0">
                <a:solidFill>
                  <a:srgbClr val="A0968C">
                    <a:lumMod val="50000"/>
                  </a:srgbClr>
                </a:solidFill>
                <a:latin typeface="Arial" panose="020B0604020202020204" pitchFamily="34" charset="0"/>
                <a:ea typeface="微软雅黑" panose="020B0503020204020204" pitchFamily="34" charset="-122"/>
                <a:cs typeface="Arial" panose="020B0604020202020204" pitchFamily="34" charset="0"/>
              </a:rPr>
              <a:t>…</a:t>
            </a:r>
          </a:p>
        </p:txBody>
      </p:sp>
      <p:sp>
        <p:nvSpPr>
          <p:cNvPr id="3" name="TextBox 8"/>
          <p:cNvSpPr txBox="1"/>
          <p:nvPr/>
        </p:nvSpPr>
        <p:spPr>
          <a:xfrm>
            <a:off x="527678" y="3199559"/>
            <a:ext cx="5802922" cy="1004172"/>
          </a:xfrm>
          <a:prstGeom prst="rect">
            <a:avLst/>
          </a:prstGeom>
          <a:solidFill>
            <a:schemeClr val="bg1"/>
          </a:solidFill>
          <a:ln w="19050">
            <a:noFill/>
            <a:miter lim="800000"/>
            <a:headEnd/>
            <a:tailEnd/>
          </a:ln>
          <a:effectLst/>
        </p:spPr>
        <p:txBody>
          <a:bodyPr vert="horz" wrap="none" lIns="54000" tIns="54000" rIns="54000" bIns="54000" numCol="1" rtlCol="0" anchor="ctr" anchorCtr="0" compatLnSpc="1">
            <a:prstTxWarp prst="textNoShape">
              <a:avLst/>
            </a:prstTxWarp>
            <a:spAutoFit/>
          </a:bodyPr>
          <a:lstStyle/>
          <a:p>
            <a:pPr marL="173827" indent="-173827" algn="ctr" defTabSz="685783" eaLnBrk="0" fontAlgn="base" hangingPunct="0">
              <a:spcBef>
                <a:spcPts val="450"/>
              </a:spcBef>
              <a:spcAft>
                <a:spcPct val="0"/>
              </a:spcAft>
              <a:buClr>
                <a:srgbClr val="FF8000"/>
              </a:buClr>
            </a:pPr>
            <a:r>
              <a:rPr lang="en-US" altLang="zh-TW" sz="2700" b="1" dirty="0">
                <a:solidFill>
                  <a:srgbClr val="6817FF"/>
                </a:solidFill>
                <a:latin typeface="Arial" panose="020B0604020202020204" pitchFamily="34" charset="0"/>
                <a:ea typeface="微软雅黑" panose="020B0503020204020204" pitchFamily="34" charset="-122"/>
                <a:cs typeface="Arial" panose="020B0604020202020204" pitchFamily="34" charset="0"/>
              </a:rPr>
              <a:t>Smart Search</a:t>
            </a:r>
            <a:r>
              <a:rPr lang="zh-CN" altLang="en-US" sz="2700" b="1" dirty="0">
                <a:solidFill>
                  <a:srgbClr val="6817FF"/>
                </a:solidFill>
                <a:latin typeface="Arial" panose="020B0604020202020204" pitchFamily="34" charset="0"/>
                <a:ea typeface="微软雅黑" panose="020B0503020204020204" pitchFamily="34" charset="-122"/>
                <a:cs typeface="Arial" panose="020B0604020202020204" pitchFamily="34" charset="0"/>
              </a:rPr>
              <a:t>能够</a:t>
            </a:r>
            <a:r>
              <a:rPr lang="zh-TW" altLang="en-US" sz="2700" b="1" dirty="0">
                <a:solidFill>
                  <a:srgbClr val="6817FF"/>
                </a:solidFill>
                <a:latin typeface="Arial" panose="020B0604020202020204" pitchFamily="34" charset="0"/>
                <a:ea typeface="微软雅黑" panose="020B0503020204020204" pitchFamily="34" charset="-122"/>
                <a:cs typeface="Arial" panose="020B0604020202020204" pitchFamily="34" charset="0"/>
              </a:rPr>
              <a:t>查找专利数据库中</a:t>
            </a:r>
            <a:endParaRPr lang="en-US" altLang="zh-TW" sz="2700" b="1" dirty="0">
              <a:solidFill>
                <a:srgbClr val="6817FF"/>
              </a:solidFill>
              <a:latin typeface="Arial" panose="020B0604020202020204" pitchFamily="34" charset="0"/>
              <a:ea typeface="微软雅黑" panose="020B0503020204020204" pitchFamily="34" charset="-122"/>
              <a:cs typeface="Arial" panose="020B0604020202020204" pitchFamily="34" charset="0"/>
            </a:endParaRPr>
          </a:p>
          <a:p>
            <a:pPr marL="173827" indent="-173827" algn="ctr" defTabSz="685783" eaLnBrk="0" fontAlgn="base" hangingPunct="0">
              <a:spcBef>
                <a:spcPts val="450"/>
              </a:spcBef>
              <a:spcAft>
                <a:spcPct val="0"/>
              </a:spcAft>
              <a:buClr>
                <a:srgbClr val="FF8000"/>
              </a:buClr>
            </a:pPr>
            <a:r>
              <a:rPr lang="zh-CN" altLang="en-US" sz="2700" b="1" dirty="0">
                <a:solidFill>
                  <a:srgbClr val="6817FF"/>
                </a:solidFill>
                <a:latin typeface="Arial" panose="020B0604020202020204" pitchFamily="34" charset="0"/>
                <a:ea typeface="微软雅黑" panose="020B0503020204020204" pitchFamily="34" charset="-122"/>
                <a:cs typeface="Arial" panose="020B0604020202020204" pitchFamily="34" charset="0"/>
              </a:rPr>
              <a:t>与输入的内容</a:t>
            </a:r>
            <a:r>
              <a:rPr lang="zh-TW" altLang="en-US" sz="2700" b="1" dirty="0">
                <a:solidFill>
                  <a:srgbClr val="6817FF"/>
                </a:solidFill>
                <a:latin typeface="Arial" panose="020B0604020202020204" pitchFamily="34" charset="0"/>
                <a:ea typeface="微软雅黑" panose="020B0503020204020204" pitchFamily="34" charset="-122"/>
                <a:cs typeface="Arial" panose="020B0604020202020204" pitchFamily="34" charset="0"/>
              </a:rPr>
              <a:t>相关</a:t>
            </a:r>
            <a:r>
              <a:rPr lang="zh-CN" altLang="en-US" sz="2700" b="1" dirty="0">
                <a:solidFill>
                  <a:srgbClr val="6817FF"/>
                </a:solidFill>
                <a:latin typeface="Arial" panose="020B0604020202020204" pitchFamily="34" charset="0"/>
                <a:ea typeface="微软雅黑" panose="020B0503020204020204" pitchFamily="34" charset="-122"/>
                <a:cs typeface="Arial" panose="020B0604020202020204" pitchFamily="34" charset="0"/>
              </a:rPr>
              <a:t>的</a:t>
            </a:r>
            <a:r>
              <a:rPr lang="zh-TW" altLang="en-US" sz="2700" b="1" dirty="0">
                <a:solidFill>
                  <a:srgbClr val="6817FF"/>
                </a:solidFill>
                <a:latin typeface="Arial" panose="020B0604020202020204" pitchFamily="34" charset="0"/>
                <a:ea typeface="微软雅黑" panose="020B0503020204020204" pitchFamily="34" charset="-122"/>
                <a:cs typeface="Arial" panose="020B0604020202020204" pitchFamily="34" charset="0"/>
              </a:rPr>
              <a:t>专利</a:t>
            </a:r>
            <a:endParaRPr lang="en-US" altLang="zh-TW" sz="2700" b="1" dirty="0">
              <a:solidFill>
                <a:srgbClr val="6817FF"/>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1508230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64395"/>
            <a:ext cx="6860388" cy="3705549"/>
          </a:xfrm>
          <a:prstGeom prst="rect">
            <a:avLst/>
          </a:prstGeom>
        </p:spPr>
      </p:pic>
      <p:sp>
        <p:nvSpPr>
          <p:cNvPr id="7" name="Title 1"/>
          <p:cNvSpPr>
            <a:spLocks noGrp="1"/>
          </p:cNvSpPr>
          <p:nvPr>
            <p:ph type="title"/>
          </p:nvPr>
        </p:nvSpPr>
        <p:spPr>
          <a:xfrm>
            <a:off x="688185" y="236936"/>
            <a:ext cx="5526881" cy="627459"/>
          </a:xfrm>
        </p:spPr>
        <p:txBody>
          <a:bodyPr/>
          <a:lstStyle/>
          <a:p>
            <a:r>
              <a:rPr lang="zh-CN" altLang="en-US" b="1" dirty="0" smtClean="0">
                <a:latin typeface="微软雅黑" pitchFamily="34" charset="-122"/>
                <a:ea typeface="微软雅黑" pitchFamily="34" charset="-122"/>
              </a:rPr>
              <a:t>智能检索</a:t>
            </a:r>
            <a:endParaRPr lang="en-US" b="1" dirty="0">
              <a:latin typeface="微软雅黑" pitchFamily="34" charset="-122"/>
              <a:ea typeface="微软雅黑" pitchFamily="34" charset="-122"/>
            </a:endParaRPr>
          </a:p>
        </p:txBody>
      </p:sp>
      <p:sp>
        <p:nvSpPr>
          <p:cNvPr id="11" name="Rounded Rectangular Callout 8"/>
          <p:cNvSpPr/>
          <p:nvPr/>
        </p:nvSpPr>
        <p:spPr bwMode="auto">
          <a:xfrm>
            <a:off x="3012609" y="2836462"/>
            <a:ext cx="2713352" cy="645230"/>
          </a:xfrm>
          <a:prstGeom prst="wedgeRoundRectCallout">
            <a:avLst>
              <a:gd name="adj1" fmla="val 71218"/>
              <a:gd name="adj2" fmla="val -155067"/>
              <a:gd name="adj3" fmla="val 16667"/>
            </a:avLst>
          </a:prstGeom>
          <a:solidFill>
            <a:srgbClr val="6817FF"/>
          </a:solidFill>
          <a:ln w="9525" cap="flat" cmpd="sng" algn="ctr">
            <a:noFill/>
            <a:prstDash val="solid"/>
            <a:round/>
            <a:headEnd type="none" w="med" len="med"/>
            <a:tailEnd type="none" w="med" len="med"/>
          </a:ln>
          <a:effectLst/>
        </p:spPr>
        <p:txBody>
          <a:bodyPr vert="horz" wrap="square" lIns="0" tIns="0" rIns="137160" bIns="0" numCol="1" rtlCol="0" anchor="ctr" anchorCtr="0" compatLnSpc="1">
            <a:prstTxWarp prst="textNoShape">
              <a:avLst/>
            </a:prstTxWarp>
          </a:bodyPr>
          <a:lstStyle/>
          <a:p>
            <a:pPr algn="ctr"/>
            <a:r>
              <a:rPr lang="zh-CN" altLang="en-US" sz="1350" b="1" dirty="0">
                <a:solidFill>
                  <a:schemeClr val="bg1"/>
                </a:solidFill>
                <a:latin typeface="微软雅黑" pitchFamily="34" charset="-122"/>
                <a:ea typeface="微软雅黑" pitchFamily="34" charset="-122"/>
              </a:rPr>
              <a:t>按照相关性对检索结果进行排序</a:t>
            </a:r>
            <a:endParaRPr lang="en-US" altLang="zh-CN" sz="1350" b="1" dirty="0">
              <a:solidFill>
                <a:schemeClr val="bg1"/>
              </a:solidFill>
              <a:latin typeface="微软雅黑" pitchFamily="34" charset="-122"/>
              <a:ea typeface="微软雅黑" pitchFamily="34" charset="-122"/>
            </a:endParaRPr>
          </a:p>
          <a:p>
            <a:pPr algn="ctr"/>
            <a:r>
              <a:rPr lang="zh-CN" altLang="en-US" sz="1350" b="1" dirty="0">
                <a:solidFill>
                  <a:schemeClr val="bg1"/>
                </a:solidFill>
                <a:latin typeface="微软雅黑" pitchFamily="34" charset="-122"/>
                <a:ea typeface="微软雅黑" pitchFamily="34" charset="-122"/>
              </a:rPr>
              <a:t>显示前</a:t>
            </a:r>
            <a:r>
              <a:rPr lang="en-US" altLang="zh-CN" sz="1350" b="1" dirty="0">
                <a:solidFill>
                  <a:schemeClr val="bg1"/>
                </a:solidFill>
                <a:latin typeface="微软雅黑" pitchFamily="34" charset="-122"/>
                <a:ea typeface="微软雅黑" pitchFamily="34" charset="-122"/>
              </a:rPr>
              <a:t>1000</a:t>
            </a:r>
            <a:r>
              <a:rPr lang="zh-CN" altLang="en-US" sz="1350" b="1" dirty="0">
                <a:solidFill>
                  <a:schemeClr val="bg1"/>
                </a:solidFill>
                <a:latin typeface="微软雅黑" pitchFamily="34" charset="-122"/>
                <a:ea typeface="微软雅黑" pitchFamily="34" charset="-122"/>
              </a:rPr>
              <a:t>条记录</a:t>
            </a:r>
            <a:endParaRPr lang="en-US" sz="1350" b="1" dirty="0">
              <a:solidFill>
                <a:schemeClr val="bg1"/>
              </a:solidFill>
              <a:latin typeface="微软雅黑" pitchFamily="34" charset="-122"/>
              <a:ea typeface="微软雅黑" pitchFamily="34" charset="-122"/>
            </a:endParaRPr>
          </a:p>
        </p:txBody>
      </p:sp>
      <p:sp>
        <p:nvSpPr>
          <p:cNvPr id="8" name="Rounded Rectangular Callout 8"/>
          <p:cNvSpPr/>
          <p:nvPr/>
        </p:nvSpPr>
        <p:spPr bwMode="auto">
          <a:xfrm>
            <a:off x="1025105" y="1412852"/>
            <a:ext cx="1369787" cy="338319"/>
          </a:xfrm>
          <a:prstGeom prst="wedgeRoundRectCallout">
            <a:avLst>
              <a:gd name="adj1" fmla="val 75510"/>
              <a:gd name="adj2" fmla="val -99918"/>
              <a:gd name="adj3" fmla="val 16667"/>
            </a:avLst>
          </a:prstGeom>
          <a:solidFill>
            <a:srgbClr val="6817FF"/>
          </a:solidFill>
          <a:ln w="9525" cap="flat" cmpd="sng" algn="ctr">
            <a:noFill/>
            <a:prstDash val="solid"/>
            <a:round/>
            <a:headEnd type="none" w="med" len="med"/>
            <a:tailEnd type="none" w="med" len="med"/>
          </a:ln>
          <a:effectLst/>
        </p:spPr>
        <p:txBody>
          <a:bodyPr vert="horz" wrap="square" lIns="0" tIns="0" rIns="137160" bIns="0" numCol="1" rtlCol="0" anchor="ctr" anchorCtr="0" compatLnSpc="1">
            <a:prstTxWarp prst="textNoShape">
              <a:avLst/>
            </a:prstTxWarp>
          </a:bodyPr>
          <a:lstStyle/>
          <a:p>
            <a:pPr algn="ctr"/>
            <a:r>
              <a:rPr lang="zh-CN" altLang="en-US" sz="1350" b="1" dirty="0">
                <a:solidFill>
                  <a:schemeClr val="bg1"/>
                </a:solidFill>
                <a:latin typeface="微软雅黑" pitchFamily="34" charset="-122"/>
                <a:ea typeface="微软雅黑" pitchFamily="34" charset="-122"/>
              </a:rPr>
              <a:t>关键词可删减</a:t>
            </a:r>
            <a:endParaRPr lang="en-US" sz="1350" b="1" dirty="0">
              <a:solidFill>
                <a:schemeClr val="bg1"/>
              </a:solidFill>
              <a:latin typeface="微软雅黑" pitchFamily="34" charset="-122"/>
              <a:ea typeface="微软雅黑" pitchFamily="34" charset="-122"/>
            </a:endParaRPr>
          </a:p>
        </p:txBody>
      </p:sp>
      <p:pic>
        <p:nvPicPr>
          <p:cNvPr id="5" name="Picture 4"/>
          <p:cNvPicPr>
            <a:picLocks noChangeAspect="1"/>
          </p:cNvPicPr>
          <p:nvPr/>
        </p:nvPicPr>
        <p:blipFill>
          <a:blip r:embed="rId3"/>
          <a:stretch>
            <a:fillRect/>
          </a:stretch>
        </p:blipFill>
        <p:spPr>
          <a:xfrm>
            <a:off x="4343403" y="1487463"/>
            <a:ext cx="1871663" cy="521494"/>
          </a:xfrm>
          <a:prstGeom prst="rect">
            <a:avLst/>
          </a:prstGeom>
        </p:spPr>
      </p:pic>
      <p:sp>
        <p:nvSpPr>
          <p:cNvPr id="9" name="Rectangle 8"/>
          <p:cNvSpPr/>
          <p:nvPr/>
        </p:nvSpPr>
        <p:spPr>
          <a:xfrm>
            <a:off x="6255658" y="1582011"/>
            <a:ext cx="297611" cy="245853"/>
          </a:xfrm>
          <a:prstGeom prst="rect">
            <a:avLst/>
          </a:prstGeom>
          <a:noFill/>
          <a:ln w="28575">
            <a:solidFill>
              <a:srgbClr val="6817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48046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935" y="268477"/>
            <a:ext cx="5526881" cy="627459"/>
          </a:xfrm>
        </p:spPr>
        <p:txBody>
          <a:bodyPr/>
          <a:lstStyle/>
          <a:p>
            <a:r>
              <a:rPr lang="zh-CN" altLang="en-US" b="1" dirty="0" smtClean="0">
                <a:latin typeface="微软雅黑" pitchFamily="34" charset="-122"/>
                <a:ea typeface="微软雅黑" pitchFamily="34" charset="-122"/>
              </a:rPr>
              <a:t>公开号检索</a:t>
            </a:r>
            <a:endParaRPr lang="en-US" b="1" dirty="0"/>
          </a:p>
        </p:txBody>
      </p:sp>
      <p:pic>
        <p:nvPicPr>
          <p:cNvPr id="550913" name="Picture 1"/>
          <p:cNvPicPr>
            <a:picLocks noChangeAspect="1" noChangeArrowheads="1"/>
          </p:cNvPicPr>
          <p:nvPr/>
        </p:nvPicPr>
        <p:blipFill>
          <a:blip r:embed="rId3" cstate="print"/>
          <a:srcRect/>
          <a:stretch>
            <a:fillRect/>
          </a:stretch>
        </p:blipFill>
        <p:spPr bwMode="auto">
          <a:xfrm>
            <a:off x="674694" y="1771642"/>
            <a:ext cx="5616624" cy="202014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674694" y="895936"/>
            <a:ext cx="5832648" cy="756617"/>
          </a:xfrm>
          <a:prstGeom prst="rect">
            <a:avLst/>
          </a:prstGeom>
        </p:spPr>
        <p:txBody>
          <a:bodyPr wrap="square">
            <a:spAutoFit/>
          </a:bodyPr>
          <a:lstStyle/>
          <a:p>
            <a:pPr marL="217880" indent="-217880">
              <a:lnSpc>
                <a:spcPct val="130000"/>
              </a:lnSpc>
              <a:spcAft>
                <a:spcPts val="450"/>
              </a:spcAft>
              <a:buClr>
                <a:srgbClr val="FF8000"/>
              </a:buClr>
              <a:buFont typeface="Arial" pitchFamily="34" charset="0"/>
              <a:buChar char="•"/>
              <a:defRPr/>
            </a:pPr>
            <a:r>
              <a:rPr lang="zh-CN" altLang="en-US" sz="1500" dirty="0">
                <a:latin typeface="微软雅黑" pitchFamily="34" charset="-122"/>
                <a:ea typeface="微软雅黑" pitchFamily="34" charset="-122"/>
              </a:rPr>
              <a:t>基于一个或多个专利的公开号或者 </a:t>
            </a:r>
            <a:r>
              <a:rPr lang="en-US" altLang="zh-CN" sz="1500" dirty="0">
                <a:latin typeface="微软雅黑" pitchFamily="34" charset="-122"/>
                <a:ea typeface="微软雅黑" pitchFamily="34" charset="-122"/>
              </a:rPr>
              <a:t>DWPI </a:t>
            </a:r>
            <a:r>
              <a:rPr lang="zh-CN" altLang="en-US" sz="1500" dirty="0">
                <a:latin typeface="微软雅黑" pitchFamily="34" charset="-122"/>
                <a:ea typeface="微软雅黑" pitchFamily="34" charset="-122"/>
              </a:rPr>
              <a:t>入藏号进行检索</a:t>
            </a:r>
            <a:endParaRPr lang="en-US" altLang="zh-CN" sz="1500" dirty="0">
              <a:latin typeface="微软雅黑" pitchFamily="34" charset="-122"/>
              <a:ea typeface="微软雅黑" pitchFamily="34" charset="-122"/>
            </a:endParaRPr>
          </a:p>
          <a:p>
            <a:pPr marL="217880" indent="-217880">
              <a:lnSpc>
                <a:spcPct val="130000"/>
              </a:lnSpc>
              <a:spcAft>
                <a:spcPts val="450"/>
              </a:spcAft>
              <a:buClr>
                <a:srgbClr val="FF8000"/>
              </a:buClr>
              <a:buFont typeface="Arial" pitchFamily="34" charset="0"/>
              <a:buChar char="•"/>
              <a:defRPr/>
            </a:pPr>
            <a:r>
              <a:rPr lang="en-US" altLang="zh-CN" sz="1500" b="1" dirty="0">
                <a:solidFill>
                  <a:srgbClr val="6817FF"/>
                </a:solidFill>
                <a:latin typeface="微软雅黑" pitchFamily="34" charset="-122"/>
                <a:ea typeface="微软雅黑" pitchFamily="34" charset="-122"/>
              </a:rPr>
              <a:t>1800</a:t>
            </a:r>
            <a:r>
              <a:rPr lang="zh-CN" altLang="en-US" sz="1500" dirty="0">
                <a:latin typeface="微软雅黑" pitchFamily="34" charset="-122"/>
                <a:ea typeface="微软雅黑" pitchFamily="34" charset="-122"/>
              </a:rPr>
              <a:t>条公开号输入</a:t>
            </a:r>
            <a:r>
              <a:rPr lang="zh-CN" altLang="en-US" sz="1500" b="1" dirty="0" smtClean="0">
                <a:solidFill>
                  <a:srgbClr val="6817FF"/>
                </a:solidFill>
                <a:latin typeface="微软雅黑" pitchFamily="34" charset="-122"/>
                <a:ea typeface="微软雅黑" pitchFamily="34" charset="-122"/>
              </a:rPr>
              <a:t>，</a:t>
            </a:r>
            <a:r>
              <a:rPr lang="en-US" altLang="zh-CN" sz="1500" b="1" dirty="0">
                <a:solidFill>
                  <a:srgbClr val="6817FF"/>
                </a:solidFill>
                <a:latin typeface="微软雅黑" pitchFamily="34" charset="-122"/>
                <a:ea typeface="微软雅黑" pitchFamily="34" charset="-122"/>
              </a:rPr>
              <a:t>6</a:t>
            </a:r>
            <a:r>
              <a:rPr lang="zh-CN" altLang="en-US" sz="1500" b="1" dirty="0" smtClean="0">
                <a:solidFill>
                  <a:srgbClr val="6817FF"/>
                </a:solidFill>
                <a:latin typeface="微软雅黑" pitchFamily="34" charset="-122"/>
                <a:ea typeface="微软雅黑" pitchFamily="34" charset="-122"/>
              </a:rPr>
              <a:t>万</a:t>
            </a:r>
            <a:r>
              <a:rPr lang="zh-CN" altLang="en-US" sz="1500" dirty="0">
                <a:latin typeface="微软雅黑" pitchFamily="34" charset="-122"/>
                <a:ea typeface="微软雅黑" pitchFamily="34" charset="-122"/>
              </a:rPr>
              <a:t>条专利公开号批量上载</a:t>
            </a:r>
          </a:p>
        </p:txBody>
      </p:sp>
      <p:sp>
        <p:nvSpPr>
          <p:cNvPr id="6" name="AutoShape 4"/>
          <p:cNvSpPr>
            <a:spLocks noChangeArrowheads="1"/>
          </p:cNvSpPr>
          <p:nvPr/>
        </p:nvSpPr>
        <p:spPr bwMode="gray">
          <a:xfrm>
            <a:off x="3384250" y="3006370"/>
            <a:ext cx="2735564" cy="302059"/>
          </a:xfrm>
          <a:prstGeom prst="roundRect">
            <a:avLst>
              <a:gd name="adj" fmla="val 16667"/>
            </a:avLst>
          </a:prstGeom>
          <a:solidFill>
            <a:srgbClr val="6817FF"/>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marL="171446" indent="-171446" algn="ctr">
              <a:spcBef>
                <a:spcPct val="25000"/>
              </a:spcBef>
              <a:buClr>
                <a:schemeClr val="hlink"/>
              </a:buClr>
              <a:defRPr/>
            </a:pPr>
            <a:r>
              <a:rPr lang="zh-CN" altLang="en-US" sz="1500" b="1" dirty="0">
                <a:solidFill>
                  <a:schemeClr val="bg1"/>
                </a:solidFill>
                <a:latin typeface="微软雅黑" pitchFamily="34" charset="-122"/>
                <a:ea typeface="微软雅黑" pitchFamily="34" charset="-122"/>
              </a:rPr>
              <a:t>空格，分号，制表符或换行符</a:t>
            </a:r>
            <a:endParaRPr lang="en-US" altLang="zh-CN" sz="1500" b="1" dirty="0">
              <a:solidFill>
                <a:schemeClr val="bg1"/>
              </a:solidFill>
              <a:latin typeface="微软雅黑" pitchFamily="34" charset="-122"/>
              <a:ea typeface="微软雅黑" pitchFamily="34" charset="-122"/>
            </a:endParaRPr>
          </a:p>
        </p:txBody>
      </p:sp>
      <p:pic>
        <p:nvPicPr>
          <p:cNvPr id="1026" name="Picture 2"/>
          <p:cNvPicPr>
            <a:picLocks noChangeAspect="1" noChangeArrowheads="1"/>
          </p:cNvPicPr>
          <p:nvPr/>
        </p:nvPicPr>
        <p:blipFill>
          <a:blip r:embed="rId4" cstate="print"/>
          <a:srcRect/>
          <a:stretch>
            <a:fillRect/>
          </a:stretch>
        </p:blipFill>
        <p:spPr bwMode="auto">
          <a:xfrm>
            <a:off x="4293096" y="1771642"/>
            <a:ext cx="1998222" cy="2664296"/>
          </a:xfrm>
          <a:prstGeom prst="rect">
            <a:avLst/>
          </a:prstGeom>
          <a:ln>
            <a:noFill/>
          </a:ln>
          <a:effectLst>
            <a:outerShdw blurRad="190500" algn="tl" rotWithShape="0">
              <a:srgbClr val="000000">
                <a:alpha val="70000"/>
              </a:srgbClr>
            </a:outerShdw>
          </a:effectLst>
        </p:spPr>
      </p:pic>
      <p:cxnSp>
        <p:nvCxnSpPr>
          <p:cNvPr id="8" name="Straight Arrow Connector 7"/>
          <p:cNvCxnSpPr/>
          <p:nvPr/>
        </p:nvCxnSpPr>
        <p:spPr bwMode="auto">
          <a:xfrm flipV="1">
            <a:off x="2186862" y="1885951"/>
            <a:ext cx="2106234" cy="1473789"/>
          </a:xfrm>
          <a:prstGeom prst="straightConnector1">
            <a:avLst/>
          </a:prstGeom>
          <a:noFill/>
          <a:ln w="41275" cap="flat" cmpd="sng" algn="ctr">
            <a:solidFill>
              <a:srgbClr val="6817FF"/>
            </a:solidFill>
            <a:prstDash val="solid"/>
            <a:round/>
            <a:headEnd type="none" w="med" len="med"/>
            <a:tailEnd type="arrow"/>
          </a:ln>
          <a:effectLst/>
        </p:spPr>
      </p:cxnSp>
      <p:sp>
        <p:nvSpPr>
          <p:cNvPr id="9" name="AutoShape 4"/>
          <p:cNvSpPr>
            <a:spLocks noChangeArrowheads="1"/>
          </p:cNvSpPr>
          <p:nvPr/>
        </p:nvSpPr>
        <p:spPr bwMode="gray">
          <a:xfrm>
            <a:off x="1021727" y="3953518"/>
            <a:ext cx="2971800" cy="685800"/>
          </a:xfrm>
          <a:prstGeom prst="roundRect">
            <a:avLst>
              <a:gd name="adj" fmla="val 16667"/>
            </a:avLst>
          </a:prstGeom>
          <a:solidFill>
            <a:srgbClr val="959595"/>
          </a:solidFill>
          <a:ln w="9525" algn="ctr">
            <a:solidFill>
              <a:srgbClr val="E4E4E4"/>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a:spcBef>
                <a:spcPct val="25000"/>
              </a:spcBef>
              <a:buClr>
                <a:schemeClr val="hlink"/>
              </a:buClr>
              <a:defRPr/>
            </a:pPr>
            <a:r>
              <a:rPr lang="zh-CN" altLang="en-US" sz="1200" b="1" dirty="0">
                <a:latin typeface="微软雅黑" panose="020B0503020204020204" pitchFamily="34" charset="-122"/>
                <a:ea typeface="微软雅黑" panose="020B0503020204020204" pitchFamily="34" charset="-122"/>
              </a:rPr>
              <a:t>无效检索：同族查找，后向引用查找</a:t>
            </a:r>
            <a:endParaRPr lang="en-US" altLang="zh-CN" sz="1200" b="1" dirty="0">
              <a:latin typeface="微软雅黑" panose="020B0503020204020204" pitchFamily="34" charset="-122"/>
              <a:ea typeface="微软雅黑" panose="020B0503020204020204" pitchFamily="34" charset="-122"/>
            </a:endParaRPr>
          </a:p>
          <a:p>
            <a:pPr>
              <a:spcBef>
                <a:spcPct val="25000"/>
              </a:spcBef>
              <a:buClr>
                <a:schemeClr val="hlink"/>
              </a:buClr>
              <a:defRPr/>
            </a:pPr>
            <a:r>
              <a:rPr lang="zh-CN" altLang="en-US" sz="1200" b="1" dirty="0">
                <a:latin typeface="微软雅黑" panose="020B0503020204020204" pitchFamily="34" charset="-122"/>
                <a:ea typeface="微软雅黑" panose="020B0503020204020204" pitchFamily="34" charset="-122"/>
              </a:rPr>
              <a:t>核心专利：同族查找，前向引用查找</a:t>
            </a:r>
            <a:endParaRPr lang="en-US" altLang="zh-CN" sz="1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993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508" y="311443"/>
            <a:ext cx="5526881" cy="627459"/>
          </a:xfrm>
        </p:spPr>
        <p:txBody>
          <a:bodyPr/>
          <a:lstStyle/>
          <a:p>
            <a:r>
              <a:rPr lang="zh-CN" altLang="en-US" b="1" dirty="0" smtClean="0">
                <a:latin typeface="微软雅黑" pitchFamily="34" charset="-122"/>
                <a:ea typeface="微软雅黑" pitchFamily="34" charset="-122"/>
              </a:rPr>
              <a:t>表单检索</a:t>
            </a:r>
            <a:endParaRPr lang="en-US" b="1" dirty="0">
              <a:latin typeface="微软雅黑" pitchFamily="34" charset="-122"/>
              <a:ea typeface="微软雅黑" pitchFamily="34" charset="-122"/>
            </a:endParaRPr>
          </a:p>
        </p:txBody>
      </p:sp>
      <p:pic>
        <p:nvPicPr>
          <p:cNvPr id="747523" name="Picture 3"/>
          <p:cNvPicPr>
            <a:picLocks noChangeAspect="1" noChangeArrowheads="1"/>
          </p:cNvPicPr>
          <p:nvPr/>
        </p:nvPicPr>
        <p:blipFill>
          <a:blip r:embed="rId2" cstate="print"/>
          <a:srcRect/>
          <a:stretch>
            <a:fillRect/>
          </a:stretch>
        </p:blipFill>
        <p:spPr bwMode="auto">
          <a:xfrm>
            <a:off x="566682" y="1016173"/>
            <a:ext cx="5822898" cy="2656172"/>
          </a:xfrm>
          <a:prstGeom prst="rect">
            <a:avLst/>
          </a:prstGeom>
          <a:ln>
            <a:noFill/>
          </a:ln>
          <a:effectLst>
            <a:outerShdw blurRad="190500" algn="tl" rotWithShape="0">
              <a:srgbClr val="000000">
                <a:alpha val="70000"/>
              </a:srgbClr>
            </a:outerShdw>
          </a:effectLst>
        </p:spPr>
      </p:pic>
      <p:sp>
        <p:nvSpPr>
          <p:cNvPr id="6" name="Rounded Rectangle 5"/>
          <p:cNvSpPr/>
          <p:nvPr/>
        </p:nvSpPr>
        <p:spPr bwMode="auto">
          <a:xfrm>
            <a:off x="1754814" y="1512102"/>
            <a:ext cx="918102" cy="270030"/>
          </a:xfrm>
          <a:prstGeom prst="roundRect">
            <a:avLst/>
          </a:prstGeom>
          <a:noFill/>
          <a:ln w="28575" cap="flat" cmpd="sng" algn="ctr">
            <a:solidFill>
              <a:srgbClr val="6817FF"/>
            </a:solid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783" fontAlgn="base">
              <a:spcBef>
                <a:spcPct val="50000"/>
              </a:spcBef>
              <a:spcAft>
                <a:spcPct val="0"/>
              </a:spcAft>
            </a:pPr>
            <a:endParaRPr lang="en-US">
              <a:latin typeface="微软雅黑" pitchFamily="34" charset="-122"/>
              <a:ea typeface="微软雅黑" pitchFamily="34" charset="-122"/>
            </a:endParaRPr>
          </a:p>
        </p:txBody>
      </p:sp>
      <p:sp>
        <p:nvSpPr>
          <p:cNvPr id="7" name="Rounded Rectangle 6"/>
          <p:cNvSpPr/>
          <p:nvPr/>
        </p:nvSpPr>
        <p:spPr bwMode="auto">
          <a:xfrm>
            <a:off x="702284" y="1782132"/>
            <a:ext cx="3212773" cy="1296144"/>
          </a:xfrm>
          <a:prstGeom prst="roundRect">
            <a:avLst>
              <a:gd name="adj" fmla="val 0"/>
            </a:avLst>
          </a:prstGeom>
          <a:noFill/>
          <a:ln w="28575" cap="flat" cmpd="sng" algn="ctr">
            <a:solidFill>
              <a:srgbClr val="6817FF"/>
            </a:solid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783" fontAlgn="base">
              <a:spcBef>
                <a:spcPct val="50000"/>
              </a:spcBef>
              <a:spcAft>
                <a:spcPct val="0"/>
              </a:spcAft>
            </a:pPr>
            <a:endParaRPr lang="en-US">
              <a:latin typeface="微软雅黑" pitchFamily="34" charset="-122"/>
              <a:ea typeface="微软雅黑" pitchFamily="34" charset="-122"/>
            </a:endParaRPr>
          </a:p>
        </p:txBody>
      </p:sp>
      <p:sp>
        <p:nvSpPr>
          <p:cNvPr id="8" name="Rounded Rectangle 7"/>
          <p:cNvSpPr/>
          <p:nvPr/>
        </p:nvSpPr>
        <p:spPr bwMode="auto">
          <a:xfrm>
            <a:off x="3960154" y="1781160"/>
            <a:ext cx="810090" cy="1296144"/>
          </a:xfrm>
          <a:prstGeom prst="roundRect">
            <a:avLst>
              <a:gd name="adj" fmla="val 0"/>
            </a:avLst>
          </a:prstGeom>
          <a:noFill/>
          <a:ln w="28575" cap="flat" cmpd="sng" algn="ctr">
            <a:solidFill>
              <a:srgbClr val="6817FF"/>
            </a:solid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783" fontAlgn="base">
              <a:spcBef>
                <a:spcPct val="50000"/>
              </a:spcBef>
              <a:spcAft>
                <a:spcPct val="0"/>
              </a:spcAft>
            </a:pPr>
            <a:endParaRPr lang="en-US">
              <a:latin typeface="微软雅黑" pitchFamily="34" charset="-122"/>
              <a:ea typeface="微软雅黑" pitchFamily="34" charset="-122"/>
            </a:endParaRPr>
          </a:p>
        </p:txBody>
      </p:sp>
      <p:sp>
        <p:nvSpPr>
          <p:cNvPr id="9" name="Rounded Rectangle 8"/>
          <p:cNvSpPr/>
          <p:nvPr/>
        </p:nvSpPr>
        <p:spPr bwMode="auto">
          <a:xfrm>
            <a:off x="4823408" y="1781160"/>
            <a:ext cx="1458163" cy="1296144"/>
          </a:xfrm>
          <a:prstGeom prst="roundRect">
            <a:avLst>
              <a:gd name="adj" fmla="val 0"/>
            </a:avLst>
          </a:prstGeom>
          <a:noFill/>
          <a:ln w="28575" cap="flat" cmpd="sng" algn="ctr">
            <a:solidFill>
              <a:srgbClr val="6817FF"/>
            </a:solid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783" fontAlgn="base">
              <a:spcBef>
                <a:spcPct val="50000"/>
              </a:spcBef>
              <a:spcAft>
                <a:spcPct val="0"/>
              </a:spcAft>
            </a:pPr>
            <a:endParaRPr lang="en-US">
              <a:latin typeface="微软雅黑" pitchFamily="34" charset="-122"/>
              <a:ea typeface="微软雅黑" pitchFamily="34" charset="-122"/>
            </a:endParaRPr>
          </a:p>
        </p:txBody>
      </p:sp>
      <p:sp>
        <p:nvSpPr>
          <p:cNvPr id="10" name="AutoShape 4"/>
          <p:cNvSpPr>
            <a:spLocks noChangeArrowheads="1"/>
          </p:cNvSpPr>
          <p:nvPr/>
        </p:nvSpPr>
        <p:spPr bwMode="gray">
          <a:xfrm>
            <a:off x="824594" y="3350872"/>
            <a:ext cx="2003786" cy="600644"/>
          </a:xfrm>
          <a:prstGeom prst="roundRect">
            <a:avLst>
              <a:gd name="adj" fmla="val 16667"/>
            </a:avLst>
          </a:prstGeom>
          <a:solidFill>
            <a:srgbClr val="6817FF"/>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marL="171446" indent="-171446" algn="ctr">
              <a:spcBef>
                <a:spcPct val="25000"/>
              </a:spcBef>
              <a:buClr>
                <a:schemeClr val="hlink"/>
              </a:buClr>
              <a:defRPr/>
            </a:pPr>
            <a:r>
              <a:rPr lang="zh-CN" altLang="en-US" sz="1200" b="1" dirty="0">
                <a:solidFill>
                  <a:schemeClr val="bg1"/>
                </a:solidFill>
                <a:latin typeface="微软雅黑" pitchFamily="34" charset="-122"/>
                <a:ea typeface="微软雅黑" pitchFamily="34" charset="-122"/>
              </a:rPr>
              <a:t>选择检索字段，检索栏内支持输入逻辑运算符</a:t>
            </a:r>
            <a:endParaRPr lang="en-US" altLang="zh-CN" sz="1200" b="1" dirty="0">
              <a:solidFill>
                <a:schemeClr val="bg1"/>
              </a:solidFill>
              <a:latin typeface="微软雅黑" pitchFamily="34" charset="-122"/>
              <a:ea typeface="微软雅黑" pitchFamily="34" charset="-122"/>
            </a:endParaRPr>
          </a:p>
        </p:txBody>
      </p:sp>
      <p:sp>
        <p:nvSpPr>
          <p:cNvPr id="16" name="TextBox 18"/>
          <p:cNvSpPr txBox="1">
            <a:spLocks noChangeArrowheads="1"/>
          </p:cNvSpPr>
          <p:nvPr/>
        </p:nvSpPr>
        <p:spPr bwMode="auto">
          <a:xfrm>
            <a:off x="610938" y="3870555"/>
            <a:ext cx="5940660" cy="696601"/>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217880" indent="-217880">
              <a:lnSpc>
                <a:spcPct val="130000"/>
              </a:lnSpc>
              <a:spcAft>
                <a:spcPts val="450"/>
              </a:spcAft>
              <a:buClr>
                <a:srgbClr val="FF8000"/>
              </a:buClr>
              <a:buFont typeface="Arial" pitchFamily="34" charset="0"/>
              <a:buChar char="•"/>
              <a:defRPr/>
            </a:pPr>
            <a:r>
              <a:rPr lang="zh-CN" altLang="en-US" sz="1350" dirty="0">
                <a:solidFill>
                  <a:srgbClr val="000000"/>
                </a:solidFill>
                <a:latin typeface="黑体" pitchFamily="49" charset="-122"/>
                <a:ea typeface="黑体" pitchFamily="49" charset="-122"/>
                <a:cs typeface="宋体"/>
              </a:rPr>
              <a:t>检索字段选择， 输入</a:t>
            </a:r>
            <a:r>
              <a:rPr lang="en-US" altLang="zh-CN" sz="1350" dirty="0">
                <a:solidFill>
                  <a:srgbClr val="000000"/>
                </a:solidFill>
                <a:latin typeface="黑体" pitchFamily="49" charset="-122"/>
                <a:ea typeface="黑体" pitchFamily="49" charset="-122"/>
                <a:cs typeface="宋体"/>
              </a:rPr>
              <a:t>/</a:t>
            </a:r>
            <a:r>
              <a:rPr lang="zh-CN" altLang="en-US" sz="1350" dirty="0">
                <a:solidFill>
                  <a:srgbClr val="000000"/>
                </a:solidFill>
                <a:latin typeface="黑体" pitchFamily="49" charset="-122"/>
                <a:ea typeface="黑体" pitchFamily="49" charset="-122"/>
                <a:cs typeface="宋体"/>
              </a:rPr>
              <a:t>选择检索字段的内容</a:t>
            </a:r>
            <a:endParaRPr lang="en-US" altLang="zh-CN" sz="1350" dirty="0">
              <a:solidFill>
                <a:srgbClr val="000000"/>
              </a:solidFill>
              <a:latin typeface="黑体" pitchFamily="49" charset="-122"/>
              <a:ea typeface="黑体" pitchFamily="49" charset="-122"/>
              <a:cs typeface="宋体"/>
            </a:endParaRPr>
          </a:p>
          <a:p>
            <a:pPr marL="217880" indent="-217880">
              <a:lnSpc>
                <a:spcPct val="130000"/>
              </a:lnSpc>
              <a:spcAft>
                <a:spcPts val="450"/>
              </a:spcAft>
              <a:buClr>
                <a:srgbClr val="FF8000"/>
              </a:buClr>
              <a:buFont typeface="Arial" pitchFamily="34" charset="0"/>
              <a:buChar char="•"/>
              <a:defRPr/>
            </a:pPr>
            <a:r>
              <a:rPr lang="zh-CN" altLang="en-US" sz="1350" dirty="0">
                <a:solidFill>
                  <a:srgbClr val="000000"/>
                </a:solidFill>
                <a:latin typeface="黑体" pitchFamily="49" charset="-122"/>
                <a:ea typeface="黑体" pitchFamily="49" charset="-122"/>
                <a:cs typeface="宋体"/>
              </a:rPr>
              <a:t>确定检索字段之间的逻辑关系，</a:t>
            </a:r>
            <a:r>
              <a:rPr lang="en-US" altLang="zh-CN" sz="1350" dirty="0">
                <a:solidFill>
                  <a:srgbClr val="000000"/>
                </a:solidFill>
                <a:latin typeface="黑体" pitchFamily="49" charset="-122"/>
                <a:ea typeface="黑体" pitchFamily="49" charset="-122"/>
                <a:cs typeface="宋体"/>
              </a:rPr>
              <a:t> </a:t>
            </a:r>
            <a:r>
              <a:rPr lang="zh-CN" altLang="en-US" sz="1350" dirty="0">
                <a:solidFill>
                  <a:srgbClr val="000000"/>
                </a:solidFill>
                <a:latin typeface="黑体" pitchFamily="49" charset="-122"/>
                <a:ea typeface="黑体" pitchFamily="49" charset="-122"/>
                <a:cs typeface="宋体"/>
              </a:rPr>
              <a:t>添加检索字段、删除检索字段</a:t>
            </a:r>
            <a:endParaRPr lang="en-US" altLang="zh-CN" sz="1350" dirty="0">
              <a:solidFill>
                <a:srgbClr val="000000"/>
              </a:solidFill>
              <a:latin typeface="黑体" pitchFamily="49" charset="-122"/>
              <a:ea typeface="黑体" pitchFamily="49" charset="-122"/>
              <a:cs typeface="宋体"/>
            </a:endParaRPr>
          </a:p>
        </p:txBody>
      </p:sp>
      <p:sp>
        <p:nvSpPr>
          <p:cNvPr id="13" name="Rounded Rectangular Callout 12"/>
          <p:cNvSpPr/>
          <p:nvPr/>
        </p:nvSpPr>
        <p:spPr bwMode="auto">
          <a:xfrm>
            <a:off x="2069100" y="1087298"/>
            <a:ext cx="1512168" cy="324036"/>
          </a:xfrm>
          <a:prstGeom prst="wedgeRoundRectCallout">
            <a:avLst>
              <a:gd name="adj1" fmla="val -43917"/>
              <a:gd name="adj2" fmla="val 85140"/>
              <a:gd name="adj3" fmla="val 16667"/>
            </a:avLst>
          </a:prstGeom>
          <a:solidFill>
            <a:srgbClr val="6817FF"/>
          </a:solidFill>
          <a:ln w="9525" cap="flat" cmpd="sng" algn="ctr">
            <a:noFill/>
            <a:prstDash val="solid"/>
            <a:round/>
            <a:headEnd type="none" w="med" len="med"/>
            <a:tailEnd type="none" w="med" len="med"/>
          </a:ln>
          <a:effectLst/>
        </p:spPr>
        <p:txBody>
          <a:bodyPr vert="horz" wrap="square" lIns="0" tIns="0" rIns="137160" bIns="0" numCol="1" rtlCol="0" anchor="ctr" anchorCtr="0" compatLnSpc="1">
            <a:prstTxWarp prst="textNoShape">
              <a:avLst/>
            </a:prstTxWarp>
          </a:bodyPr>
          <a:lstStyle/>
          <a:p>
            <a:pPr algn="ctr" defTabSz="685783" fontAlgn="base">
              <a:spcBef>
                <a:spcPct val="50000"/>
              </a:spcBef>
              <a:spcAft>
                <a:spcPct val="0"/>
              </a:spcAft>
            </a:pPr>
            <a:r>
              <a:rPr lang="zh-CN" altLang="en-US" sz="1200" b="1" dirty="0">
                <a:solidFill>
                  <a:schemeClr val="bg1"/>
                </a:solidFill>
                <a:latin typeface="微软雅黑" panose="020B0503020204020204" pitchFamily="34" charset="-122"/>
                <a:ea typeface="微软雅黑" panose="020B0503020204020204" pitchFamily="34" charset="-122"/>
              </a:rPr>
              <a:t>可选择检索范围</a:t>
            </a:r>
            <a:endParaRPr lang="en-US" altLang="zh-CN" sz="1200" b="1" dirty="0">
              <a:solidFill>
                <a:schemeClr val="bg1"/>
              </a:solidFill>
            </a:endParaRPr>
          </a:p>
        </p:txBody>
      </p:sp>
      <p:sp>
        <p:nvSpPr>
          <p:cNvPr id="14" name="Rounded Rectangular Callout 13"/>
          <p:cNvSpPr/>
          <p:nvPr/>
        </p:nvSpPr>
        <p:spPr bwMode="auto">
          <a:xfrm>
            <a:off x="4118610" y="782602"/>
            <a:ext cx="2322259" cy="609395"/>
          </a:xfrm>
          <a:prstGeom prst="wedgeRoundRectCallout">
            <a:avLst>
              <a:gd name="adj1" fmla="val -39856"/>
              <a:gd name="adj2" fmla="val 123046"/>
              <a:gd name="adj3" fmla="val 16667"/>
            </a:avLst>
          </a:prstGeom>
          <a:solidFill>
            <a:srgbClr val="6817FF"/>
          </a:solidFill>
          <a:ln w="9525" cap="flat" cmpd="sng" algn="ctr">
            <a:noFill/>
            <a:prstDash val="solid"/>
            <a:round/>
            <a:headEnd type="none" w="med" len="med"/>
            <a:tailEnd type="none" w="med" len="med"/>
          </a:ln>
          <a:effectLst/>
        </p:spPr>
        <p:txBody>
          <a:bodyPr vert="horz" wrap="square" lIns="0" tIns="0" rIns="137160" bIns="0" numCol="1" rtlCol="0" anchor="ctr" anchorCtr="0" compatLnSpc="1">
            <a:prstTxWarp prst="textNoShape">
              <a:avLst/>
            </a:prstTxWarp>
          </a:bodyPr>
          <a:lstStyle/>
          <a:p>
            <a:pPr defTabSz="685783" fontAlgn="base">
              <a:spcBef>
                <a:spcPct val="50000"/>
              </a:spcBef>
              <a:spcAft>
                <a:spcPct val="0"/>
              </a:spcAft>
            </a:pPr>
            <a:r>
              <a:rPr lang="zh-CN" altLang="en-US" sz="1200" b="1" dirty="0">
                <a:solidFill>
                  <a:schemeClr val="bg1"/>
                </a:solidFill>
                <a:latin typeface="黑体" pitchFamily="49" charset="-122"/>
                <a:ea typeface="黑体" pitchFamily="49" charset="-122"/>
              </a:rPr>
              <a:t>字段间的运算关系</a:t>
            </a:r>
            <a:endParaRPr lang="en-US" altLang="zh-CN" sz="1200" b="1" dirty="0">
              <a:solidFill>
                <a:schemeClr val="bg1"/>
              </a:solidFill>
              <a:latin typeface="黑体" pitchFamily="49" charset="-122"/>
              <a:ea typeface="黑体" pitchFamily="49" charset="-122"/>
            </a:endParaRPr>
          </a:p>
          <a:p>
            <a:pPr defTabSz="685783" fontAlgn="base">
              <a:spcBef>
                <a:spcPct val="50000"/>
              </a:spcBef>
              <a:spcAft>
                <a:spcPct val="0"/>
              </a:spcAft>
            </a:pPr>
            <a:r>
              <a:rPr lang="zh-CN" altLang="en-US" sz="1200" b="1" dirty="0">
                <a:solidFill>
                  <a:schemeClr val="bg1"/>
                </a:solidFill>
                <a:latin typeface="黑体" pitchFamily="49" charset="-122"/>
                <a:ea typeface="黑体" pitchFamily="49" charset="-122"/>
              </a:rPr>
              <a:t>“</a:t>
            </a:r>
            <a:r>
              <a:rPr lang="en-US" altLang="zh-CN" sz="1200" b="1" dirty="0">
                <a:solidFill>
                  <a:schemeClr val="bg1"/>
                </a:solidFill>
                <a:latin typeface="黑体" pitchFamily="49" charset="-122"/>
                <a:ea typeface="黑体" pitchFamily="49" charset="-122"/>
              </a:rPr>
              <a:t>+ -</a:t>
            </a:r>
            <a:r>
              <a:rPr lang="zh-CN" altLang="en-US" sz="1200" b="1" dirty="0">
                <a:solidFill>
                  <a:schemeClr val="bg1"/>
                </a:solidFill>
                <a:latin typeface="黑体" pitchFamily="49" charset="-122"/>
                <a:ea typeface="黑体" pitchFamily="49" charset="-122"/>
              </a:rPr>
              <a:t>”用于增加或删除检索栏</a:t>
            </a:r>
            <a:endParaRPr lang="en-US" altLang="zh-CN" sz="1200" b="1" dirty="0">
              <a:solidFill>
                <a:schemeClr val="bg1"/>
              </a:solidFill>
              <a:latin typeface="黑体" pitchFamily="49" charset="-122"/>
              <a:ea typeface="黑体" pitchFamily="49" charset="-122"/>
            </a:endParaRPr>
          </a:p>
        </p:txBody>
      </p:sp>
      <p:sp>
        <p:nvSpPr>
          <p:cNvPr id="17" name="Rounded Rectangular Callout 16"/>
          <p:cNvSpPr/>
          <p:nvPr/>
        </p:nvSpPr>
        <p:spPr bwMode="auto">
          <a:xfrm>
            <a:off x="5309460" y="3296960"/>
            <a:ext cx="1026114" cy="324036"/>
          </a:xfrm>
          <a:prstGeom prst="wedgeRoundRectCallout">
            <a:avLst>
              <a:gd name="adj1" fmla="val -32160"/>
              <a:gd name="adj2" fmla="val -117027"/>
              <a:gd name="adj3" fmla="val 16667"/>
            </a:avLst>
          </a:prstGeom>
          <a:solidFill>
            <a:srgbClr val="6817FF"/>
          </a:solidFill>
          <a:ln w="9525" cap="flat" cmpd="sng" algn="ctr">
            <a:noFill/>
            <a:prstDash val="solid"/>
            <a:round/>
            <a:headEnd type="none" w="med" len="med"/>
            <a:tailEnd type="none" w="med" len="med"/>
          </a:ln>
          <a:effectLst/>
        </p:spPr>
        <p:txBody>
          <a:bodyPr vert="horz" wrap="square" lIns="0" tIns="0" rIns="137160" bIns="0" numCol="1" rtlCol="0" anchor="ctr" anchorCtr="0" compatLnSpc="1">
            <a:prstTxWarp prst="textNoShape">
              <a:avLst/>
            </a:prstTxWarp>
          </a:bodyPr>
          <a:lstStyle/>
          <a:p>
            <a:pPr algn="r" defTabSz="685783" fontAlgn="base">
              <a:spcBef>
                <a:spcPct val="50000"/>
              </a:spcBef>
              <a:spcAft>
                <a:spcPct val="0"/>
              </a:spcAft>
            </a:pPr>
            <a:r>
              <a:rPr lang="zh-CN" altLang="en-US" sz="1200" b="1" dirty="0">
                <a:solidFill>
                  <a:schemeClr val="bg1"/>
                </a:solidFill>
                <a:latin typeface="黑体" pitchFamily="49" charset="-122"/>
                <a:ea typeface="黑体" pitchFamily="49" charset="-122"/>
              </a:rPr>
              <a:t>预览检索式</a:t>
            </a:r>
            <a:endParaRPr lang="en-US" altLang="zh-CN" sz="1200" b="1" dirty="0">
              <a:solidFill>
                <a:schemeClr val="bg1"/>
              </a:solidFill>
              <a:latin typeface="黑体" pitchFamily="49" charset="-122"/>
              <a:ea typeface="黑体" pitchFamily="49" charset="-122"/>
            </a:endParaRPr>
          </a:p>
        </p:txBody>
      </p:sp>
      <p:cxnSp>
        <p:nvCxnSpPr>
          <p:cNvPr id="4" name="Straight Connector 3"/>
          <p:cNvCxnSpPr>
            <a:endCxn id="10" idx="0"/>
          </p:cNvCxnSpPr>
          <p:nvPr/>
        </p:nvCxnSpPr>
        <p:spPr>
          <a:xfrm flipH="1">
            <a:off x="1826487" y="3078277"/>
            <a:ext cx="2315" cy="272595"/>
          </a:xfrm>
          <a:prstGeom prst="line">
            <a:avLst/>
          </a:prstGeom>
          <a:ln>
            <a:solidFill>
              <a:srgbClr val="6817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1908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508" y="311443"/>
            <a:ext cx="5526881" cy="627459"/>
          </a:xfrm>
        </p:spPr>
        <p:txBody>
          <a:bodyPr/>
          <a:lstStyle/>
          <a:p>
            <a:r>
              <a:rPr lang="zh-CN" altLang="en-US" b="1" dirty="0" smtClean="0">
                <a:latin typeface="微软雅黑" pitchFamily="34" charset="-122"/>
                <a:ea typeface="微软雅黑" pitchFamily="34" charset="-122"/>
              </a:rPr>
              <a:t>表单检索</a:t>
            </a:r>
            <a:endParaRPr lang="en-US" b="1" dirty="0">
              <a:latin typeface="微软雅黑" pitchFamily="34" charset="-122"/>
              <a:ea typeface="微软雅黑" pitchFamily="34" charset="-122"/>
            </a:endParaRPr>
          </a:p>
        </p:txBody>
      </p:sp>
      <p:sp>
        <p:nvSpPr>
          <p:cNvPr id="15" name="Rectangle 14"/>
          <p:cNvSpPr/>
          <p:nvPr/>
        </p:nvSpPr>
        <p:spPr>
          <a:xfrm>
            <a:off x="5089184" y="1221600"/>
            <a:ext cx="1266211" cy="232225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18" name="Rectangle 17"/>
          <p:cNvSpPr/>
          <p:nvPr/>
        </p:nvSpPr>
        <p:spPr>
          <a:xfrm>
            <a:off x="2272768" y="1221600"/>
            <a:ext cx="2750290" cy="306779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19" name="Rectangle 18"/>
          <p:cNvSpPr/>
          <p:nvPr/>
        </p:nvSpPr>
        <p:spPr>
          <a:xfrm>
            <a:off x="535276" y="1221600"/>
            <a:ext cx="1674707" cy="30677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20" name="TextBox 18"/>
          <p:cNvSpPr txBox="1">
            <a:spLocks noChangeArrowheads="1"/>
          </p:cNvSpPr>
          <p:nvPr/>
        </p:nvSpPr>
        <p:spPr bwMode="auto">
          <a:xfrm>
            <a:off x="2240623" y="1289468"/>
            <a:ext cx="1594304" cy="3164969"/>
          </a:xfrm>
          <a:prstGeom prst="rect">
            <a:avLst/>
          </a:prstGeom>
          <a:noFill/>
          <a:ln w="9525">
            <a:noFill/>
            <a:miter lim="800000"/>
            <a:headEnd/>
            <a:tailEnd/>
          </a:ln>
        </p:spPr>
        <p:txBody>
          <a:bodyPr wrap="square">
            <a:spAutoFit/>
          </a:bodyPr>
          <a:lstStyle/>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标题</a:t>
            </a:r>
            <a:r>
              <a:rPr lang="zh-CN"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摘要</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标题</a:t>
            </a:r>
            <a:r>
              <a:rPr lang="zh-CN"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摘要/权利要求</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标题</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标题</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原文</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标题</a:t>
            </a:r>
            <a:r>
              <a:rPr lang="zh-CN"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原文（英法德西）</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摘要</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摘要</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原文</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摘要</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原文（英法德西）</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权利要求</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权利要求（英法德西）</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说明书</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美国政府投资研发</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专利权人</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申请人</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专利权人</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申请人</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原始</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专利权人</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申请人</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标准化</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发明人</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代理人</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代理机构</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审查员</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公开号</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国家</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地区代码</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专利文件类型标识码</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公开日期</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公开年</a:t>
            </a:r>
            <a:endParaRPr lang="en-US" altLang="zh-CN" sz="750" dirty="0">
              <a:solidFill>
                <a:srgbClr val="000000"/>
              </a:solidFill>
              <a:latin typeface="Microsoft YaHei" pitchFamily="34" charset="-122"/>
              <a:ea typeface="Microsoft YaHei" pitchFamily="34" charset="-122"/>
              <a:cs typeface="宋体" pitchFamily="2" charset="-122"/>
            </a:endParaRPr>
          </a:p>
        </p:txBody>
      </p:sp>
      <p:sp>
        <p:nvSpPr>
          <p:cNvPr id="21" name="TextBox 18"/>
          <p:cNvSpPr txBox="1">
            <a:spLocks noChangeArrowheads="1"/>
          </p:cNvSpPr>
          <p:nvPr/>
        </p:nvSpPr>
        <p:spPr bwMode="auto">
          <a:xfrm>
            <a:off x="3743229" y="1278751"/>
            <a:ext cx="1279829" cy="3164969"/>
          </a:xfrm>
          <a:prstGeom prst="rect">
            <a:avLst/>
          </a:prstGeom>
          <a:noFill/>
          <a:ln w="9525">
            <a:noFill/>
            <a:miter lim="800000"/>
            <a:headEnd/>
            <a:tailEnd/>
          </a:ln>
        </p:spPr>
        <p:txBody>
          <a:bodyPr wrap="square">
            <a:spAutoFit/>
          </a:bodyPr>
          <a:lstStyle/>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申请号</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申请国家</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地区</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申请日期</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优先权</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数据</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优先权国家</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地区</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优先权日</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优先权</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最早</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相关专利申请</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PCT</a:t>
            </a:r>
            <a:r>
              <a:rPr lang="zh-CN" altLang="en-US" sz="900" dirty="0">
                <a:solidFill>
                  <a:srgbClr val="000000"/>
                </a:solidFill>
                <a:latin typeface="Microsoft YaHei" pitchFamily="34" charset="-122"/>
                <a:ea typeface="Microsoft YaHei" pitchFamily="34" charset="-122"/>
                <a:cs typeface="宋体" pitchFamily="2" charset="-122"/>
              </a:rPr>
              <a:t>申请</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全部</a:t>
            </a:r>
            <a:r>
              <a:rPr lang="en-US" altLang="zh-CN" sz="900" dirty="0">
                <a:solidFill>
                  <a:srgbClr val="000000"/>
                </a:solidFill>
                <a:latin typeface="Microsoft YaHei" pitchFamily="34" charset="-122"/>
                <a:ea typeface="Microsoft YaHei" pitchFamily="34" charset="-122"/>
                <a:cs typeface="宋体" pitchFamily="2" charset="-122"/>
              </a:rPr>
              <a:t>IPC</a:t>
            </a: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…IPC-</a:t>
            </a:r>
            <a:r>
              <a:rPr lang="zh-CN" altLang="en-US" sz="900" dirty="0">
                <a:solidFill>
                  <a:srgbClr val="000000"/>
                </a:solidFill>
                <a:latin typeface="Microsoft YaHei" pitchFamily="34" charset="-122"/>
                <a:ea typeface="Microsoft YaHei" pitchFamily="34" charset="-122"/>
                <a:cs typeface="宋体" pitchFamily="2" charset="-122"/>
              </a:rPr>
              <a:t>现版</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…IPC-</a:t>
            </a:r>
            <a:r>
              <a:rPr lang="zh-CN" altLang="en-US" sz="900" dirty="0">
                <a:solidFill>
                  <a:srgbClr val="000000"/>
                </a:solidFill>
                <a:latin typeface="Microsoft YaHei" pitchFamily="34" charset="-122"/>
                <a:ea typeface="Microsoft YaHei" pitchFamily="34" charset="-122"/>
                <a:cs typeface="宋体" pitchFamily="2" charset="-122"/>
              </a:rPr>
              <a:t>原始</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美国分类</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美国分类</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现版</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美国分类</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现版主类</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美国分类</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原始</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全部</a:t>
            </a:r>
            <a:r>
              <a:rPr lang="en-US" altLang="zh-CN" sz="900" dirty="0">
                <a:solidFill>
                  <a:srgbClr val="000000"/>
                </a:solidFill>
                <a:latin typeface="Microsoft YaHei" pitchFamily="34" charset="-122"/>
                <a:ea typeface="Microsoft YaHei" pitchFamily="34" charset="-122"/>
                <a:cs typeface="宋体" pitchFamily="2" charset="-122"/>
              </a:rPr>
              <a:t>IPC</a:t>
            </a:r>
            <a:r>
              <a:rPr lang="zh-CN" altLang="en-US" sz="900" dirty="0">
                <a:solidFill>
                  <a:srgbClr val="000000"/>
                </a:solidFill>
                <a:latin typeface="Microsoft YaHei" pitchFamily="34" charset="-122"/>
                <a:ea typeface="Microsoft YaHei" pitchFamily="34" charset="-122"/>
                <a:cs typeface="宋体" pitchFamily="2" charset="-122"/>
              </a:rPr>
              <a:t>或</a:t>
            </a:r>
            <a:r>
              <a:rPr lang="en-US" altLang="zh-CN" sz="900" dirty="0">
                <a:solidFill>
                  <a:srgbClr val="000000"/>
                </a:solidFill>
                <a:latin typeface="Microsoft YaHei" pitchFamily="34" charset="-122"/>
                <a:ea typeface="Microsoft YaHei" pitchFamily="34" charset="-122"/>
                <a:cs typeface="宋体" pitchFamily="2" charset="-122"/>
              </a:rPr>
              <a:t>ECLA</a:t>
            </a: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ECLA</a:t>
            </a: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洛迦诺分类</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日本</a:t>
            </a:r>
            <a:r>
              <a:rPr lang="en-US" altLang="zh-CN" sz="900" dirty="0">
                <a:solidFill>
                  <a:srgbClr val="000000"/>
                </a:solidFill>
                <a:latin typeface="Microsoft YaHei" pitchFamily="34" charset="-122"/>
                <a:ea typeface="Microsoft YaHei" pitchFamily="34" charset="-122"/>
                <a:cs typeface="宋体" pitchFamily="2" charset="-122"/>
              </a:rPr>
              <a:t>FI</a:t>
            </a:r>
            <a:r>
              <a:rPr lang="zh-CN" altLang="en-US" sz="900" dirty="0">
                <a:solidFill>
                  <a:srgbClr val="000000"/>
                </a:solidFill>
                <a:latin typeface="Microsoft YaHei" pitchFamily="34" charset="-122"/>
                <a:ea typeface="Microsoft YaHei" pitchFamily="34" charset="-122"/>
                <a:cs typeface="宋体" pitchFamily="2" charset="-122"/>
              </a:rPr>
              <a:t>分类号</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引用</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引用的专利</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引用的非专利</a:t>
            </a:r>
            <a:endParaRPr lang="en-US" altLang="zh-CN" sz="900" dirty="0">
              <a:solidFill>
                <a:srgbClr val="000000"/>
              </a:solidFill>
              <a:latin typeface="Microsoft YaHei" pitchFamily="34" charset="-122"/>
              <a:ea typeface="Microsoft YaHei" pitchFamily="34" charset="-122"/>
              <a:cs typeface="宋体" pitchFamily="2" charset="-122"/>
            </a:endParaRPr>
          </a:p>
        </p:txBody>
      </p:sp>
      <p:sp>
        <p:nvSpPr>
          <p:cNvPr id="22" name="TextBox 9"/>
          <p:cNvSpPr txBox="1">
            <a:spLocks noChangeArrowheads="1"/>
          </p:cNvSpPr>
          <p:nvPr/>
        </p:nvSpPr>
        <p:spPr bwMode="auto">
          <a:xfrm>
            <a:off x="2779976" y="4295367"/>
            <a:ext cx="1782365" cy="332399"/>
          </a:xfrm>
          <a:prstGeom prst="rect">
            <a:avLst/>
          </a:prstGeom>
          <a:noFill/>
          <a:ln w="9525">
            <a:noFill/>
            <a:miter lim="800000"/>
            <a:headEnd/>
            <a:tailEnd/>
          </a:ln>
        </p:spPr>
        <p:txBody>
          <a:bodyPr>
            <a:spAutoFit/>
          </a:bodyPr>
          <a:lstStyle/>
          <a:p>
            <a:pPr algn="ctr">
              <a:lnSpc>
                <a:spcPct val="130000"/>
              </a:lnSpc>
              <a:spcAft>
                <a:spcPts val="450"/>
              </a:spcAft>
              <a:buClr>
                <a:srgbClr val="FF8000"/>
              </a:buClr>
            </a:pPr>
            <a:r>
              <a:rPr lang="zh-CN" altLang="en-US" sz="1200" dirty="0">
                <a:solidFill>
                  <a:srgbClr val="000000"/>
                </a:solidFill>
                <a:latin typeface="黑体" pitchFamily="49" charset="-122"/>
                <a:ea typeface="黑体" pitchFamily="49" charset="-122"/>
              </a:rPr>
              <a:t>原始专利著录信息字段</a:t>
            </a:r>
            <a:endParaRPr lang="en-US" altLang="zh-CN" sz="1200" dirty="0">
              <a:solidFill>
                <a:srgbClr val="000000"/>
              </a:solidFill>
              <a:latin typeface="黑体" pitchFamily="49" charset="-122"/>
              <a:ea typeface="黑体" pitchFamily="49" charset="-122"/>
            </a:endParaRPr>
          </a:p>
        </p:txBody>
      </p:sp>
      <p:sp>
        <p:nvSpPr>
          <p:cNvPr id="23" name="TextBox 18"/>
          <p:cNvSpPr txBox="1">
            <a:spLocks noChangeArrowheads="1"/>
          </p:cNvSpPr>
          <p:nvPr/>
        </p:nvSpPr>
        <p:spPr bwMode="auto">
          <a:xfrm>
            <a:off x="5059416" y="1304944"/>
            <a:ext cx="1357560" cy="2364750"/>
          </a:xfrm>
          <a:prstGeom prst="rect">
            <a:avLst/>
          </a:prstGeom>
          <a:noFill/>
          <a:ln w="9525">
            <a:noFill/>
            <a:miter lim="800000"/>
            <a:headEnd/>
            <a:tailEnd/>
          </a:ln>
        </p:spPr>
        <p:txBody>
          <a:bodyPr wrap="square">
            <a:spAutoFit/>
          </a:bodyPr>
          <a:lstStyle/>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INPADOC</a:t>
            </a:r>
            <a:r>
              <a:rPr lang="zh-CN" altLang="en-US" sz="900" dirty="0">
                <a:solidFill>
                  <a:srgbClr val="000000"/>
                </a:solidFill>
                <a:latin typeface="Microsoft YaHei" pitchFamily="34" charset="-122"/>
                <a:ea typeface="Microsoft YaHei" pitchFamily="34" charset="-122"/>
                <a:cs typeface="宋体" pitchFamily="2" charset="-122"/>
              </a:rPr>
              <a:t>法律状态</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美国专利维持状态</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美国专利转让</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美国专利转让受让者</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美国专利转让转出者</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指定国</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地区</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语言</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诉讼</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原告人</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被告人</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美国专利办法后状态</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异议</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许可</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pP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 EPO</a:t>
            </a:r>
            <a:r>
              <a:rPr lang="zh-CN" altLang="en-US" sz="900" dirty="0">
                <a:solidFill>
                  <a:srgbClr val="000000"/>
                </a:solidFill>
                <a:latin typeface="Microsoft YaHei" pitchFamily="34" charset="-122"/>
                <a:ea typeface="Microsoft YaHei" pitchFamily="34" charset="-122"/>
                <a:cs typeface="宋体" pitchFamily="2" charset="-122"/>
              </a:rPr>
              <a:t>审查程序状态</a:t>
            </a:r>
            <a:endParaRPr lang="en-US" altLang="zh-CN" sz="900" dirty="0">
              <a:solidFill>
                <a:srgbClr val="000000"/>
              </a:solidFill>
              <a:latin typeface="Microsoft YaHei" pitchFamily="34" charset="-122"/>
              <a:ea typeface="Microsoft YaHei" pitchFamily="34" charset="-122"/>
              <a:cs typeface="宋体" pitchFamily="2" charset="-122"/>
            </a:endParaRPr>
          </a:p>
        </p:txBody>
      </p:sp>
      <p:sp>
        <p:nvSpPr>
          <p:cNvPr id="24" name="TextBox 12"/>
          <p:cNvSpPr txBox="1">
            <a:spLocks noChangeArrowheads="1"/>
          </p:cNvSpPr>
          <p:nvPr/>
        </p:nvSpPr>
        <p:spPr bwMode="auto">
          <a:xfrm>
            <a:off x="4988226" y="3587631"/>
            <a:ext cx="1428750" cy="332399"/>
          </a:xfrm>
          <a:prstGeom prst="rect">
            <a:avLst/>
          </a:prstGeom>
          <a:noFill/>
          <a:ln w="9525">
            <a:noFill/>
            <a:miter lim="800000"/>
            <a:headEnd/>
            <a:tailEnd/>
          </a:ln>
        </p:spPr>
        <p:txBody>
          <a:bodyPr>
            <a:spAutoFit/>
          </a:bodyPr>
          <a:lstStyle/>
          <a:p>
            <a:pPr algn="ctr">
              <a:lnSpc>
                <a:spcPct val="130000"/>
              </a:lnSpc>
              <a:spcAft>
                <a:spcPts val="450"/>
              </a:spcAft>
              <a:buClr>
                <a:srgbClr val="FF8000"/>
              </a:buClr>
            </a:pPr>
            <a:r>
              <a:rPr lang="zh-CN" altLang="en-US" sz="1200" dirty="0">
                <a:solidFill>
                  <a:srgbClr val="000000"/>
                </a:solidFill>
                <a:latin typeface="黑体" pitchFamily="49" charset="-122"/>
                <a:ea typeface="黑体" pitchFamily="49" charset="-122"/>
              </a:rPr>
              <a:t>法律信息字段</a:t>
            </a:r>
            <a:endParaRPr lang="en-US" altLang="zh-CN" sz="1200" dirty="0">
              <a:solidFill>
                <a:srgbClr val="000000"/>
              </a:solidFill>
              <a:latin typeface="黑体" pitchFamily="49" charset="-122"/>
              <a:ea typeface="黑体" pitchFamily="49" charset="-122"/>
            </a:endParaRPr>
          </a:p>
        </p:txBody>
      </p:sp>
      <p:grpSp>
        <p:nvGrpSpPr>
          <p:cNvPr id="25" name="Group 13"/>
          <p:cNvGrpSpPr>
            <a:grpSpLocks/>
          </p:cNvGrpSpPr>
          <p:nvPr/>
        </p:nvGrpSpPr>
        <p:grpSpPr bwMode="auto">
          <a:xfrm>
            <a:off x="481792" y="1282256"/>
            <a:ext cx="1925681" cy="3342678"/>
            <a:chOff x="585262" y="1655744"/>
            <a:chExt cx="2502026" cy="4479680"/>
          </a:xfrm>
        </p:grpSpPr>
        <p:sp>
          <p:nvSpPr>
            <p:cNvPr id="26" name="TextBox 18"/>
            <p:cNvSpPr txBox="1">
              <a:spLocks noChangeArrowheads="1"/>
            </p:cNvSpPr>
            <p:nvPr/>
          </p:nvSpPr>
          <p:spPr bwMode="auto">
            <a:xfrm>
              <a:off x="631231" y="1655744"/>
              <a:ext cx="2456057" cy="4133252"/>
            </a:xfrm>
            <a:prstGeom prst="rect">
              <a:avLst/>
            </a:prstGeom>
            <a:noFill/>
            <a:ln w="9525">
              <a:noFill/>
              <a:miter lim="800000"/>
              <a:headEnd/>
              <a:tailEnd/>
            </a:ln>
          </p:spPr>
          <p:txBody>
            <a:bodyPr>
              <a:spAutoFit/>
            </a:bodyPr>
            <a:lstStyle/>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标题</a:t>
              </a:r>
              <a:r>
                <a:rPr lang="en-US" altLang="zh-CN" sz="900" dirty="0">
                  <a:solidFill>
                    <a:srgbClr val="000000"/>
                  </a:solidFill>
                  <a:latin typeface="Microsoft YaHei" pitchFamily="34" charset="-122"/>
                  <a:ea typeface="Microsoft YaHei" pitchFamily="34" charset="-122"/>
                  <a:cs typeface="宋体" pitchFamily="2" charset="-122"/>
                </a:rPr>
                <a:t>-DWPI</a:t>
              </a: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标题词</a:t>
              </a:r>
              <a:r>
                <a:rPr lang="en-US" altLang="zh-CN" sz="900" dirty="0">
                  <a:solidFill>
                    <a:srgbClr val="000000"/>
                  </a:solidFill>
                  <a:latin typeface="Microsoft YaHei" pitchFamily="34" charset="-122"/>
                  <a:ea typeface="Microsoft YaHei" pitchFamily="34" charset="-122"/>
                  <a:cs typeface="宋体" pitchFamily="2" charset="-122"/>
                </a:rPr>
                <a:t>-DWPI</a:t>
              </a: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摘要</a:t>
              </a:r>
              <a:r>
                <a:rPr lang="en-US" altLang="zh-CN" sz="900" dirty="0">
                  <a:solidFill>
                    <a:srgbClr val="000000"/>
                  </a:solidFill>
                  <a:latin typeface="Microsoft YaHei" pitchFamily="34" charset="-122"/>
                  <a:ea typeface="Microsoft YaHei" pitchFamily="34" charset="-122"/>
                  <a:cs typeface="宋体" pitchFamily="2" charset="-122"/>
                </a:rPr>
                <a:t>-DWPI</a:t>
              </a: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摘要</a:t>
              </a:r>
              <a:r>
                <a:rPr lang="en-US" altLang="zh-CN" sz="900" dirty="0">
                  <a:solidFill>
                    <a:srgbClr val="000000"/>
                  </a:solidFill>
                  <a:latin typeface="Microsoft YaHei" pitchFamily="34" charset="-122"/>
                  <a:ea typeface="Microsoft YaHei" pitchFamily="34" charset="-122"/>
                  <a:cs typeface="宋体" pitchFamily="2" charset="-122"/>
                </a:rPr>
                <a:t>-DWPI</a:t>
              </a:r>
              <a:r>
                <a:rPr lang="zh-CN" altLang="en-US" sz="900" dirty="0">
                  <a:solidFill>
                    <a:srgbClr val="000000"/>
                  </a:solidFill>
                  <a:latin typeface="Microsoft YaHei" pitchFamily="34" charset="-122"/>
                  <a:ea typeface="Microsoft YaHei" pitchFamily="34" charset="-122"/>
                  <a:cs typeface="宋体" pitchFamily="2" charset="-122"/>
                </a:rPr>
                <a:t> 新颖性</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摘要</a:t>
              </a:r>
              <a:r>
                <a:rPr lang="en-US" altLang="zh-CN" sz="900" dirty="0">
                  <a:solidFill>
                    <a:srgbClr val="000000"/>
                  </a:solidFill>
                  <a:latin typeface="Microsoft YaHei" pitchFamily="34" charset="-122"/>
                  <a:ea typeface="Microsoft YaHei" pitchFamily="34" charset="-122"/>
                  <a:cs typeface="宋体" pitchFamily="2" charset="-122"/>
                </a:rPr>
                <a:t>-DWPI</a:t>
              </a:r>
              <a:r>
                <a:rPr lang="zh-CN" altLang="en-US" sz="900" dirty="0">
                  <a:solidFill>
                    <a:srgbClr val="000000"/>
                  </a:solidFill>
                  <a:latin typeface="Microsoft YaHei" pitchFamily="34" charset="-122"/>
                  <a:ea typeface="Microsoft YaHei" pitchFamily="34" charset="-122"/>
                  <a:cs typeface="宋体" pitchFamily="2" charset="-122"/>
                </a:rPr>
                <a:t> 用途</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摘要</a:t>
              </a:r>
              <a:r>
                <a:rPr lang="en-US" altLang="zh-CN" sz="900" dirty="0">
                  <a:solidFill>
                    <a:srgbClr val="000000"/>
                  </a:solidFill>
                  <a:latin typeface="Microsoft YaHei" pitchFamily="34" charset="-122"/>
                  <a:ea typeface="Microsoft YaHei" pitchFamily="34" charset="-122"/>
                  <a:cs typeface="宋体" pitchFamily="2" charset="-122"/>
                </a:rPr>
                <a:t>-DWPI</a:t>
              </a:r>
              <a:r>
                <a:rPr lang="zh-CN" altLang="en-US" sz="900" dirty="0">
                  <a:solidFill>
                    <a:srgbClr val="000000"/>
                  </a:solidFill>
                  <a:latin typeface="Microsoft YaHei" pitchFamily="34" charset="-122"/>
                  <a:ea typeface="Microsoft YaHei" pitchFamily="34" charset="-122"/>
                  <a:cs typeface="宋体" pitchFamily="2" charset="-122"/>
                </a:rPr>
                <a:t> 优势</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专利人</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申请人</a:t>
              </a:r>
              <a:r>
                <a:rPr lang="en-US" altLang="zh-CN" sz="900" dirty="0">
                  <a:solidFill>
                    <a:srgbClr val="000000"/>
                  </a:solidFill>
                  <a:latin typeface="Microsoft YaHei" pitchFamily="34" charset="-122"/>
                  <a:ea typeface="Microsoft YaHei" pitchFamily="34" charset="-122"/>
                  <a:cs typeface="宋体" pitchFamily="2" charset="-122"/>
                </a:rPr>
                <a:t>-DWPI</a:t>
              </a: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专利权人代码</a:t>
              </a:r>
              <a:r>
                <a:rPr lang="en-US" altLang="zh-CN" sz="900" dirty="0">
                  <a:solidFill>
                    <a:srgbClr val="000000"/>
                  </a:solidFill>
                  <a:latin typeface="Microsoft YaHei" pitchFamily="34" charset="-122"/>
                  <a:ea typeface="Microsoft YaHei" pitchFamily="34" charset="-122"/>
                  <a:cs typeface="宋体" pitchFamily="2" charset="-122"/>
                </a:rPr>
                <a:t>-DWPI</a:t>
              </a: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发明人</a:t>
              </a:r>
              <a:r>
                <a:rPr lang="en-US" altLang="zh-CN" sz="900" dirty="0">
                  <a:solidFill>
                    <a:srgbClr val="000000"/>
                  </a:solidFill>
                  <a:latin typeface="Microsoft YaHei" pitchFamily="34" charset="-122"/>
                  <a:ea typeface="Microsoft YaHei" pitchFamily="34" charset="-122"/>
                  <a:cs typeface="宋体" pitchFamily="2" charset="-122"/>
                </a:rPr>
                <a:t>-DWPI</a:t>
              </a: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最早优先权国家</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地区</a:t>
              </a:r>
              <a:r>
                <a:rPr lang="en-US" altLang="zh-CN" sz="900" dirty="0">
                  <a:solidFill>
                    <a:srgbClr val="000000"/>
                  </a:solidFill>
                  <a:latin typeface="Microsoft YaHei" pitchFamily="34" charset="-122"/>
                  <a:ea typeface="Microsoft YaHei" pitchFamily="34" charset="-122"/>
                  <a:cs typeface="宋体" pitchFamily="2" charset="-122"/>
                </a:rPr>
                <a:t>-DWPI</a:t>
              </a: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优先权日</a:t>
              </a:r>
              <a:r>
                <a:rPr lang="en-US" altLang="zh-CN" sz="900" dirty="0">
                  <a:solidFill>
                    <a:srgbClr val="000000"/>
                  </a:solidFill>
                  <a:latin typeface="Microsoft YaHei" pitchFamily="34" charset="-122"/>
                  <a:ea typeface="Microsoft YaHei" pitchFamily="34" charset="-122"/>
                  <a:cs typeface="宋体" pitchFamily="2" charset="-122"/>
                </a:rPr>
                <a:t>-DWPI</a:t>
              </a: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最早优先权年</a:t>
              </a:r>
              <a:r>
                <a:rPr lang="en-US" altLang="zh-CN" sz="900" dirty="0">
                  <a:solidFill>
                    <a:srgbClr val="000000"/>
                  </a:solidFill>
                  <a:latin typeface="Microsoft YaHei" pitchFamily="34" charset="-122"/>
                  <a:ea typeface="Microsoft YaHei" pitchFamily="34" charset="-122"/>
                  <a:cs typeface="宋体" pitchFamily="2" charset="-122"/>
                </a:rPr>
                <a:t>-DWPI</a:t>
              </a: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DWPI</a:t>
              </a:r>
              <a:r>
                <a:rPr lang="zh-CN" altLang="en-US" sz="900" dirty="0">
                  <a:solidFill>
                    <a:srgbClr val="000000"/>
                  </a:solidFill>
                  <a:latin typeface="Microsoft YaHei" pitchFamily="34" charset="-122"/>
                  <a:ea typeface="Microsoft YaHei" pitchFamily="34" charset="-122"/>
                  <a:cs typeface="宋体" pitchFamily="2" charset="-122"/>
                </a:rPr>
                <a:t>同族专利国家</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地区计数</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DWPI</a:t>
              </a:r>
              <a:r>
                <a:rPr lang="zh-CN" altLang="en-US" sz="900" dirty="0">
                  <a:solidFill>
                    <a:srgbClr val="000000"/>
                  </a:solidFill>
                  <a:latin typeface="Microsoft YaHei" pitchFamily="34" charset="-122"/>
                  <a:ea typeface="Microsoft YaHei" pitchFamily="34" charset="-122"/>
                  <a:cs typeface="宋体" pitchFamily="2" charset="-122"/>
                </a:rPr>
                <a:t>同族专利成员计数</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DWPI</a:t>
              </a:r>
              <a:r>
                <a:rPr lang="zh-CN" altLang="en-US" sz="900" dirty="0">
                  <a:solidFill>
                    <a:srgbClr val="000000"/>
                  </a:solidFill>
                  <a:latin typeface="Microsoft YaHei" pitchFamily="34" charset="-122"/>
                  <a:ea typeface="Microsoft YaHei" pitchFamily="34" charset="-122"/>
                  <a:cs typeface="宋体" pitchFamily="2" charset="-122"/>
                </a:rPr>
                <a:t>分类</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DWPI</a:t>
              </a:r>
              <a:r>
                <a:rPr lang="zh-CN" altLang="en-US" sz="900" dirty="0">
                  <a:solidFill>
                    <a:srgbClr val="000000"/>
                  </a:solidFill>
                  <a:latin typeface="Microsoft YaHei" pitchFamily="34" charset="-122"/>
                  <a:ea typeface="Microsoft YaHei" pitchFamily="34" charset="-122"/>
                  <a:cs typeface="宋体" pitchFamily="2" charset="-122"/>
                </a:rPr>
                <a:t>手工代码</a:t>
              </a:r>
              <a:endParaRPr lang="en-US" altLang="zh-CN" sz="900" dirty="0">
                <a:solidFill>
                  <a:srgbClr val="000000"/>
                </a:solidFill>
                <a:latin typeface="Microsoft YaHei" pitchFamily="34" charset="-122"/>
                <a:ea typeface="Microsoft YaHei" pitchFamily="34" charset="-122"/>
                <a:cs typeface="宋体" pitchFamily="2" charset="-122"/>
              </a:endParaRPr>
            </a:p>
            <a:p>
              <a:pPr marL="82152" indent="-82152">
                <a:lnSpc>
                  <a:spcPct val="50000"/>
                </a:lnSpc>
                <a:spcAft>
                  <a:spcPts val="450"/>
                </a:spcAft>
                <a:buClr>
                  <a:srgbClr val="FF8000"/>
                </a:buClr>
                <a:buFont typeface="Arial" pitchFamily="34" charset="0"/>
                <a:buChar char="•"/>
              </a:pPr>
              <a:r>
                <a:rPr lang="zh-CN" altLang="en-US" sz="900" dirty="0">
                  <a:solidFill>
                    <a:srgbClr val="000000"/>
                  </a:solidFill>
                  <a:latin typeface="Microsoft YaHei" pitchFamily="34" charset="-122"/>
                  <a:ea typeface="Microsoft YaHei" pitchFamily="34" charset="-122"/>
                  <a:cs typeface="宋体" pitchFamily="2" charset="-122"/>
                </a:rPr>
                <a:t>施引专利 </a:t>
              </a:r>
              <a:r>
                <a:rPr lang="en-US" altLang="zh-CN" sz="900" dirty="0">
                  <a:solidFill>
                    <a:srgbClr val="000000"/>
                  </a:solidFill>
                  <a:latin typeface="Microsoft YaHei" pitchFamily="34" charset="-122"/>
                  <a:ea typeface="Microsoft YaHei" pitchFamily="34" charset="-122"/>
                  <a:cs typeface="宋体" pitchFamily="2" charset="-122"/>
                </a:rPr>
                <a:t>- DPCI</a:t>
              </a: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施引专利国家</a:t>
              </a: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地区 </a:t>
              </a:r>
              <a:r>
                <a:rPr lang="en-US" altLang="zh-CN" sz="900" dirty="0">
                  <a:solidFill>
                    <a:srgbClr val="000000"/>
                  </a:solidFill>
                  <a:latin typeface="Microsoft YaHei" pitchFamily="34" charset="-122"/>
                  <a:ea typeface="Microsoft YaHei" pitchFamily="34" charset="-122"/>
                  <a:cs typeface="宋体" pitchFamily="2" charset="-122"/>
                </a:rPr>
                <a:t>- DPCI</a:t>
              </a: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施引专利公开日期 </a:t>
              </a:r>
              <a:r>
                <a:rPr lang="en-US" altLang="zh-CN" sz="900" dirty="0">
                  <a:solidFill>
                    <a:srgbClr val="000000"/>
                  </a:solidFill>
                  <a:latin typeface="Microsoft YaHei" pitchFamily="34" charset="-122"/>
                  <a:ea typeface="Microsoft YaHei" pitchFamily="34" charset="-122"/>
                  <a:cs typeface="宋体" pitchFamily="2" charset="-122"/>
                </a:rPr>
                <a:t>- DPCI </a:t>
              </a: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施引专利相关性分类 </a:t>
              </a:r>
              <a:r>
                <a:rPr lang="en-US" altLang="zh-CN" sz="900" dirty="0">
                  <a:solidFill>
                    <a:srgbClr val="000000"/>
                  </a:solidFill>
                  <a:latin typeface="Microsoft YaHei" pitchFamily="34" charset="-122"/>
                  <a:ea typeface="Microsoft YaHei" pitchFamily="34" charset="-122"/>
                  <a:cs typeface="宋体" pitchFamily="2" charset="-122"/>
                </a:rPr>
                <a:t>- DPCI </a:t>
              </a: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施引专利权人 </a:t>
              </a:r>
              <a:r>
                <a:rPr lang="en-US" altLang="zh-CN" sz="900" dirty="0">
                  <a:solidFill>
                    <a:srgbClr val="000000"/>
                  </a:solidFill>
                  <a:latin typeface="Microsoft YaHei" pitchFamily="34" charset="-122"/>
                  <a:ea typeface="Microsoft YaHei" pitchFamily="34" charset="-122"/>
                  <a:cs typeface="宋体" pitchFamily="2" charset="-122"/>
                </a:rPr>
                <a:t>- DPCI </a:t>
              </a:r>
            </a:p>
            <a:p>
              <a:pPr marL="82152" indent="-82152">
                <a:lnSpc>
                  <a:spcPct val="50000"/>
                </a:lnSpc>
                <a:spcAft>
                  <a:spcPts val="450"/>
                </a:spcAft>
                <a:buClr>
                  <a:srgbClr val="FF8000"/>
                </a:buClr>
                <a:buFont typeface="Arial" pitchFamily="34" charset="0"/>
                <a:buChar char="•"/>
              </a:pPr>
              <a:r>
                <a:rPr lang="en-US" altLang="zh-CN" sz="900" dirty="0">
                  <a:solidFill>
                    <a:srgbClr val="000000"/>
                  </a:solidFill>
                  <a:latin typeface="Microsoft YaHei" pitchFamily="34" charset="-122"/>
                  <a:ea typeface="Microsoft YaHei" pitchFamily="34" charset="-122"/>
                  <a:cs typeface="宋体" pitchFamily="2" charset="-122"/>
                </a:rPr>
                <a:t>…</a:t>
              </a:r>
              <a:r>
                <a:rPr lang="zh-CN" altLang="en-US" sz="900" dirty="0">
                  <a:solidFill>
                    <a:srgbClr val="000000"/>
                  </a:solidFill>
                  <a:latin typeface="Microsoft YaHei" pitchFamily="34" charset="-122"/>
                  <a:ea typeface="Microsoft YaHei" pitchFamily="34" charset="-122"/>
                  <a:cs typeface="宋体" pitchFamily="2" charset="-122"/>
                </a:rPr>
                <a:t>施引专利权人代码 </a:t>
              </a:r>
              <a:r>
                <a:rPr lang="en-US" altLang="zh-CN" sz="900" dirty="0">
                  <a:solidFill>
                    <a:srgbClr val="000000"/>
                  </a:solidFill>
                  <a:latin typeface="Microsoft YaHei" pitchFamily="34" charset="-122"/>
                  <a:ea typeface="Microsoft YaHei" pitchFamily="34" charset="-122"/>
                  <a:cs typeface="宋体" pitchFamily="2" charset="-122"/>
                </a:rPr>
                <a:t>- DPCI </a:t>
              </a:r>
            </a:p>
            <a:p>
              <a:pPr marL="82152" indent="-82152">
                <a:lnSpc>
                  <a:spcPct val="50000"/>
                </a:lnSpc>
                <a:spcAft>
                  <a:spcPts val="450"/>
                </a:spcAft>
                <a:buClr>
                  <a:srgbClr val="FF8000"/>
                </a:buClr>
                <a:buFont typeface="Arial" pitchFamily="34" charset="0"/>
                <a:buChar char="•"/>
              </a:pPr>
              <a:r>
                <a:rPr lang="zh-CN" altLang="en-US" sz="750" dirty="0">
                  <a:solidFill>
                    <a:srgbClr val="000000"/>
                  </a:solidFill>
                  <a:latin typeface="Microsoft YaHei" pitchFamily="34" charset="-122"/>
                  <a:ea typeface="Microsoft YaHei" pitchFamily="34" charset="-122"/>
                  <a:cs typeface="宋体" pitchFamily="2" charset="-122"/>
                </a:rPr>
                <a:t>施引专利发明人 </a:t>
              </a:r>
              <a:r>
                <a:rPr lang="en-US" altLang="zh-CN" sz="750" dirty="0">
                  <a:solidFill>
                    <a:srgbClr val="000000"/>
                  </a:solidFill>
                  <a:latin typeface="Microsoft YaHei" pitchFamily="34" charset="-122"/>
                  <a:ea typeface="Microsoft YaHei" pitchFamily="34" charset="-122"/>
                  <a:cs typeface="宋体" pitchFamily="2" charset="-122"/>
                </a:rPr>
                <a:t>- DPCI </a:t>
              </a:r>
            </a:p>
          </p:txBody>
        </p:sp>
        <p:sp>
          <p:nvSpPr>
            <p:cNvPr id="27" name="TextBox 16"/>
            <p:cNvSpPr txBox="1">
              <a:spLocks noChangeArrowheads="1"/>
            </p:cNvSpPr>
            <p:nvPr/>
          </p:nvSpPr>
          <p:spPr bwMode="auto">
            <a:xfrm>
              <a:off x="585262" y="5689960"/>
              <a:ext cx="2376263" cy="445464"/>
            </a:xfrm>
            <a:prstGeom prst="rect">
              <a:avLst/>
            </a:prstGeom>
            <a:noFill/>
            <a:ln w="9525">
              <a:noFill/>
              <a:miter lim="800000"/>
              <a:headEnd/>
              <a:tailEnd/>
            </a:ln>
          </p:spPr>
          <p:txBody>
            <a:bodyPr>
              <a:spAutoFit/>
            </a:bodyPr>
            <a:lstStyle/>
            <a:p>
              <a:pPr algn="ctr">
                <a:lnSpc>
                  <a:spcPct val="130000"/>
                </a:lnSpc>
                <a:spcAft>
                  <a:spcPts val="450"/>
                </a:spcAft>
                <a:buClr>
                  <a:srgbClr val="FF8000"/>
                </a:buClr>
              </a:pPr>
              <a:r>
                <a:rPr lang="zh-CN" altLang="en-US" sz="1200" dirty="0">
                  <a:solidFill>
                    <a:srgbClr val="000000"/>
                  </a:solidFill>
                  <a:latin typeface="黑体" pitchFamily="49" charset="-122"/>
                  <a:ea typeface="黑体" pitchFamily="49" charset="-122"/>
                </a:rPr>
                <a:t>德温特增值信息字段</a:t>
              </a:r>
              <a:endParaRPr lang="en-US" altLang="zh-CN" sz="1200" dirty="0">
                <a:solidFill>
                  <a:srgbClr val="000000"/>
                </a:solidFill>
                <a:latin typeface="黑体" pitchFamily="49" charset="-122"/>
                <a:ea typeface="黑体" pitchFamily="49" charset="-122"/>
              </a:endParaRPr>
            </a:p>
          </p:txBody>
        </p:sp>
      </p:grpSp>
      <p:pic>
        <p:nvPicPr>
          <p:cNvPr id="28" name="Picture 2" descr="http://cdn.mysitemyway.com/etc-mysitemyway/icons/legacy-previews/icons/3d-glossy-orange-orbs-icons-business/105459-3d-glossy-orange-orb-icon-business-www-search-ps.png"/>
          <p:cNvPicPr>
            <a:picLocks noChangeAspect="1" noChangeArrowheads="1"/>
          </p:cNvPicPr>
          <p:nvPr/>
        </p:nvPicPr>
        <p:blipFill>
          <a:blip r:embed="rId2" cstate="print"/>
          <a:srcRect/>
          <a:stretch>
            <a:fillRect/>
          </a:stretch>
        </p:blipFill>
        <p:spPr bwMode="auto">
          <a:xfrm>
            <a:off x="5275440" y="3898602"/>
            <a:ext cx="857250" cy="819150"/>
          </a:xfrm>
          <a:prstGeom prst="rect">
            <a:avLst/>
          </a:prstGeom>
          <a:noFill/>
          <a:ln w="9525">
            <a:noFill/>
            <a:miter lim="800000"/>
            <a:headEnd/>
            <a:tailEnd/>
          </a:ln>
        </p:spPr>
      </p:pic>
      <p:sp>
        <p:nvSpPr>
          <p:cNvPr id="4" name="Rectangle 3"/>
          <p:cNvSpPr/>
          <p:nvPr/>
        </p:nvSpPr>
        <p:spPr>
          <a:xfrm>
            <a:off x="481789" y="800401"/>
            <a:ext cx="1915909" cy="300082"/>
          </a:xfrm>
          <a:prstGeom prst="rect">
            <a:avLst/>
          </a:prstGeom>
        </p:spPr>
        <p:txBody>
          <a:bodyPr wrap="none">
            <a:spAutoFit/>
          </a:bodyPr>
          <a:lstStyle/>
          <a:p>
            <a:r>
              <a:rPr lang="zh-CN" altLang="en-US" sz="1350" b="1" dirty="0">
                <a:solidFill>
                  <a:srgbClr val="6817FF"/>
                </a:solidFill>
                <a:latin typeface="微软雅黑" panose="020B0503020204020204" pitchFamily="34" charset="-122"/>
                <a:ea typeface="微软雅黑" panose="020B0503020204020204" pitchFamily="34" charset="-122"/>
              </a:rPr>
              <a:t>选择合适的检索字段：</a:t>
            </a:r>
          </a:p>
        </p:txBody>
      </p:sp>
    </p:spTree>
    <p:extLst>
      <p:ext uri="{BB962C8B-B14F-4D97-AF65-F5344CB8AC3E}">
        <p14:creationId xmlns:p14="http://schemas.microsoft.com/office/powerpoint/2010/main" val="380185826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42900" y="205984"/>
            <a:ext cx="6172200" cy="49252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2400" b="1" dirty="0">
                <a:solidFill>
                  <a:prstClr val="black"/>
                </a:solidFill>
                <a:latin typeface="微软雅黑" panose="020B0503020204020204" pitchFamily="34" charset="-122"/>
                <a:ea typeface="微软雅黑" panose="020B0503020204020204" pitchFamily="34" charset="-122"/>
              </a:rPr>
              <a:t>逻辑运算符</a:t>
            </a:r>
          </a:p>
        </p:txBody>
      </p:sp>
      <p:sp>
        <p:nvSpPr>
          <p:cNvPr id="6" name="Rectangle 7"/>
          <p:cNvSpPr>
            <a:spLocks noChangeArrowheads="1"/>
          </p:cNvSpPr>
          <p:nvPr/>
        </p:nvSpPr>
        <p:spPr bwMode="auto">
          <a:xfrm>
            <a:off x="579837" y="928517"/>
            <a:ext cx="3672017" cy="3386306"/>
          </a:xfrm>
          <a:prstGeom prst="rect">
            <a:avLst/>
          </a:prstGeom>
          <a:noFill/>
          <a:ln w="9525">
            <a:noFill/>
            <a:miter lim="800000"/>
            <a:headEnd/>
            <a:tailEnd/>
          </a:ln>
        </p:spPr>
        <p:txBody>
          <a:bodyPr/>
          <a:lstStyle/>
          <a:p>
            <a:pPr marL="171446" indent="-171446" defTabSz="685783">
              <a:spcBef>
                <a:spcPct val="20000"/>
              </a:spcBef>
              <a:buClr>
                <a:srgbClr val="F9BC47"/>
              </a:buClr>
              <a:defRPr/>
            </a:pPr>
            <a:r>
              <a:rPr lang="en-US" altLang="zh-CN" sz="1650" kern="0" dirty="0">
                <a:solidFill>
                  <a:srgbClr val="FF8000"/>
                </a:solidFill>
                <a:latin typeface="微软雅黑" pitchFamily="34" charset="-122"/>
                <a:ea typeface="微软雅黑" pitchFamily="34" charset="-122"/>
              </a:rPr>
              <a:t> </a:t>
            </a:r>
            <a:r>
              <a:rPr lang="en-US" altLang="zh-CN" sz="1650" kern="0" dirty="0">
                <a:solidFill>
                  <a:srgbClr val="6817FF"/>
                </a:solidFill>
                <a:latin typeface="微软雅黑" pitchFamily="34" charset="-122"/>
                <a:ea typeface="微软雅黑" pitchFamily="34" charset="-122"/>
              </a:rPr>
              <a:t>AND</a:t>
            </a:r>
            <a:r>
              <a:rPr lang="zh-CN" altLang="en-US" sz="1650" b="1" kern="0" dirty="0">
                <a:solidFill>
                  <a:srgbClr val="6817FF"/>
                </a:solidFill>
                <a:latin typeface="微软雅黑" pitchFamily="34" charset="-122"/>
                <a:ea typeface="微软雅黑" pitchFamily="34" charset="-122"/>
              </a:rPr>
              <a:t>（与）</a:t>
            </a:r>
            <a:r>
              <a:rPr lang="en-US" altLang="zh-CN" sz="1650" b="1" kern="0" dirty="0">
                <a:solidFill>
                  <a:srgbClr val="6817FF"/>
                </a:solidFill>
                <a:latin typeface="微软雅黑" pitchFamily="34" charset="-122"/>
                <a:ea typeface="微软雅黑" pitchFamily="34" charset="-122"/>
              </a:rPr>
              <a:t>—  </a:t>
            </a:r>
            <a:r>
              <a:rPr lang="zh-CN" altLang="en-US" sz="1650" b="1" kern="0" dirty="0">
                <a:solidFill>
                  <a:srgbClr val="6817FF"/>
                </a:solidFill>
                <a:latin typeface="微软雅黑" pitchFamily="34" charset="-122"/>
                <a:ea typeface="微软雅黑" pitchFamily="34" charset="-122"/>
              </a:rPr>
              <a:t>缩小检索范围</a:t>
            </a:r>
            <a:endParaRPr lang="en-US" altLang="zh-CN" sz="1650" b="1" kern="0" dirty="0">
              <a:solidFill>
                <a:srgbClr val="6817FF"/>
              </a:solidFill>
              <a:latin typeface="微软雅黑" pitchFamily="34" charset="-122"/>
              <a:ea typeface="微软雅黑" pitchFamily="34" charset="-122"/>
            </a:endParaRPr>
          </a:p>
          <a:p>
            <a:pPr marL="514337" lvl="1" indent="-171446" defTabSz="685783">
              <a:spcBef>
                <a:spcPct val="20000"/>
              </a:spcBef>
              <a:buClr>
                <a:srgbClr val="F9BC47"/>
              </a:buClr>
              <a:buFont typeface="Wingdings" pitchFamily="2" charset="2"/>
              <a:buChar char="§"/>
              <a:defRPr/>
            </a:pPr>
            <a:r>
              <a:rPr lang="zh-CN" altLang="en-US" sz="1650" kern="0" dirty="0">
                <a:solidFill>
                  <a:srgbClr val="000000"/>
                </a:solidFill>
                <a:latin typeface="微软雅黑" pitchFamily="34" charset="-122"/>
                <a:ea typeface="微软雅黑" pitchFamily="34" charset="-122"/>
              </a:rPr>
              <a:t>两个检索词或检索字段必须同时出现或满足</a:t>
            </a:r>
            <a:endParaRPr lang="en-US" altLang="zh-CN" sz="1650" kern="0" dirty="0">
              <a:solidFill>
                <a:srgbClr val="000000"/>
              </a:solidFill>
              <a:latin typeface="微软雅黑" pitchFamily="34" charset="-122"/>
              <a:ea typeface="微软雅黑" pitchFamily="34" charset="-122"/>
            </a:endParaRPr>
          </a:p>
          <a:p>
            <a:pPr marL="171446" indent="-171446" defTabSz="685783">
              <a:spcBef>
                <a:spcPts val="2250"/>
              </a:spcBef>
              <a:buClr>
                <a:srgbClr val="F9BC47"/>
              </a:buClr>
              <a:defRPr/>
            </a:pPr>
            <a:r>
              <a:rPr lang="en-US" altLang="zh-CN" sz="1650" kern="0" dirty="0">
                <a:solidFill>
                  <a:srgbClr val="FF8000"/>
                </a:solidFill>
                <a:latin typeface="微软雅黑" pitchFamily="34" charset="-122"/>
                <a:ea typeface="微软雅黑" pitchFamily="34" charset="-122"/>
              </a:rPr>
              <a:t> </a:t>
            </a:r>
            <a:r>
              <a:rPr lang="en-US" altLang="zh-CN" sz="1650" kern="0" dirty="0">
                <a:solidFill>
                  <a:srgbClr val="6817FF"/>
                </a:solidFill>
                <a:latin typeface="微软雅黑" pitchFamily="34" charset="-122"/>
                <a:ea typeface="微软雅黑" pitchFamily="34" charset="-122"/>
              </a:rPr>
              <a:t>OR</a:t>
            </a:r>
            <a:r>
              <a:rPr lang="zh-CN" altLang="en-US" sz="1650" b="1" kern="0" dirty="0">
                <a:solidFill>
                  <a:srgbClr val="6817FF"/>
                </a:solidFill>
                <a:latin typeface="微软雅黑" pitchFamily="34" charset="-122"/>
                <a:ea typeface="微软雅黑" pitchFamily="34" charset="-122"/>
              </a:rPr>
              <a:t>（或）</a:t>
            </a:r>
            <a:r>
              <a:rPr lang="en-US" altLang="zh-CN" sz="1650" b="1" kern="0" dirty="0">
                <a:solidFill>
                  <a:srgbClr val="6817FF"/>
                </a:solidFill>
                <a:latin typeface="微软雅黑" pitchFamily="34" charset="-122"/>
                <a:ea typeface="微软雅黑" pitchFamily="34" charset="-122"/>
              </a:rPr>
              <a:t>—  </a:t>
            </a:r>
            <a:r>
              <a:rPr lang="zh-CN" altLang="en-US" sz="1650" b="1" kern="0" dirty="0">
                <a:solidFill>
                  <a:srgbClr val="6817FF"/>
                </a:solidFill>
                <a:latin typeface="微软雅黑" pitchFamily="34" charset="-122"/>
                <a:ea typeface="微软雅黑" pitchFamily="34" charset="-122"/>
              </a:rPr>
              <a:t>扩大检索范围</a:t>
            </a:r>
            <a:endParaRPr lang="en-US" altLang="zh-CN" sz="1650" b="1" kern="0" dirty="0">
              <a:solidFill>
                <a:srgbClr val="6817FF"/>
              </a:solidFill>
              <a:latin typeface="微软雅黑" pitchFamily="34" charset="-122"/>
              <a:ea typeface="微软雅黑" pitchFamily="34" charset="-122"/>
            </a:endParaRPr>
          </a:p>
          <a:p>
            <a:pPr marL="514337" lvl="1" indent="-171446" defTabSz="685783">
              <a:spcBef>
                <a:spcPct val="20000"/>
              </a:spcBef>
              <a:buClr>
                <a:srgbClr val="F9BC47"/>
              </a:buClr>
              <a:buFont typeface="Wingdings" pitchFamily="2" charset="2"/>
              <a:buChar char="§"/>
              <a:defRPr/>
            </a:pPr>
            <a:r>
              <a:rPr lang="zh-CN" altLang="en-US" sz="1650" kern="0" dirty="0">
                <a:solidFill>
                  <a:srgbClr val="000000"/>
                </a:solidFill>
                <a:latin typeface="微软雅黑" pitchFamily="34" charset="-122"/>
                <a:ea typeface="微软雅黑" pitchFamily="34" charset="-122"/>
              </a:rPr>
              <a:t>两个检索词或检索字段仅需一个出现或满足</a:t>
            </a:r>
            <a:endParaRPr lang="en-US" altLang="zh-CN" sz="1650" kern="0" dirty="0">
              <a:solidFill>
                <a:srgbClr val="000000"/>
              </a:solidFill>
              <a:latin typeface="微软雅黑" pitchFamily="34" charset="-122"/>
              <a:ea typeface="微软雅黑" pitchFamily="34" charset="-122"/>
            </a:endParaRPr>
          </a:p>
          <a:p>
            <a:pPr marL="171446" indent="-171446" defTabSz="685783">
              <a:spcBef>
                <a:spcPts val="2250"/>
              </a:spcBef>
              <a:buClr>
                <a:srgbClr val="F9BC47"/>
              </a:buClr>
              <a:defRPr/>
            </a:pPr>
            <a:r>
              <a:rPr lang="en-US" altLang="zh-CN" sz="1650" kern="0" dirty="0">
                <a:solidFill>
                  <a:srgbClr val="FF8000"/>
                </a:solidFill>
                <a:latin typeface="微软雅黑" pitchFamily="34" charset="-122"/>
                <a:ea typeface="微软雅黑" pitchFamily="34" charset="-122"/>
              </a:rPr>
              <a:t> </a:t>
            </a:r>
            <a:r>
              <a:rPr lang="en-US" altLang="zh-CN" sz="1650" kern="0" dirty="0">
                <a:solidFill>
                  <a:srgbClr val="6817FF"/>
                </a:solidFill>
                <a:latin typeface="微软雅黑" pitchFamily="34" charset="-122"/>
                <a:ea typeface="微软雅黑" pitchFamily="34" charset="-122"/>
              </a:rPr>
              <a:t>NOT</a:t>
            </a:r>
            <a:r>
              <a:rPr lang="zh-CN" altLang="en-US" sz="1650" b="1" kern="0" dirty="0">
                <a:solidFill>
                  <a:srgbClr val="6817FF"/>
                </a:solidFill>
                <a:latin typeface="微软雅黑" pitchFamily="34" charset="-122"/>
                <a:ea typeface="微软雅黑" pitchFamily="34" charset="-122"/>
              </a:rPr>
              <a:t>（非）</a:t>
            </a:r>
            <a:r>
              <a:rPr lang="en-US" altLang="zh-CN" sz="1650" b="1" kern="0" dirty="0">
                <a:solidFill>
                  <a:srgbClr val="6817FF"/>
                </a:solidFill>
                <a:latin typeface="微软雅黑" pitchFamily="34" charset="-122"/>
                <a:ea typeface="微软雅黑" pitchFamily="34" charset="-122"/>
              </a:rPr>
              <a:t>—  </a:t>
            </a:r>
            <a:r>
              <a:rPr lang="zh-CN" altLang="en-US" sz="1650" b="1" kern="0" dirty="0">
                <a:solidFill>
                  <a:srgbClr val="6817FF"/>
                </a:solidFill>
                <a:latin typeface="微软雅黑" pitchFamily="34" charset="-122"/>
                <a:ea typeface="微软雅黑" pitchFamily="34" charset="-122"/>
              </a:rPr>
              <a:t>缩小检索范围</a:t>
            </a:r>
            <a:endParaRPr lang="en-US" altLang="zh-CN" sz="1650" b="1" kern="0" dirty="0">
              <a:solidFill>
                <a:srgbClr val="6817FF"/>
              </a:solidFill>
              <a:latin typeface="微软雅黑" pitchFamily="34" charset="-122"/>
              <a:ea typeface="微软雅黑" pitchFamily="34" charset="-122"/>
            </a:endParaRPr>
          </a:p>
          <a:p>
            <a:pPr marL="514337" lvl="1" indent="-171446" defTabSz="685783">
              <a:spcBef>
                <a:spcPct val="20000"/>
              </a:spcBef>
              <a:buClr>
                <a:srgbClr val="F9BC47"/>
              </a:buClr>
              <a:buFont typeface="Wingdings" pitchFamily="2" charset="2"/>
              <a:buChar char="§"/>
              <a:defRPr/>
            </a:pPr>
            <a:r>
              <a:rPr lang="zh-CN" altLang="en-US" sz="1650" kern="0" dirty="0">
                <a:solidFill>
                  <a:srgbClr val="000000"/>
                </a:solidFill>
                <a:latin typeface="微软雅黑" pitchFamily="34" charset="-122"/>
                <a:ea typeface="微软雅黑" pitchFamily="34" charset="-122"/>
              </a:rPr>
              <a:t>只出现或满足第一个检索词或检索字段，并且不能出现第二个检索词或检索字段</a:t>
            </a:r>
            <a:endParaRPr lang="en-US" altLang="zh-CN" sz="1650" kern="0" dirty="0">
              <a:solidFill>
                <a:srgbClr val="000000"/>
              </a:solidFill>
              <a:latin typeface="微软雅黑" pitchFamily="34" charset="-122"/>
              <a:ea typeface="微软雅黑" pitchFamily="34" charset="-122"/>
            </a:endParaRPr>
          </a:p>
        </p:txBody>
      </p:sp>
      <p:pic>
        <p:nvPicPr>
          <p:cNvPr id="7" name="Picture 8" descr="BOOLEAN"/>
          <p:cNvPicPr>
            <a:picLocks noChangeAspect="1" noChangeArrowheads="1"/>
          </p:cNvPicPr>
          <p:nvPr/>
        </p:nvPicPr>
        <p:blipFill>
          <a:blip r:embed="rId3" cstate="print"/>
          <a:srcRect l="12350" t="26352" r="57674" b="49387"/>
          <a:stretch>
            <a:fillRect/>
          </a:stretch>
        </p:blipFill>
        <p:spPr bwMode="auto">
          <a:xfrm>
            <a:off x="4797327" y="924257"/>
            <a:ext cx="1079549" cy="960120"/>
          </a:xfrm>
          <a:prstGeom prst="rect">
            <a:avLst/>
          </a:prstGeom>
          <a:noFill/>
          <a:ln w="9525">
            <a:noFill/>
            <a:miter lim="800000"/>
            <a:headEnd/>
            <a:tailEnd/>
          </a:ln>
        </p:spPr>
      </p:pic>
      <p:pic>
        <p:nvPicPr>
          <p:cNvPr id="8" name="Picture 10" descr="BOOLEAN"/>
          <p:cNvPicPr>
            <a:picLocks noChangeAspect="1" noChangeArrowheads="1"/>
          </p:cNvPicPr>
          <p:nvPr/>
        </p:nvPicPr>
        <p:blipFill>
          <a:blip r:embed="rId3" cstate="print"/>
          <a:srcRect l="15570" t="69470" r="53183" b="5107"/>
          <a:stretch>
            <a:fillRect/>
          </a:stretch>
        </p:blipFill>
        <p:spPr bwMode="auto">
          <a:xfrm>
            <a:off x="4797327" y="3245975"/>
            <a:ext cx="1074707" cy="960120"/>
          </a:xfrm>
          <a:prstGeom prst="rect">
            <a:avLst/>
          </a:prstGeom>
          <a:noFill/>
          <a:ln w="9525">
            <a:noFill/>
            <a:miter lim="800000"/>
            <a:headEnd/>
            <a:tailEnd/>
          </a:ln>
        </p:spPr>
      </p:pic>
      <p:pic>
        <p:nvPicPr>
          <p:cNvPr id="10" name="Picture 11" descr="BOOLEAN"/>
          <p:cNvPicPr>
            <a:picLocks noChangeAspect="1" noChangeArrowheads="1"/>
          </p:cNvPicPr>
          <p:nvPr/>
        </p:nvPicPr>
        <p:blipFill>
          <a:blip r:embed="rId3" cstate="print"/>
          <a:srcRect l="61244" t="30424" r="15712" b="47913"/>
          <a:stretch>
            <a:fillRect/>
          </a:stretch>
        </p:blipFill>
        <p:spPr bwMode="auto">
          <a:xfrm>
            <a:off x="4797328" y="2065303"/>
            <a:ext cx="1074706" cy="96012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4133273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42899" y="368776"/>
            <a:ext cx="6172200" cy="49252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2400" b="1" dirty="0">
                <a:solidFill>
                  <a:prstClr val="black"/>
                </a:solidFill>
                <a:latin typeface="微软雅黑" panose="020B0503020204020204" pitchFamily="34" charset="-122"/>
                <a:ea typeface="微软雅黑" panose="020B0503020204020204" pitchFamily="34" charset="-122"/>
              </a:rPr>
              <a:t>位置运算符</a:t>
            </a:r>
          </a:p>
        </p:txBody>
      </p:sp>
      <p:sp>
        <p:nvSpPr>
          <p:cNvPr id="9" name="TextBox 18"/>
          <p:cNvSpPr txBox="1">
            <a:spLocks noChangeArrowheads="1"/>
          </p:cNvSpPr>
          <p:nvPr/>
        </p:nvSpPr>
        <p:spPr bwMode="auto">
          <a:xfrm>
            <a:off x="512675" y="946720"/>
            <a:ext cx="5400600" cy="392415"/>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217880" indent="-217880">
              <a:lnSpc>
                <a:spcPct val="130000"/>
              </a:lnSpc>
              <a:spcAft>
                <a:spcPts val="450"/>
              </a:spcAft>
              <a:buClr>
                <a:srgbClr val="1AC604"/>
              </a:buClr>
              <a:buFont typeface="Wingdings" pitchFamily="2" charset="2"/>
              <a:buChar char="q"/>
              <a:defRPr/>
            </a:pPr>
            <a:r>
              <a:rPr lang="zh-CN" altLang="en-US" sz="1500" dirty="0">
                <a:solidFill>
                  <a:srgbClr val="000000"/>
                </a:solidFill>
                <a:latin typeface="微软雅黑" panose="020B0503020204020204" pitchFamily="34" charset="-122"/>
                <a:ea typeface="微软雅黑" panose="020B0503020204020204" pitchFamily="34" charset="-122"/>
                <a:cs typeface="宋体"/>
              </a:rPr>
              <a:t>位置运算符用以确定检索关键词之间在段落内的位置关系</a:t>
            </a:r>
            <a:endParaRPr lang="en-US" altLang="zh-CN" sz="1500" dirty="0">
              <a:solidFill>
                <a:srgbClr val="000000"/>
              </a:solidFill>
              <a:latin typeface="微软雅黑" panose="020B0503020204020204" pitchFamily="34" charset="-122"/>
              <a:ea typeface="微软雅黑" panose="020B0503020204020204" pitchFamily="34" charset="-122"/>
              <a:cs typeface="宋体"/>
            </a:endParaRPr>
          </a:p>
        </p:txBody>
      </p:sp>
      <p:sp>
        <p:nvSpPr>
          <p:cNvPr id="11" name="TextBox 18"/>
          <p:cNvSpPr txBox="1">
            <a:spLocks noChangeArrowheads="1"/>
          </p:cNvSpPr>
          <p:nvPr/>
        </p:nvSpPr>
        <p:spPr bwMode="auto">
          <a:xfrm>
            <a:off x="1644369" y="1746895"/>
            <a:ext cx="2646295" cy="1485022"/>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217880" indent="-217880">
              <a:lnSpc>
                <a:spcPct val="130000"/>
              </a:lnSpc>
              <a:spcAft>
                <a:spcPts val="450"/>
              </a:spcAft>
              <a:buClr>
                <a:srgbClr val="1AC604"/>
              </a:buClr>
              <a:buFont typeface="Arial" pitchFamily="34" charset="0"/>
              <a:buChar char="•"/>
              <a:defRPr/>
            </a:pPr>
            <a:r>
              <a:rPr lang="en-US" altLang="zh-CN" sz="1500" b="1" dirty="0">
                <a:solidFill>
                  <a:srgbClr val="6817FF"/>
                </a:solidFill>
                <a:latin typeface="微软雅黑" panose="020B0503020204020204" pitchFamily="34" charset="-122"/>
                <a:ea typeface="微软雅黑" panose="020B0503020204020204" pitchFamily="34" charset="-122"/>
                <a:cs typeface="宋体"/>
              </a:rPr>
              <a:t>ADJ</a:t>
            </a:r>
            <a:r>
              <a:rPr lang="zh-CN" altLang="en-US" sz="1500" b="1" dirty="0">
                <a:solidFill>
                  <a:srgbClr val="6817FF"/>
                </a:solidFill>
                <a:latin typeface="微软雅黑" panose="020B0503020204020204" pitchFamily="34" charset="-122"/>
                <a:ea typeface="微软雅黑" panose="020B0503020204020204" pitchFamily="34" charset="-122"/>
                <a:cs typeface="宋体"/>
              </a:rPr>
              <a:t>、</a:t>
            </a:r>
            <a:r>
              <a:rPr lang="en-US" altLang="zh-CN" sz="1500" b="1" dirty="0" err="1">
                <a:solidFill>
                  <a:srgbClr val="6817FF"/>
                </a:solidFill>
                <a:latin typeface="微软雅黑" panose="020B0503020204020204" pitchFamily="34" charset="-122"/>
                <a:ea typeface="微软雅黑" panose="020B0503020204020204" pitchFamily="34" charset="-122"/>
                <a:cs typeface="宋体"/>
              </a:rPr>
              <a:t>ADJn</a:t>
            </a:r>
            <a:endParaRPr lang="en-US" altLang="zh-CN" sz="1500" b="1" dirty="0">
              <a:solidFill>
                <a:srgbClr val="6817FF"/>
              </a:solidFill>
              <a:latin typeface="微软雅黑" panose="020B0503020204020204" pitchFamily="34" charset="-122"/>
              <a:ea typeface="微软雅黑" panose="020B0503020204020204" pitchFamily="34" charset="-122"/>
              <a:cs typeface="宋体"/>
            </a:endParaRPr>
          </a:p>
          <a:p>
            <a:pPr marL="217880" indent="-217880">
              <a:lnSpc>
                <a:spcPct val="130000"/>
              </a:lnSpc>
              <a:spcAft>
                <a:spcPts val="450"/>
              </a:spcAft>
              <a:buClr>
                <a:srgbClr val="1AC604"/>
              </a:buClr>
              <a:buFont typeface="Arial" pitchFamily="34" charset="0"/>
              <a:buChar char="•"/>
              <a:defRPr/>
            </a:pPr>
            <a:r>
              <a:rPr lang="en-US" altLang="zh-CN" sz="1500" b="1" dirty="0">
                <a:solidFill>
                  <a:srgbClr val="6817FF"/>
                </a:solidFill>
                <a:latin typeface="微软雅黑" panose="020B0503020204020204" pitchFamily="34" charset="-122"/>
                <a:ea typeface="微软雅黑" panose="020B0503020204020204" pitchFamily="34" charset="-122"/>
                <a:cs typeface="宋体"/>
              </a:rPr>
              <a:t>NEAR</a:t>
            </a:r>
            <a:r>
              <a:rPr lang="zh-CN" altLang="en-US" sz="1500" b="1" dirty="0">
                <a:solidFill>
                  <a:srgbClr val="6817FF"/>
                </a:solidFill>
                <a:latin typeface="微软雅黑" panose="020B0503020204020204" pitchFamily="34" charset="-122"/>
                <a:ea typeface="微软雅黑" panose="020B0503020204020204" pitchFamily="34" charset="-122"/>
                <a:cs typeface="宋体"/>
              </a:rPr>
              <a:t>、</a:t>
            </a:r>
            <a:r>
              <a:rPr lang="en-US" altLang="zh-CN" sz="1500" b="1" dirty="0" err="1">
                <a:solidFill>
                  <a:srgbClr val="6817FF"/>
                </a:solidFill>
                <a:latin typeface="微软雅黑" panose="020B0503020204020204" pitchFamily="34" charset="-122"/>
                <a:ea typeface="微软雅黑" panose="020B0503020204020204" pitchFamily="34" charset="-122"/>
                <a:cs typeface="宋体"/>
              </a:rPr>
              <a:t>NEARn</a:t>
            </a:r>
            <a:endParaRPr lang="en-US" altLang="zh-CN" sz="1500" b="1" dirty="0">
              <a:solidFill>
                <a:srgbClr val="6817FF"/>
              </a:solidFill>
              <a:latin typeface="微软雅黑" panose="020B0503020204020204" pitchFamily="34" charset="-122"/>
              <a:ea typeface="微软雅黑" panose="020B0503020204020204" pitchFamily="34" charset="-122"/>
              <a:cs typeface="宋体"/>
            </a:endParaRPr>
          </a:p>
          <a:p>
            <a:pPr marL="217880" indent="-217880">
              <a:lnSpc>
                <a:spcPct val="130000"/>
              </a:lnSpc>
              <a:spcAft>
                <a:spcPts val="450"/>
              </a:spcAft>
              <a:buClr>
                <a:srgbClr val="1AC604"/>
              </a:buClr>
              <a:buFont typeface="Arial" pitchFamily="34" charset="0"/>
              <a:buChar char="•"/>
              <a:defRPr/>
            </a:pPr>
            <a:r>
              <a:rPr lang="en-US" altLang="zh-CN" sz="1500" b="1" dirty="0">
                <a:solidFill>
                  <a:srgbClr val="6817FF"/>
                </a:solidFill>
                <a:latin typeface="微软雅黑" panose="020B0503020204020204" pitchFamily="34" charset="-122"/>
                <a:ea typeface="微软雅黑" panose="020B0503020204020204" pitchFamily="34" charset="-122"/>
                <a:cs typeface="宋体"/>
              </a:rPr>
              <a:t>SAME</a:t>
            </a:r>
          </a:p>
          <a:p>
            <a:pPr marL="217880" indent="-217880">
              <a:lnSpc>
                <a:spcPct val="130000"/>
              </a:lnSpc>
              <a:spcAft>
                <a:spcPts val="450"/>
              </a:spcAft>
              <a:buClr>
                <a:srgbClr val="1AC604"/>
              </a:buClr>
              <a:buFont typeface="Arial" pitchFamily="34" charset="0"/>
              <a:buChar char="•"/>
              <a:defRPr/>
            </a:pPr>
            <a:r>
              <a:rPr lang="en-US" altLang="zh-CN" sz="1500" b="1" dirty="0">
                <a:solidFill>
                  <a:srgbClr val="6817FF"/>
                </a:solidFill>
                <a:latin typeface="微软雅黑" panose="020B0503020204020204" pitchFamily="34" charset="-122"/>
                <a:ea typeface="微软雅黑" panose="020B0503020204020204" pitchFamily="34" charset="-122"/>
                <a:cs typeface="宋体"/>
              </a:rPr>
              <a:t>“ ”</a:t>
            </a:r>
            <a:endParaRPr lang="en-US" altLang="zh-CN" sz="1500" dirty="0">
              <a:solidFill>
                <a:srgbClr val="6817FF"/>
              </a:solidFill>
              <a:latin typeface="微软雅黑" panose="020B0503020204020204" pitchFamily="34" charset="-122"/>
              <a:ea typeface="微软雅黑" panose="020B0503020204020204" pitchFamily="34" charset="-122"/>
              <a:cs typeface="宋体"/>
            </a:endParaRPr>
          </a:p>
        </p:txBody>
      </p:sp>
    </p:spTree>
    <p:custDataLst>
      <p:tags r:id="rId1"/>
    </p:custDataLst>
    <p:extLst>
      <p:ext uri="{BB962C8B-B14F-4D97-AF65-F5344CB8AC3E}">
        <p14:creationId xmlns:p14="http://schemas.microsoft.com/office/powerpoint/2010/main" val="987815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42900" y="59026"/>
            <a:ext cx="6172200" cy="49252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2400" b="1" dirty="0">
                <a:solidFill>
                  <a:prstClr val="black"/>
                </a:solidFill>
                <a:latin typeface="微软雅黑" panose="020B0503020204020204" pitchFamily="34" charset="-122"/>
                <a:ea typeface="微软雅黑" panose="020B0503020204020204" pitchFamily="34" charset="-122"/>
              </a:rPr>
              <a:t>位置运算符</a:t>
            </a:r>
          </a:p>
        </p:txBody>
      </p:sp>
      <p:sp>
        <p:nvSpPr>
          <p:cNvPr id="11" name="TextBox 18"/>
          <p:cNvSpPr txBox="1">
            <a:spLocks noChangeArrowheads="1"/>
          </p:cNvSpPr>
          <p:nvPr/>
        </p:nvSpPr>
        <p:spPr bwMode="auto">
          <a:xfrm>
            <a:off x="265266" y="506672"/>
            <a:ext cx="6152525" cy="696601"/>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217880" indent="-217880">
              <a:lnSpc>
                <a:spcPct val="130000"/>
              </a:lnSpc>
              <a:spcAft>
                <a:spcPts val="450"/>
              </a:spcAft>
              <a:buClr>
                <a:srgbClr val="1AC604"/>
              </a:buClr>
              <a:buFont typeface="Arial" pitchFamily="34" charset="0"/>
              <a:buChar char="•"/>
              <a:defRPr/>
            </a:pPr>
            <a:r>
              <a:rPr lang="en-US" altLang="zh-CN" sz="1200" b="1" dirty="0">
                <a:solidFill>
                  <a:srgbClr val="6817FF"/>
                </a:solidFill>
                <a:latin typeface="微软雅黑" panose="020B0503020204020204" pitchFamily="34" charset="-122"/>
                <a:ea typeface="微软雅黑" panose="020B0503020204020204" pitchFamily="34" charset="-122"/>
                <a:cs typeface="宋体"/>
              </a:rPr>
              <a:t>ADJ(n)</a:t>
            </a:r>
            <a:r>
              <a:rPr lang="en-US" altLang="zh-CN" sz="1200" dirty="0">
                <a:solidFill>
                  <a:srgbClr val="6817FF"/>
                </a:solidFill>
                <a:latin typeface="微软雅黑" panose="020B0503020204020204" pitchFamily="34" charset="-122"/>
                <a:ea typeface="微软雅黑" panose="020B0503020204020204" pitchFamily="34" charset="-122"/>
                <a:cs typeface="宋体"/>
              </a:rPr>
              <a:t>: </a:t>
            </a:r>
            <a:r>
              <a:rPr lang="zh-CN" altLang="en-US" sz="1350" dirty="0">
                <a:solidFill>
                  <a:srgbClr val="000000"/>
                </a:solidFill>
                <a:latin typeface="微软雅黑" panose="020B0503020204020204" pitchFamily="34" charset="-122"/>
                <a:ea typeface="微软雅黑" panose="020B0503020204020204" pitchFamily="34" charset="-122"/>
              </a:rPr>
              <a:t>连接的两个检索词按照前后顺序排列，彼此间隔</a:t>
            </a:r>
            <a:r>
              <a:rPr lang="en-US" altLang="zh-CN" sz="1350" dirty="0">
                <a:solidFill>
                  <a:srgbClr val="000000"/>
                </a:solidFill>
                <a:latin typeface="微软雅黑" panose="020B0503020204020204" pitchFamily="34" charset="-122"/>
                <a:ea typeface="微软雅黑" panose="020B0503020204020204" pitchFamily="34" charset="-122"/>
              </a:rPr>
              <a:t>0</a:t>
            </a:r>
            <a:r>
              <a:rPr lang="zh-CN" altLang="en-US" sz="1350" dirty="0">
                <a:solidFill>
                  <a:srgbClr val="000000"/>
                </a:solidFill>
                <a:latin typeface="微软雅黑" panose="020B0503020204020204" pitchFamily="34" charset="-122"/>
                <a:ea typeface="微软雅黑" panose="020B0503020204020204" pitchFamily="34" charset="-122"/>
              </a:rPr>
              <a:t>至</a:t>
            </a:r>
            <a:r>
              <a:rPr lang="en-US" altLang="zh-CN" sz="1350" dirty="0">
                <a:solidFill>
                  <a:srgbClr val="000000"/>
                </a:solidFill>
                <a:latin typeface="微软雅黑" panose="020B0503020204020204" pitchFamily="34" charset="-122"/>
                <a:ea typeface="微软雅黑" panose="020B0503020204020204" pitchFamily="34" charset="-122"/>
              </a:rPr>
              <a:t>n-1</a:t>
            </a:r>
            <a:r>
              <a:rPr lang="zh-CN" altLang="en-US" sz="1350" dirty="0">
                <a:solidFill>
                  <a:srgbClr val="000000"/>
                </a:solidFill>
                <a:latin typeface="微软雅黑" panose="020B0503020204020204" pitchFamily="34" charset="-122"/>
                <a:ea typeface="微软雅黑" panose="020B0503020204020204" pitchFamily="34" charset="-122"/>
              </a:rPr>
              <a:t>个词，</a:t>
            </a:r>
            <a:r>
              <a:rPr lang="en-US" altLang="zh-CN" sz="1350" dirty="0">
                <a:solidFill>
                  <a:srgbClr val="000000"/>
                </a:solidFill>
                <a:latin typeface="微软雅黑" panose="020B0503020204020204" pitchFamily="34" charset="-122"/>
                <a:ea typeface="微软雅黑" panose="020B0503020204020204" pitchFamily="34" charset="-122"/>
              </a:rPr>
              <a:t>n</a:t>
            </a:r>
            <a:r>
              <a:rPr lang="en-US" altLang="zh-CN" sz="1350" dirty="0">
                <a:solidFill>
                  <a:srgbClr val="000000"/>
                </a:solidFill>
                <a:latin typeface="微软雅黑" panose="020B0503020204020204" pitchFamily="34" charset="-122"/>
                <a:ea typeface="微软雅黑" panose="020B0503020204020204" pitchFamily="34" charset="-122"/>
                <a:sym typeface="Symbol"/>
              </a:rPr>
              <a:t>99</a:t>
            </a:r>
          </a:p>
          <a:p>
            <a:pPr>
              <a:lnSpc>
                <a:spcPct val="130000"/>
              </a:lnSpc>
              <a:spcAft>
                <a:spcPts val="450"/>
              </a:spcAft>
              <a:buClr>
                <a:srgbClr val="1AC604"/>
              </a:buClr>
              <a:defRPr/>
            </a:pPr>
            <a:r>
              <a:rPr lang="en-US" altLang="zh-CN" sz="1350" dirty="0">
                <a:solidFill>
                  <a:srgbClr val="000000"/>
                </a:solidFill>
                <a:latin typeface="微软雅黑" panose="020B0503020204020204" pitchFamily="34" charset="-122"/>
                <a:ea typeface="微软雅黑" panose="020B0503020204020204" pitchFamily="34" charset="-122"/>
                <a:cs typeface="宋体"/>
                <a:sym typeface="Symbol"/>
              </a:rPr>
              <a:t>     </a:t>
            </a:r>
            <a:r>
              <a:rPr lang="en-US" altLang="zh-CN" sz="1350" dirty="0">
                <a:solidFill>
                  <a:srgbClr val="6817FF"/>
                </a:solidFill>
                <a:latin typeface="微软雅黑" panose="020B0503020204020204" pitchFamily="34" charset="-122"/>
                <a:ea typeface="微软雅黑" panose="020B0503020204020204" pitchFamily="34" charset="-122"/>
                <a:cs typeface="宋体"/>
                <a:sym typeface="Symbol"/>
              </a:rPr>
              <a:t>ADJ=ADJ0=ADJ1</a:t>
            </a:r>
            <a:endParaRPr lang="en-US" altLang="zh-CN" sz="1350" dirty="0">
              <a:solidFill>
                <a:srgbClr val="6817FF"/>
              </a:solidFill>
              <a:latin typeface="微软雅黑" panose="020B0503020204020204" pitchFamily="34" charset="-122"/>
              <a:ea typeface="微软雅黑" panose="020B0503020204020204" pitchFamily="34" charset="-122"/>
              <a:cs typeface="宋体"/>
            </a:endParaRPr>
          </a:p>
        </p:txBody>
      </p:sp>
      <p:sp>
        <p:nvSpPr>
          <p:cNvPr id="12" name="Rectangle 4"/>
          <p:cNvSpPr>
            <a:spLocks noChangeArrowheads="1"/>
          </p:cNvSpPr>
          <p:nvPr/>
        </p:nvSpPr>
        <p:spPr bwMode="auto">
          <a:xfrm>
            <a:off x="468358" y="1102435"/>
            <a:ext cx="5143500" cy="849086"/>
          </a:xfrm>
          <a:prstGeom prst="rect">
            <a:avLst/>
          </a:prstGeom>
          <a:noFill/>
          <a:ln w="9525">
            <a:noFill/>
            <a:miter lim="800000"/>
            <a:headEnd/>
            <a:tailEnd/>
          </a:ln>
        </p:spPr>
        <p:txBody>
          <a:bodyPr/>
          <a:lstStyle/>
          <a:p>
            <a:pPr marL="257168" indent="-257168" defTabSz="685783">
              <a:lnSpc>
                <a:spcPts val="1650"/>
              </a:lnSpc>
              <a:spcBef>
                <a:spcPct val="20000"/>
              </a:spcBef>
              <a:buClr>
                <a:srgbClr val="4B4B4B"/>
              </a:buClr>
              <a:defRPr/>
            </a:pPr>
            <a:r>
              <a:rPr lang="zh-CN" altLang="en-US" sz="1200" dirty="0">
                <a:latin typeface="微软雅黑" panose="020B0503020204020204" pitchFamily="34" charset="-122"/>
                <a:ea typeface="微软雅黑" panose="020B0503020204020204" pitchFamily="34" charset="-122"/>
              </a:rPr>
              <a:t>示例：</a:t>
            </a:r>
            <a:endParaRPr lang="en-US" altLang="zh-CN" sz="1200" dirty="0">
              <a:latin typeface="微软雅黑" panose="020B0503020204020204" pitchFamily="34" charset="-122"/>
              <a:ea typeface="微软雅黑" panose="020B0503020204020204" pitchFamily="34" charset="-122"/>
            </a:endParaRPr>
          </a:p>
          <a:p>
            <a:pPr marL="257168" indent="-257168" defTabSz="685783">
              <a:lnSpc>
                <a:spcPts val="1650"/>
              </a:lnSpc>
              <a:spcBef>
                <a:spcPct val="20000"/>
              </a:spcBef>
              <a:buClr>
                <a:srgbClr val="4B4B4B"/>
              </a:buClr>
              <a:defRPr/>
            </a:pPr>
            <a:r>
              <a:rPr lang="en-US" altLang="zh-CN" sz="1200" dirty="0">
                <a:latin typeface="微软雅黑" panose="020B0503020204020204" pitchFamily="34" charset="-122"/>
                <a:ea typeface="微软雅黑" panose="020B0503020204020204" pitchFamily="34" charset="-122"/>
              </a:rPr>
              <a:t>1. microwave </a:t>
            </a:r>
            <a:r>
              <a:rPr lang="en-US" altLang="zh-CN" sz="1200" dirty="0">
                <a:solidFill>
                  <a:srgbClr val="1AC604"/>
                </a:solidFill>
                <a:latin typeface="微软雅黑" panose="020B0503020204020204" pitchFamily="34" charset="-122"/>
                <a:ea typeface="微软雅黑" panose="020B0503020204020204" pitchFamily="34" charset="-122"/>
              </a:rPr>
              <a:t>ADJ </a:t>
            </a:r>
            <a:r>
              <a:rPr lang="en-US" altLang="zh-CN" sz="1200" dirty="0">
                <a:latin typeface="微软雅黑" panose="020B0503020204020204" pitchFamily="34" charset="-122"/>
                <a:ea typeface="微软雅黑" panose="020B0503020204020204" pitchFamily="34" charset="-122"/>
              </a:rPr>
              <a:t>oven  =  “microwave oven”   </a:t>
            </a:r>
          </a:p>
          <a:p>
            <a:pPr marL="257168" indent="-257168" defTabSz="685783">
              <a:lnSpc>
                <a:spcPts val="1650"/>
              </a:lnSpc>
              <a:spcBef>
                <a:spcPct val="20000"/>
              </a:spcBef>
              <a:buClr>
                <a:srgbClr val="4B4B4B"/>
              </a:buClr>
              <a:defRPr/>
            </a:pPr>
            <a:r>
              <a:rPr lang="en-US" altLang="zh-CN" sz="1200" dirty="0">
                <a:latin typeface="微软雅黑" panose="020B0503020204020204" pitchFamily="34" charset="-122"/>
                <a:ea typeface="微软雅黑" panose="020B0503020204020204" pitchFamily="34" charset="-122"/>
              </a:rPr>
              <a:t>    semi-conductor = semi </a:t>
            </a:r>
            <a:r>
              <a:rPr lang="en-US" altLang="zh-CN" sz="1200" dirty="0" err="1">
                <a:latin typeface="微软雅黑" panose="020B0503020204020204" pitchFamily="34" charset="-122"/>
                <a:ea typeface="微软雅黑" panose="020B0503020204020204" pitchFamily="34" charset="-122"/>
              </a:rPr>
              <a:t>adj</a:t>
            </a:r>
            <a:r>
              <a:rPr lang="en-US" altLang="zh-CN" sz="1200" dirty="0">
                <a:latin typeface="微软雅黑" panose="020B0503020204020204" pitchFamily="34" charset="-122"/>
                <a:ea typeface="微软雅黑" panose="020B0503020204020204" pitchFamily="34" charset="-122"/>
              </a:rPr>
              <a:t> conductor or semiconductor</a:t>
            </a:r>
          </a:p>
        </p:txBody>
      </p:sp>
      <p:grpSp>
        <p:nvGrpSpPr>
          <p:cNvPr id="13" name="Group 12"/>
          <p:cNvGrpSpPr/>
          <p:nvPr/>
        </p:nvGrpSpPr>
        <p:grpSpPr>
          <a:xfrm>
            <a:off x="130249" y="1920311"/>
            <a:ext cx="5562618" cy="1094915"/>
            <a:chOff x="420315" y="2128693"/>
            <a:chExt cx="7416824" cy="1459888"/>
          </a:xfrm>
        </p:grpSpPr>
        <p:sp>
          <p:nvSpPr>
            <p:cNvPr id="14" name="TextBox 18"/>
            <p:cNvSpPr txBox="1">
              <a:spLocks noChangeArrowheads="1"/>
            </p:cNvSpPr>
            <p:nvPr/>
          </p:nvSpPr>
          <p:spPr bwMode="auto">
            <a:xfrm>
              <a:off x="420315" y="2128693"/>
              <a:ext cx="7416824" cy="1459888"/>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560771" lvl="1" indent="-217880">
                <a:lnSpc>
                  <a:spcPct val="130000"/>
                </a:lnSpc>
                <a:spcAft>
                  <a:spcPts val="450"/>
                </a:spcAft>
                <a:buClr>
                  <a:srgbClr val="FF8000"/>
                </a:buClr>
                <a:defRPr/>
              </a:pPr>
              <a:r>
                <a:rPr lang="en-US" altLang="zh-CN" sz="1200" dirty="0">
                  <a:latin typeface="微软雅黑" panose="020B0503020204020204" pitchFamily="34" charset="-122"/>
                  <a:ea typeface="微软雅黑" panose="020B0503020204020204" pitchFamily="34" charset="-122"/>
                </a:rPr>
                <a:t>2. </a:t>
              </a:r>
              <a:r>
                <a:rPr lang="en-US" altLang="zh-CN" sz="1200" dirty="0">
                  <a:solidFill>
                    <a:srgbClr val="000000"/>
                  </a:solidFill>
                  <a:latin typeface="微软雅黑" panose="020B0503020204020204" pitchFamily="34" charset="-122"/>
                  <a:ea typeface="微软雅黑" panose="020B0503020204020204" pitchFamily="34" charset="-122"/>
                </a:rPr>
                <a:t>hair </a:t>
              </a:r>
              <a:r>
                <a:rPr lang="en-US" altLang="zh-CN" sz="1200" dirty="0">
                  <a:solidFill>
                    <a:srgbClr val="1AC604"/>
                  </a:solidFill>
                  <a:latin typeface="微软雅黑" panose="020B0503020204020204" pitchFamily="34" charset="-122"/>
                  <a:ea typeface="微软雅黑" panose="020B0503020204020204" pitchFamily="34" charset="-122"/>
                </a:rPr>
                <a:t>ADJ4</a:t>
              </a:r>
              <a:r>
                <a:rPr lang="en-US" altLang="zh-CN" sz="1200" dirty="0">
                  <a:latin typeface="微软雅黑" panose="020B0503020204020204" pitchFamily="34" charset="-122"/>
                  <a:ea typeface="微软雅黑" panose="020B0503020204020204" pitchFamily="34" charset="-122"/>
                </a:rPr>
                <a:t> </a:t>
              </a:r>
              <a:r>
                <a:rPr lang="en-US" altLang="zh-CN" sz="1200" dirty="0">
                  <a:solidFill>
                    <a:srgbClr val="000000"/>
                  </a:solidFill>
                  <a:latin typeface="微软雅黑" panose="020B0503020204020204" pitchFamily="34" charset="-122"/>
                  <a:ea typeface="微软雅黑" panose="020B0503020204020204" pitchFamily="34" charset="-122"/>
                </a:rPr>
                <a:t>dryer=</a:t>
              </a:r>
            </a:p>
            <a:p>
              <a:pPr lvl="1">
                <a:lnSpc>
                  <a:spcPct val="130000"/>
                </a:lnSpc>
                <a:spcAft>
                  <a:spcPts val="450"/>
                </a:spcAft>
                <a:buClr>
                  <a:srgbClr val="FF8000"/>
                </a:buClr>
                <a:defRPr/>
              </a:pPr>
              <a:r>
                <a:rPr lang="en-US" altLang="zh-CN" sz="900" dirty="0">
                  <a:latin typeface="微软雅黑" panose="020B0503020204020204" pitchFamily="34" charset="-122"/>
                  <a:ea typeface="微软雅黑" panose="020B0503020204020204" pitchFamily="34" charset="-122"/>
                </a:rPr>
                <a:t>	</a:t>
              </a:r>
              <a:r>
                <a:rPr lang="en-US" altLang="zh-CN" sz="1050" dirty="0">
                  <a:solidFill>
                    <a:srgbClr val="1AC604"/>
                  </a:solidFill>
                  <a:latin typeface="微软雅黑" panose="020B0503020204020204" pitchFamily="34" charset="-122"/>
                  <a:ea typeface="微软雅黑" panose="020B0503020204020204" pitchFamily="34" charset="-122"/>
                </a:rPr>
                <a:t>          HAIR </a:t>
              </a:r>
              <a:r>
                <a:rPr lang="en-US" altLang="zh-CN" sz="1050" dirty="0">
                  <a:solidFill>
                    <a:srgbClr val="000000"/>
                  </a:solidFill>
                  <a:latin typeface="微软雅黑" panose="020B0503020204020204" pitchFamily="34" charset="-122"/>
                  <a:ea typeface="微软雅黑" panose="020B0503020204020204" pitchFamily="34" charset="-122"/>
                </a:rPr>
                <a:t>WASHER, CONDITIONER AND </a:t>
              </a:r>
              <a:r>
                <a:rPr lang="en-US" altLang="zh-CN" sz="1050" dirty="0">
                  <a:solidFill>
                    <a:srgbClr val="1AC604"/>
                  </a:solidFill>
                  <a:latin typeface="微软雅黑" panose="020B0503020204020204" pitchFamily="34" charset="-122"/>
                  <a:ea typeface="微软雅黑" panose="020B0503020204020204" pitchFamily="34" charset="-122"/>
                </a:rPr>
                <a:t>DRYER</a:t>
              </a:r>
              <a:r>
                <a:rPr lang="en-US" altLang="zh-CN" sz="1050" dirty="0">
                  <a:latin typeface="微软雅黑" panose="020B0503020204020204" pitchFamily="34" charset="-122"/>
                  <a:ea typeface="微软雅黑" panose="020B0503020204020204" pitchFamily="34" charset="-122"/>
                </a:rPr>
                <a:t> </a:t>
              </a:r>
              <a:r>
                <a:rPr lang="en-US" altLang="zh-CN" sz="1050" dirty="0">
                  <a:solidFill>
                    <a:srgbClr val="000000"/>
                  </a:solidFill>
                  <a:latin typeface="微软雅黑" panose="020B0503020204020204" pitchFamily="34" charset="-122"/>
                  <a:ea typeface="微软雅黑" panose="020B0503020204020204" pitchFamily="34" charset="-122"/>
                </a:rPr>
                <a:t>COMBINATION</a:t>
              </a:r>
              <a:endParaRPr lang="en-US" altLang="zh-CN" sz="900" dirty="0">
                <a:latin typeface="微软雅黑" panose="020B0503020204020204" pitchFamily="34" charset="-122"/>
                <a:ea typeface="微软雅黑" panose="020B0503020204020204" pitchFamily="34" charset="-122"/>
              </a:endParaRPr>
            </a:p>
            <a:p>
              <a:pPr lvl="1">
                <a:lnSpc>
                  <a:spcPct val="130000"/>
                </a:lnSpc>
                <a:spcAft>
                  <a:spcPts val="450"/>
                </a:spcAft>
                <a:buClr>
                  <a:srgbClr val="FF8000"/>
                </a:buClr>
                <a:defRPr/>
              </a:pPr>
              <a:r>
                <a:rPr lang="en-US" altLang="zh-CN" sz="900" dirty="0">
                  <a:latin typeface="微软雅黑" panose="020B0503020204020204" pitchFamily="34" charset="-122"/>
                  <a:ea typeface="微软雅黑" panose="020B0503020204020204" pitchFamily="34" charset="-122"/>
                </a:rPr>
                <a:t>                                            </a:t>
              </a:r>
            </a:p>
            <a:p>
              <a:pPr lvl="1">
                <a:lnSpc>
                  <a:spcPct val="130000"/>
                </a:lnSpc>
                <a:spcAft>
                  <a:spcPts val="450"/>
                </a:spcAft>
                <a:buClr>
                  <a:srgbClr val="FF8000"/>
                </a:buClr>
                <a:defRPr/>
              </a:pPr>
              <a:r>
                <a:rPr lang="en-US" altLang="zh-CN" sz="900" dirty="0">
                  <a:latin typeface="微软雅黑" panose="020B0503020204020204" pitchFamily="34" charset="-122"/>
                  <a:ea typeface="微软雅黑" panose="020B0503020204020204" pitchFamily="34" charset="-122"/>
                </a:rPr>
                <a:t>                                    1                   2                     3        4</a:t>
              </a:r>
            </a:p>
          </p:txBody>
        </p:sp>
        <p:sp>
          <p:nvSpPr>
            <p:cNvPr id="15" name="AutoShape 10"/>
            <p:cNvSpPr>
              <a:spLocks/>
            </p:cNvSpPr>
            <p:nvPr/>
          </p:nvSpPr>
          <p:spPr bwMode="auto">
            <a:xfrm rot="16200845">
              <a:off x="2431428" y="2674817"/>
              <a:ext cx="307975" cy="598487"/>
            </a:xfrm>
            <a:prstGeom prst="leftBrace">
              <a:avLst>
                <a:gd name="adj1" fmla="val 16194"/>
                <a:gd name="adj2" fmla="val 50000"/>
              </a:avLst>
            </a:prstGeom>
            <a:noFill/>
            <a:ln w="12700">
              <a:solidFill>
                <a:srgbClr val="0283CA"/>
              </a:solidFill>
              <a:round/>
              <a:headEnd/>
              <a:tailEnd/>
            </a:ln>
          </p:spPr>
          <p:txBody>
            <a:bodyPr wrap="none" anchor="ctr"/>
            <a:lstStyle/>
            <a:p>
              <a:pPr>
                <a:defRPr/>
              </a:pPr>
              <a:endParaRPr lang="zh-CN" altLang="en-US" sz="1350">
                <a:latin typeface="微软雅黑" panose="020B0503020204020204" pitchFamily="34" charset="-122"/>
                <a:ea typeface="微软雅黑" panose="020B0503020204020204" pitchFamily="34" charset="-122"/>
              </a:endParaRPr>
            </a:p>
          </p:txBody>
        </p:sp>
        <p:sp>
          <p:nvSpPr>
            <p:cNvPr id="16" name="AutoShape 10"/>
            <p:cNvSpPr>
              <a:spLocks/>
            </p:cNvSpPr>
            <p:nvPr/>
          </p:nvSpPr>
          <p:spPr bwMode="auto">
            <a:xfrm rot="16200845">
              <a:off x="3346557" y="2482273"/>
              <a:ext cx="301699" cy="994533"/>
            </a:xfrm>
            <a:prstGeom prst="leftBrace">
              <a:avLst>
                <a:gd name="adj1" fmla="val 16194"/>
                <a:gd name="adj2" fmla="val 50000"/>
              </a:avLst>
            </a:prstGeom>
            <a:noFill/>
            <a:ln w="12700">
              <a:solidFill>
                <a:srgbClr val="0283CA"/>
              </a:solidFill>
              <a:round/>
              <a:headEnd/>
              <a:tailEnd/>
            </a:ln>
          </p:spPr>
          <p:txBody>
            <a:bodyPr wrap="none" anchor="ctr"/>
            <a:lstStyle/>
            <a:p>
              <a:pPr>
                <a:defRPr/>
              </a:pPr>
              <a:endParaRPr lang="zh-CN" altLang="en-US" sz="1350">
                <a:latin typeface="微软雅黑" panose="020B0503020204020204" pitchFamily="34" charset="-122"/>
                <a:ea typeface="微软雅黑" panose="020B0503020204020204" pitchFamily="34" charset="-122"/>
              </a:endParaRPr>
            </a:p>
          </p:txBody>
        </p:sp>
        <p:sp>
          <p:nvSpPr>
            <p:cNvPr id="17" name="AutoShape 10"/>
            <p:cNvSpPr>
              <a:spLocks/>
            </p:cNvSpPr>
            <p:nvPr/>
          </p:nvSpPr>
          <p:spPr bwMode="auto">
            <a:xfrm rot="16200845">
              <a:off x="4392935" y="2822537"/>
              <a:ext cx="311484" cy="323959"/>
            </a:xfrm>
            <a:prstGeom prst="leftBrace">
              <a:avLst>
                <a:gd name="adj1" fmla="val 16194"/>
                <a:gd name="adj2" fmla="val 50000"/>
              </a:avLst>
            </a:prstGeom>
            <a:noFill/>
            <a:ln w="12700">
              <a:solidFill>
                <a:srgbClr val="0283CA"/>
              </a:solidFill>
              <a:round/>
              <a:headEnd/>
              <a:tailEnd/>
            </a:ln>
          </p:spPr>
          <p:txBody>
            <a:bodyPr wrap="none"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en-US" sz="1350">
                <a:latin typeface="微软雅黑" panose="020B0503020204020204" pitchFamily="34" charset="-122"/>
                <a:ea typeface="微软雅黑" panose="020B0503020204020204" pitchFamily="34" charset="-122"/>
              </a:endParaRPr>
            </a:p>
          </p:txBody>
        </p:sp>
        <p:sp>
          <p:nvSpPr>
            <p:cNvPr id="20" name="AutoShape 10"/>
            <p:cNvSpPr>
              <a:spLocks/>
            </p:cNvSpPr>
            <p:nvPr/>
          </p:nvSpPr>
          <p:spPr bwMode="auto">
            <a:xfrm rot="16200845">
              <a:off x="4863204" y="2784248"/>
              <a:ext cx="311468" cy="400539"/>
            </a:xfrm>
            <a:prstGeom prst="leftBrace">
              <a:avLst>
                <a:gd name="adj1" fmla="val 16194"/>
                <a:gd name="adj2" fmla="val 50000"/>
              </a:avLst>
            </a:prstGeom>
            <a:noFill/>
            <a:ln w="12700">
              <a:solidFill>
                <a:srgbClr val="0283CA"/>
              </a:solidFill>
              <a:round/>
              <a:headEnd/>
              <a:tailEnd/>
            </a:ln>
          </p:spPr>
          <p:txBody>
            <a:bodyPr wrap="none"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endParaRPr lang="zh-CN" altLang="en-US" sz="1350">
                <a:latin typeface="微软雅黑" panose="020B0503020204020204" pitchFamily="34" charset="-122"/>
                <a:ea typeface="微软雅黑" panose="020B0503020204020204" pitchFamily="34" charset="-122"/>
              </a:endParaRPr>
            </a:p>
          </p:txBody>
        </p:sp>
      </p:grpSp>
      <p:sp>
        <p:nvSpPr>
          <p:cNvPr id="23" name="TextBox 18"/>
          <p:cNvSpPr txBox="1">
            <a:spLocks noChangeArrowheads="1"/>
          </p:cNvSpPr>
          <p:nvPr/>
        </p:nvSpPr>
        <p:spPr bwMode="auto">
          <a:xfrm>
            <a:off x="252716" y="2967525"/>
            <a:ext cx="6409341" cy="696601"/>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217880" indent="-217880">
              <a:lnSpc>
                <a:spcPct val="130000"/>
              </a:lnSpc>
              <a:spcAft>
                <a:spcPts val="450"/>
              </a:spcAft>
              <a:buClr>
                <a:srgbClr val="1AC604"/>
              </a:buClr>
              <a:buFont typeface="Arial" pitchFamily="34" charset="0"/>
              <a:buChar char="•"/>
              <a:defRPr/>
            </a:pPr>
            <a:r>
              <a:rPr lang="en-US" altLang="zh-CN" sz="1350" b="1" dirty="0">
                <a:solidFill>
                  <a:srgbClr val="6817FF"/>
                </a:solidFill>
                <a:latin typeface="微软雅黑" panose="020B0503020204020204" pitchFamily="34" charset="-122"/>
                <a:ea typeface="微软雅黑" panose="020B0503020204020204" pitchFamily="34" charset="-122"/>
                <a:cs typeface="宋体"/>
              </a:rPr>
              <a:t>NEAR(n)</a:t>
            </a:r>
            <a:r>
              <a:rPr lang="en-US" altLang="zh-CN" sz="1350" dirty="0">
                <a:solidFill>
                  <a:srgbClr val="6817FF"/>
                </a:solidFill>
                <a:latin typeface="微软雅黑" panose="020B0503020204020204" pitchFamily="34" charset="-122"/>
                <a:ea typeface="微软雅黑" panose="020B0503020204020204" pitchFamily="34" charset="-122"/>
                <a:cs typeface="宋体"/>
              </a:rPr>
              <a:t>: </a:t>
            </a:r>
            <a:r>
              <a:rPr lang="zh-CN" altLang="en-US" sz="1350" dirty="0">
                <a:solidFill>
                  <a:srgbClr val="000000"/>
                </a:solidFill>
                <a:latin typeface="微软雅黑" panose="020B0503020204020204" pitchFamily="34" charset="-122"/>
                <a:ea typeface="微软雅黑" panose="020B0503020204020204" pitchFamily="34" charset="-122"/>
              </a:rPr>
              <a:t>连接的两个检索词按照任意顺序排列，彼此间隔</a:t>
            </a:r>
            <a:r>
              <a:rPr lang="en-US" altLang="zh-CN" sz="1350" dirty="0">
                <a:solidFill>
                  <a:srgbClr val="000000"/>
                </a:solidFill>
                <a:latin typeface="微软雅黑" panose="020B0503020204020204" pitchFamily="34" charset="-122"/>
                <a:ea typeface="微软雅黑" panose="020B0503020204020204" pitchFamily="34" charset="-122"/>
              </a:rPr>
              <a:t>0</a:t>
            </a:r>
            <a:r>
              <a:rPr lang="zh-CN" altLang="en-US" sz="1350" dirty="0">
                <a:solidFill>
                  <a:srgbClr val="000000"/>
                </a:solidFill>
                <a:latin typeface="微软雅黑" panose="020B0503020204020204" pitchFamily="34" charset="-122"/>
                <a:ea typeface="微软雅黑" panose="020B0503020204020204" pitchFamily="34" charset="-122"/>
              </a:rPr>
              <a:t>至</a:t>
            </a:r>
            <a:r>
              <a:rPr lang="en-US" altLang="zh-CN" sz="1350" dirty="0">
                <a:solidFill>
                  <a:srgbClr val="000000"/>
                </a:solidFill>
                <a:latin typeface="微软雅黑" panose="020B0503020204020204" pitchFamily="34" charset="-122"/>
                <a:ea typeface="微软雅黑" panose="020B0503020204020204" pitchFamily="34" charset="-122"/>
              </a:rPr>
              <a:t>n-1</a:t>
            </a:r>
            <a:r>
              <a:rPr lang="zh-CN" altLang="en-US" sz="1350" dirty="0">
                <a:solidFill>
                  <a:srgbClr val="000000"/>
                </a:solidFill>
                <a:latin typeface="微软雅黑" panose="020B0503020204020204" pitchFamily="34" charset="-122"/>
                <a:ea typeface="微软雅黑" panose="020B0503020204020204" pitchFamily="34" charset="-122"/>
              </a:rPr>
              <a:t>个词，</a:t>
            </a:r>
            <a:r>
              <a:rPr lang="en-US" altLang="zh-CN" sz="1350" dirty="0">
                <a:solidFill>
                  <a:srgbClr val="000000"/>
                </a:solidFill>
                <a:latin typeface="微软雅黑" panose="020B0503020204020204" pitchFamily="34" charset="-122"/>
                <a:ea typeface="微软雅黑" panose="020B0503020204020204" pitchFamily="34" charset="-122"/>
              </a:rPr>
              <a:t>n</a:t>
            </a:r>
            <a:r>
              <a:rPr lang="en-US" altLang="zh-CN" sz="1350" dirty="0">
                <a:solidFill>
                  <a:srgbClr val="000000"/>
                </a:solidFill>
                <a:latin typeface="微软雅黑" panose="020B0503020204020204" pitchFamily="34" charset="-122"/>
                <a:ea typeface="微软雅黑" panose="020B0503020204020204" pitchFamily="34" charset="-122"/>
                <a:sym typeface="Symbol"/>
              </a:rPr>
              <a:t>99</a:t>
            </a:r>
          </a:p>
          <a:p>
            <a:pPr>
              <a:lnSpc>
                <a:spcPct val="130000"/>
              </a:lnSpc>
              <a:spcAft>
                <a:spcPts val="450"/>
              </a:spcAft>
              <a:buClr>
                <a:srgbClr val="1AC604"/>
              </a:buClr>
              <a:defRPr/>
            </a:pPr>
            <a:r>
              <a:rPr lang="en-US" altLang="zh-CN" sz="1350" dirty="0">
                <a:solidFill>
                  <a:srgbClr val="000000"/>
                </a:solidFill>
                <a:latin typeface="微软雅黑" panose="020B0503020204020204" pitchFamily="34" charset="-122"/>
                <a:ea typeface="微软雅黑" panose="020B0503020204020204" pitchFamily="34" charset="-122"/>
                <a:cs typeface="宋体"/>
                <a:sym typeface="Symbol"/>
              </a:rPr>
              <a:t>     </a:t>
            </a:r>
            <a:r>
              <a:rPr lang="en-US" altLang="zh-CN" sz="1350" dirty="0">
                <a:solidFill>
                  <a:srgbClr val="6817FF"/>
                </a:solidFill>
                <a:latin typeface="微软雅黑" panose="020B0503020204020204" pitchFamily="34" charset="-122"/>
                <a:ea typeface="微软雅黑" panose="020B0503020204020204" pitchFamily="34" charset="-122"/>
                <a:cs typeface="宋体"/>
                <a:sym typeface="Symbol"/>
              </a:rPr>
              <a:t>NEAR=NEAR0=NEAR1</a:t>
            </a:r>
            <a:endParaRPr lang="en-US" altLang="zh-CN" sz="1350" dirty="0">
              <a:solidFill>
                <a:srgbClr val="6817FF"/>
              </a:solidFill>
              <a:latin typeface="微软雅黑" panose="020B0503020204020204" pitchFamily="34" charset="-122"/>
              <a:ea typeface="微软雅黑" panose="020B0503020204020204" pitchFamily="34" charset="-122"/>
              <a:cs typeface="宋体"/>
            </a:endParaRPr>
          </a:p>
        </p:txBody>
      </p:sp>
      <p:sp>
        <p:nvSpPr>
          <p:cNvPr id="3" name="Rectangle 2"/>
          <p:cNvSpPr/>
          <p:nvPr/>
        </p:nvSpPr>
        <p:spPr>
          <a:xfrm>
            <a:off x="356875" y="3576922"/>
            <a:ext cx="5949431" cy="1585049"/>
          </a:xfrm>
          <a:prstGeom prst="rect">
            <a:avLst/>
          </a:prstGeom>
        </p:spPr>
        <p:txBody>
          <a:bodyPr wrap="square">
            <a:spAutoFit/>
          </a:bodyPr>
          <a:lstStyle/>
          <a:p>
            <a:pPr marL="257168" indent="-257168" defTabSz="685783" fontAlgn="base">
              <a:lnSpc>
                <a:spcPts val="1650"/>
              </a:lnSpc>
              <a:spcBef>
                <a:spcPct val="20000"/>
              </a:spcBef>
              <a:spcAft>
                <a:spcPct val="0"/>
              </a:spcAft>
              <a:buClr>
                <a:srgbClr val="4B4B4B"/>
              </a:buClr>
            </a:pPr>
            <a:r>
              <a:rPr lang="zh-CN" altLang="en-US" sz="1200" dirty="0">
                <a:latin typeface="微软雅黑" panose="020B0503020204020204" pitchFamily="34" charset="-122"/>
                <a:ea typeface="微软雅黑" panose="020B0503020204020204" pitchFamily="34" charset="-122"/>
              </a:rPr>
              <a:t>示例：</a:t>
            </a:r>
            <a:endParaRPr lang="en-US" altLang="zh-CN" sz="1200" dirty="0">
              <a:latin typeface="微软雅黑" panose="020B0503020204020204" pitchFamily="34" charset="-122"/>
              <a:ea typeface="微软雅黑" panose="020B0503020204020204" pitchFamily="34" charset="-122"/>
            </a:endParaRPr>
          </a:p>
          <a:p>
            <a:pPr marL="257168" indent="-257168" defTabSz="685783" fontAlgn="base">
              <a:lnSpc>
                <a:spcPts val="1650"/>
              </a:lnSpc>
              <a:spcBef>
                <a:spcPct val="20000"/>
              </a:spcBef>
              <a:spcAft>
                <a:spcPct val="0"/>
              </a:spcAft>
              <a:buClr>
                <a:srgbClr val="4B4B4B"/>
              </a:buClr>
            </a:pPr>
            <a:r>
              <a:rPr lang="en-US" altLang="zh-CN" sz="1200" dirty="0">
                <a:latin typeface="微软雅黑" panose="020B0503020204020204" pitchFamily="34" charset="-122"/>
                <a:ea typeface="微软雅黑" panose="020B0503020204020204" pitchFamily="34" charset="-122"/>
              </a:rPr>
              <a:t>1. Hair </a:t>
            </a:r>
            <a:r>
              <a:rPr lang="en-US" altLang="zh-CN" sz="1200" dirty="0">
                <a:solidFill>
                  <a:srgbClr val="1AC604"/>
                </a:solidFill>
                <a:latin typeface="微软雅黑" panose="020B0503020204020204" pitchFamily="34" charset="-122"/>
                <a:ea typeface="微软雅黑" panose="020B0503020204020204" pitchFamily="34" charset="-122"/>
              </a:rPr>
              <a:t>NEAR </a:t>
            </a:r>
            <a:r>
              <a:rPr lang="en-US" altLang="zh-CN" sz="1200" dirty="0">
                <a:latin typeface="微软雅黑" panose="020B0503020204020204" pitchFamily="34" charset="-122"/>
                <a:ea typeface="微软雅黑" panose="020B0503020204020204" pitchFamily="34" charset="-122"/>
              </a:rPr>
              <a:t>dryer = “Dryer Hair” </a:t>
            </a:r>
            <a:r>
              <a:rPr lang="en-US" altLang="zh-CN" sz="1200" b="1" dirty="0">
                <a:latin typeface="微软雅黑" panose="020B0503020204020204" pitchFamily="34" charset="-122"/>
                <a:ea typeface="微软雅黑" panose="020B0503020204020204" pitchFamily="34" charset="-122"/>
              </a:rPr>
              <a:t>or</a:t>
            </a:r>
            <a:r>
              <a:rPr lang="en-US" altLang="zh-CN" sz="1200" dirty="0">
                <a:latin typeface="微软雅黑" panose="020B0503020204020204" pitchFamily="34" charset="-122"/>
                <a:ea typeface="微软雅黑" panose="020B0503020204020204" pitchFamily="34" charset="-122"/>
              </a:rPr>
              <a:t>  “Hair Dryer”  </a:t>
            </a:r>
          </a:p>
          <a:p>
            <a:pPr marL="257168" indent="-257168" defTabSz="685783" fontAlgn="base">
              <a:lnSpc>
                <a:spcPts val="1650"/>
              </a:lnSpc>
              <a:spcBef>
                <a:spcPct val="20000"/>
              </a:spcBef>
              <a:spcAft>
                <a:spcPct val="0"/>
              </a:spcAft>
              <a:buClr>
                <a:srgbClr val="4B4B4B"/>
              </a:buClr>
            </a:pPr>
            <a:r>
              <a:rPr lang="en-US" altLang="zh-CN" sz="1200" dirty="0">
                <a:latin typeface="微软雅黑" panose="020B0503020204020204" pitchFamily="34" charset="-122"/>
                <a:ea typeface="微软雅黑" panose="020B0503020204020204" pitchFamily="34" charset="-122"/>
              </a:rPr>
              <a:t>2. Hair </a:t>
            </a:r>
            <a:r>
              <a:rPr lang="en-US" altLang="zh-CN" sz="1200" dirty="0">
                <a:solidFill>
                  <a:srgbClr val="1AC604"/>
                </a:solidFill>
                <a:latin typeface="微软雅黑" panose="020B0503020204020204" pitchFamily="34" charset="-122"/>
                <a:ea typeface="微软雅黑" panose="020B0503020204020204" pitchFamily="34" charset="-122"/>
              </a:rPr>
              <a:t>NEAR4</a:t>
            </a:r>
            <a:r>
              <a:rPr lang="en-US" altLang="zh-CN" sz="1200" dirty="0">
                <a:latin typeface="微软雅黑" panose="020B0503020204020204" pitchFamily="34" charset="-122"/>
                <a:ea typeface="微软雅黑" panose="020B0503020204020204" pitchFamily="34" charset="-122"/>
              </a:rPr>
              <a:t> dryer = </a:t>
            </a:r>
          </a:p>
          <a:p>
            <a:pPr marL="257168" indent="-257168" defTabSz="685783" fontAlgn="base">
              <a:lnSpc>
                <a:spcPts val="1650"/>
              </a:lnSpc>
              <a:spcBef>
                <a:spcPct val="20000"/>
              </a:spcBef>
              <a:spcAft>
                <a:spcPct val="0"/>
              </a:spcAft>
              <a:buClr>
                <a:srgbClr val="4B4B4B"/>
              </a:buClr>
            </a:pPr>
            <a:r>
              <a:rPr lang="en-US" altLang="zh-CN" sz="1200" dirty="0">
                <a:latin typeface="微软雅黑" panose="020B0503020204020204" pitchFamily="34" charset="-122"/>
                <a:ea typeface="微软雅黑" panose="020B0503020204020204" pitchFamily="34" charset="-122"/>
              </a:rPr>
              <a:t>      </a:t>
            </a:r>
            <a:r>
              <a:rPr lang="en-US" altLang="zh-CN" sz="1200" dirty="0">
                <a:solidFill>
                  <a:srgbClr val="1AC604"/>
                </a:solidFill>
                <a:latin typeface="微软雅黑" panose="020B0503020204020204" pitchFamily="34" charset="-122"/>
                <a:ea typeface="微软雅黑" panose="020B0503020204020204" pitchFamily="34" charset="-122"/>
              </a:rPr>
              <a:t>HAIR</a:t>
            </a:r>
            <a:r>
              <a:rPr lang="en-US" altLang="zh-CN" sz="1200" dirty="0">
                <a:latin typeface="微软雅黑" panose="020B0503020204020204" pitchFamily="34" charset="-122"/>
                <a:ea typeface="微软雅黑" panose="020B0503020204020204" pitchFamily="34" charset="-122"/>
              </a:rPr>
              <a:t> WASHER, CONDITIONER AND </a:t>
            </a:r>
            <a:r>
              <a:rPr lang="en-US" altLang="zh-CN" sz="1200" dirty="0">
                <a:solidFill>
                  <a:srgbClr val="1AC604"/>
                </a:solidFill>
                <a:latin typeface="微软雅黑" panose="020B0503020204020204" pitchFamily="34" charset="-122"/>
                <a:ea typeface="微软雅黑" panose="020B0503020204020204" pitchFamily="34" charset="-122"/>
              </a:rPr>
              <a:t>DRYER</a:t>
            </a:r>
            <a:r>
              <a:rPr lang="en-US" altLang="zh-CN" sz="1200" dirty="0">
                <a:latin typeface="微软雅黑" panose="020B0503020204020204" pitchFamily="34" charset="-122"/>
                <a:ea typeface="微软雅黑" panose="020B0503020204020204" pitchFamily="34" charset="-122"/>
              </a:rPr>
              <a:t> COMBINATION </a:t>
            </a:r>
          </a:p>
          <a:p>
            <a:pPr marL="257168" indent="-257168" defTabSz="685783" fontAlgn="base">
              <a:lnSpc>
                <a:spcPts val="1650"/>
              </a:lnSpc>
              <a:spcBef>
                <a:spcPct val="20000"/>
              </a:spcBef>
              <a:spcAft>
                <a:spcPct val="0"/>
              </a:spcAft>
              <a:buClr>
                <a:srgbClr val="4B4B4B"/>
              </a:buClr>
            </a:pPr>
            <a:r>
              <a:rPr lang="en-US" altLang="zh-CN" sz="1200" b="1" dirty="0">
                <a:latin typeface="微软雅黑" panose="020B0503020204020204" pitchFamily="34" charset="-122"/>
                <a:ea typeface="微软雅黑" panose="020B0503020204020204" pitchFamily="34" charset="-122"/>
              </a:rPr>
              <a:t>or</a:t>
            </a:r>
            <a:r>
              <a:rPr lang="en-US" altLang="zh-CN" sz="1200" dirty="0">
                <a:latin typeface="微软雅黑" panose="020B0503020204020204" pitchFamily="34" charset="-122"/>
                <a:ea typeface="微软雅黑" panose="020B0503020204020204" pitchFamily="34" charset="-122"/>
              </a:rPr>
              <a:t> </a:t>
            </a:r>
          </a:p>
          <a:p>
            <a:pPr marL="257168" indent="-257168" defTabSz="685783" fontAlgn="base">
              <a:lnSpc>
                <a:spcPts val="1650"/>
              </a:lnSpc>
              <a:spcBef>
                <a:spcPct val="20000"/>
              </a:spcBef>
              <a:spcAft>
                <a:spcPct val="0"/>
              </a:spcAft>
              <a:buClr>
                <a:srgbClr val="4B4B4B"/>
              </a:buClr>
            </a:pPr>
            <a:r>
              <a:rPr lang="en-US" altLang="zh-CN" sz="1200" dirty="0">
                <a:latin typeface="微软雅黑" panose="020B0503020204020204" pitchFamily="34" charset="-122"/>
                <a:ea typeface="微软雅黑" panose="020B0503020204020204" pitchFamily="34" charset="-122"/>
              </a:rPr>
              <a:t>     </a:t>
            </a:r>
            <a:r>
              <a:rPr lang="en-US" altLang="zh-CN" sz="1200" dirty="0">
                <a:solidFill>
                  <a:srgbClr val="1AC604"/>
                </a:solidFill>
                <a:latin typeface="微软雅黑" panose="020B0503020204020204" pitchFamily="34" charset="-122"/>
                <a:ea typeface="微软雅黑" panose="020B0503020204020204" pitchFamily="34" charset="-122"/>
              </a:rPr>
              <a:t>DRYER</a:t>
            </a:r>
            <a:r>
              <a:rPr lang="en-US" altLang="zh-CN" sz="1200" dirty="0">
                <a:latin typeface="微软雅黑" panose="020B0503020204020204" pitchFamily="34" charset="-122"/>
                <a:ea typeface="微软雅黑" panose="020B0503020204020204" pitchFamily="34" charset="-122"/>
              </a:rPr>
              <a:t> MACHINE FOR </a:t>
            </a:r>
            <a:r>
              <a:rPr lang="en-US" altLang="zh-CN" sz="1200" dirty="0">
                <a:solidFill>
                  <a:srgbClr val="1AC604"/>
                </a:solidFill>
                <a:latin typeface="微软雅黑" panose="020B0503020204020204" pitchFamily="34" charset="-122"/>
                <a:ea typeface="微软雅黑" panose="020B0503020204020204" pitchFamily="34" charset="-122"/>
              </a:rPr>
              <a:t>HAIR</a:t>
            </a:r>
          </a:p>
        </p:txBody>
      </p:sp>
    </p:spTree>
    <p:custDataLst>
      <p:tags r:id="rId1"/>
    </p:custDataLst>
    <p:extLst>
      <p:ext uri="{BB962C8B-B14F-4D97-AF65-F5344CB8AC3E}">
        <p14:creationId xmlns:p14="http://schemas.microsoft.com/office/powerpoint/2010/main" val="3176549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42900" y="165165"/>
            <a:ext cx="6172200" cy="49252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2400" b="1" dirty="0">
                <a:solidFill>
                  <a:prstClr val="black"/>
                </a:solidFill>
                <a:latin typeface="微软雅黑" panose="020B0503020204020204" pitchFamily="34" charset="-122"/>
                <a:ea typeface="微软雅黑" panose="020B0503020204020204" pitchFamily="34" charset="-122"/>
              </a:rPr>
              <a:t>位置运算符</a:t>
            </a:r>
          </a:p>
        </p:txBody>
      </p:sp>
      <p:sp>
        <p:nvSpPr>
          <p:cNvPr id="19" name="TextBox 18"/>
          <p:cNvSpPr txBox="1">
            <a:spLocks noChangeArrowheads="1"/>
          </p:cNvSpPr>
          <p:nvPr/>
        </p:nvSpPr>
        <p:spPr bwMode="auto">
          <a:xfrm>
            <a:off x="223782" y="766023"/>
            <a:ext cx="6291318" cy="36240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217880" indent="-217880">
              <a:lnSpc>
                <a:spcPct val="130000"/>
              </a:lnSpc>
              <a:spcAft>
                <a:spcPts val="450"/>
              </a:spcAft>
              <a:buClr>
                <a:srgbClr val="1AC604"/>
              </a:buClr>
              <a:buFont typeface="Arial" pitchFamily="34" charset="0"/>
              <a:buChar char="•"/>
              <a:defRPr/>
            </a:pPr>
            <a:r>
              <a:rPr lang="en-US" altLang="zh-CN" sz="1350" b="1" dirty="0">
                <a:solidFill>
                  <a:srgbClr val="6817FF"/>
                </a:solidFill>
                <a:latin typeface="微软雅黑" panose="020B0503020204020204" pitchFamily="34" charset="-122"/>
                <a:ea typeface="微软雅黑" panose="020B0503020204020204" pitchFamily="34" charset="-122"/>
                <a:cs typeface="宋体"/>
              </a:rPr>
              <a:t>SAME</a:t>
            </a:r>
            <a:r>
              <a:rPr lang="zh-CN" altLang="en-US" sz="1350" dirty="0">
                <a:solidFill>
                  <a:srgbClr val="6817FF"/>
                </a:solidFill>
                <a:latin typeface="微软雅黑" panose="020B0503020204020204" pitchFamily="34" charset="-122"/>
                <a:ea typeface="微软雅黑" panose="020B0503020204020204" pitchFamily="34" charset="-122"/>
                <a:cs typeface="宋体"/>
              </a:rPr>
              <a:t>：</a:t>
            </a:r>
            <a:r>
              <a:rPr lang="zh-CN" altLang="en-US" sz="1350" dirty="0">
                <a:solidFill>
                  <a:srgbClr val="000000"/>
                </a:solidFill>
                <a:latin typeface="微软雅黑" panose="020B0503020204020204" pitchFamily="34" charset="-122"/>
                <a:ea typeface="微软雅黑" panose="020B0503020204020204" pitchFamily="34" charset="-122"/>
              </a:rPr>
              <a:t>连接的两个检索词出现在</a:t>
            </a:r>
            <a:r>
              <a:rPr lang="zh-CN" altLang="en-US" sz="1350" dirty="0">
                <a:solidFill>
                  <a:srgbClr val="6817FF"/>
                </a:solidFill>
                <a:latin typeface="微软雅黑" panose="020B0503020204020204" pitchFamily="34" charset="-122"/>
                <a:ea typeface="微软雅黑" panose="020B0503020204020204" pitchFamily="34" charset="-122"/>
              </a:rPr>
              <a:t>同一个段落</a:t>
            </a:r>
            <a:r>
              <a:rPr lang="zh-CN" altLang="en-US" sz="1350" dirty="0">
                <a:solidFill>
                  <a:srgbClr val="000000"/>
                </a:solidFill>
                <a:latin typeface="微软雅黑" panose="020B0503020204020204" pitchFamily="34" charset="-122"/>
                <a:ea typeface="微软雅黑" panose="020B0503020204020204" pitchFamily="34" charset="-122"/>
              </a:rPr>
              <a:t>中，段落以“回车”为标记</a:t>
            </a:r>
            <a:endParaRPr lang="en-US" altLang="zh-CN" sz="1350" dirty="0">
              <a:solidFill>
                <a:srgbClr val="000000"/>
              </a:solidFill>
              <a:latin typeface="微软雅黑" panose="020B0503020204020204" pitchFamily="34" charset="-122"/>
              <a:ea typeface="微软雅黑" panose="020B0503020204020204" pitchFamily="34" charset="-122"/>
            </a:endParaRPr>
          </a:p>
        </p:txBody>
      </p:sp>
      <p:sp>
        <p:nvSpPr>
          <p:cNvPr id="2" name="Rectangle 1"/>
          <p:cNvSpPr/>
          <p:nvPr/>
        </p:nvSpPr>
        <p:spPr>
          <a:xfrm>
            <a:off x="591178" y="1124886"/>
            <a:ext cx="5850446" cy="1506823"/>
          </a:xfrm>
          <a:prstGeom prst="rect">
            <a:avLst/>
          </a:prstGeom>
        </p:spPr>
        <p:txBody>
          <a:bodyPr wrap="square">
            <a:spAutoFit/>
          </a:bodyPr>
          <a:lstStyle/>
          <a:p>
            <a:pPr>
              <a:lnSpc>
                <a:spcPct val="130000"/>
              </a:lnSpc>
              <a:spcAft>
                <a:spcPts val="450"/>
              </a:spcAft>
              <a:buClr>
                <a:srgbClr val="1AC604"/>
              </a:buClr>
              <a:defRPr/>
            </a:pPr>
            <a:r>
              <a:rPr lang="zh-CN" altLang="en-US" sz="1350" dirty="0">
                <a:solidFill>
                  <a:srgbClr val="000000"/>
                </a:solidFill>
                <a:latin typeface="微软雅黑" panose="020B0503020204020204" pitchFamily="34" charset="-122"/>
                <a:ea typeface="微软雅黑" panose="020B0503020204020204" pitchFamily="34" charset="-122"/>
                <a:cs typeface="宋体"/>
              </a:rPr>
              <a:t>示例： </a:t>
            </a:r>
            <a:r>
              <a:rPr lang="en-US" altLang="zh-CN" sz="1350" dirty="0">
                <a:solidFill>
                  <a:srgbClr val="000000"/>
                </a:solidFill>
                <a:latin typeface="微软雅黑" panose="020B0503020204020204" pitchFamily="34" charset="-122"/>
                <a:ea typeface="微软雅黑" panose="020B0503020204020204" pitchFamily="34" charset="-122"/>
                <a:cs typeface="宋体"/>
              </a:rPr>
              <a:t>high speed </a:t>
            </a:r>
            <a:r>
              <a:rPr lang="en-US" altLang="zh-CN" sz="1350" dirty="0">
                <a:solidFill>
                  <a:srgbClr val="6817FF"/>
                </a:solidFill>
                <a:latin typeface="微软雅黑" panose="020B0503020204020204" pitchFamily="34" charset="-122"/>
                <a:ea typeface="微软雅黑" panose="020B0503020204020204" pitchFamily="34" charset="-122"/>
                <a:cs typeface="宋体"/>
              </a:rPr>
              <a:t>same</a:t>
            </a:r>
            <a:r>
              <a:rPr lang="en-US" altLang="zh-CN" sz="1350" dirty="0">
                <a:solidFill>
                  <a:srgbClr val="000000"/>
                </a:solidFill>
                <a:latin typeface="微软雅黑" panose="020B0503020204020204" pitchFamily="34" charset="-122"/>
                <a:ea typeface="微软雅黑" panose="020B0503020204020204" pitchFamily="34" charset="-122"/>
                <a:cs typeface="宋体"/>
              </a:rPr>
              <a:t> train=</a:t>
            </a:r>
          </a:p>
          <a:p>
            <a:pPr>
              <a:lnSpc>
                <a:spcPct val="130000"/>
              </a:lnSpc>
              <a:spcAft>
                <a:spcPts val="450"/>
              </a:spcAft>
              <a:buClr>
                <a:srgbClr val="1AC604"/>
              </a:buClr>
              <a:defRPr/>
            </a:pPr>
            <a:r>
              <a:rPr lang="en-US" altLang="zh-CN" sz="1350" dirty="0">
                <a:solidFill>
                  <a:srgbClr val="6817FF"/>
                </a:solidFill>
                <a:latin typeface="微软雅黑" panose="020B0503020204020204" pitchFamily="34" charset="-122"/>
                <a:ea typeface="微软雅黑" panose="020B0503020204020204" pitchFamily="34" charset="-122"/>
                <a:cs typeface="宋体"/>
              </a:rPr>
              <a:t>High speed </a:t>
            </a:r>
            <a:r>
              <a:rPr lang="en-US" altLang="zh-CN" sz="1350" dirty="0">
                <a:solidFill>
                  <a:srgbClr val="000000"/>
                </a:solidFill>
                <a:latin typeface="微软雅黑" panose="020B0503020204020204" pitchFamily="34" charset="-122"/>
                <a:ea typeface="微软雅黑" panose="020B0503020204020204" pitchFamily="34" charset="-122"/>
                <a:cs typeface="宋体"/>
              </a:rPr>
              <a:t>rail regulating method, involves generating operation time table of railway </a:t>
            </a:r>
            <a:r>
              <a:rPr lang="en-US" altLang="zh-CN" sz="1350" dirty="0">
                <a:solidFill>
                  <a:srgbClr val="6817FF"/>
                </a:solidFill>
                <a:latin typeface="微软雅黑" panose="020B0503020204020204" pitchFamily="34" charset="-122"/>
                <a:ea typeface="微软雅黑" panose="020B0503020204020204" pitchFamily="34" charset="-122"/>
                <a:cs typeface="宋体"/>
              </a:rPr>
              <a:t>train</a:t>
            </a:r>
            <a:r>
              <a:rPr lang="en-US" altLang="zh-CN" sz="1350" dirty="0">
                <a:solidFill>
                  <a:srgbClr val="000000"/>
                </a:solidFill>
                <a:latin typeface="微软雅黑" panose="020B0503020204020204" pitchFamily="34" charset="-122"/>
                <a:ea typeface="微软雅黑" panose="020B0503020204020204" pitchFamily="34" charset="-122"/>
                <a:cs typeface="宋体"/>
              </a:rPr>
              <a:t> departure, regulating route plan and schedule according to departure time of train, and reading RFID card code in track circuit</a:t>
            </a:r>
          </a:p>
        </p:txBody>
      </p:sp>
      <p:sp>
        <p:nvSpPr>
          <p:cNvPr id="8" name="TextBox 7"/>
          <p:cNvSpPr txBox="1">
            <a:spLocks noChangeArrowheads="1"/>
          </p:cNvSpPr>
          <p:nvPr/>
        </p:nvSpPr>
        <p:spPr bwMode="auto">
          <a:xfrm>
            <a:off x="283341" y="2839753"/>
            <a:ext cx="6291318" cy="966675"/>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217880" indent="-217880">
              <a:lnSpc>
                <a:spcPct val="130000"/>
              </a:lnSpc>
              <a:spcAft>
                <a:spcPts val="450"/>
              </a:spcAft>
              <a:buClr>
                <a:srgbClr val="1AC604"/>
              </a:buClr>
              <a:buFont typeface="Arial" pitchFamily="34" charset="0"/>
              <a:buChar char="•"/>
              <a:defRPr/>
            </a:pPr>
            <a:r>
              <a:rPr lang="en-US" altLang="zh-CN" sz="1350" b="1" dirty="0">
                <a:solidFill>
                  <a:srgbClr val="6817FF"/>
                </a:solidFill>
                <a:latin typeface="微软雅黑" panose="020B0503020204020204" pitchFamily="34" charset="-122"/>
                <a:ea typeface="微软雅黑" panose="020B0503020204020204" pitchFamily="34" charset="-122"/>
                <a:cs typeface="宋体"/>
              </a:rPr>
              <a:t>“”</a:t>
            </a:r>
            <a:r>
              <a:rPr lang="zh-CN" altLang="en-US" sz="1350" dirty="0">
                <a:solidFill>
                  <a:srgbClr val="6817FF"/>
                </a:solidFill>
                <a:latin typeface="微软雅黑" panose="020B0503020204020204" pitchFamily="34" charset="-122"/>
                <a:ea typeface="微软雅黑" panose="020B0503020204020204" pitchFamily="34" charset="-122"/>
                <a:cs typeface="宋体"/>
              </a:rPr>
              <a:t>：</a:t>
            </a:r>
            <a:r>
              <a:rPr lang="zh-CN" altLang="en-US" sz="1350" dirty="0">
                <a:solidFill>
                  <a:srgbClr val="000000"/>
                </a:solidFill>
                <a:latin typeface="微软雅黑" panose="020B0503020204020204" pitchFamily="34" charset="-122"/>
                <a:ea typeface="微软雅黑" panose="020B0503020204020204" pitchFamily="34" charset="-122"/>
              </a:rPr>
              <a:t>检索与双引号内的词完全相同的词，并且出现顺序和临近关系都必须完全相同，双引号中的通配符（如 *）会被忽略</a:t>
            </a:r>
            <a:endParaRPr lang="en-US" altLang="zh-CN" sz="1350" dirty="0">
              <a:solidFill>
                <a:srgbClr val="000000"/>
              </a:solidFill>
              <a:latin typeface="微软雅黑" panose="020B0503020204020204" pitchFamily="34" charset="-122"/>
              <a:ea typeface="微软雅黑" panose="020B0503020204020204" pitchFamily="34" charset="-122"/>
            </a:endParaRPr>
          </a:p>
          <a:p>
            <a:pPr>
              <a:lnSpc>
                <a:spcPct val="130000"/>
              </a:lnSpc>
              <a:spcAft>
                <a:spcPts val="450"/>
              </a:spcAft>
              <a:buClr>
                <a:srgbClr val="1AC604"/>
              </a:buClr>
              <a:defRPr/>
            </a:pPr>
            <a:r>
              <a:rPr lang="zh-CN" altLang="en-US" sz="1350" dirty="0">
                <a:solidFill>
                  <a:srgbClr val="000000"/>
                </a:solidFill>
                <a:latin typeface="微软雅黑" panose="020B0503020204020204" pitchFamily="34" charset="-122"/>
                <a:ea typeface="微软雅黑" panose="020B0503020204020204" pitchFamily="34" charset="-122"/>
              </a:rPr>
              <a:t>     示例：</a:t>
            </a:r>
            <a:r>
              <a:rPr lang="en-US" altLang="zh-CN" sz="1350" dirty="0">
                <a:solidFill>
                  <a:srgbClr val="000000"/>
                </a:solidFill>
                <a:latin typeface="微软雅黑" panose="020B0503020204020204" pitchFamily="34" charset="-122"/>
                <a:ea typeface="微软雅黑" panose="020B0503020204020204" pitchFamily="34" charset="-122"/>
              </a:rPr>
              <a:t>”solar power*”= ”solar power”</a:t>
            </a:r>
          </a:p>
        </p:txBody>
      </p:sp>
    </p:spTree>
    <p:custDataLst>
      <p:tags r:id="rId1"/>
    </p:custDataLst>
    <p:extLst>
      <p:ext uri="{BB962C8B-B14F-4D97-AF65-F5344CB8AC3E}">
        <p14:creationId xmlns:p14="http://schemas.microsoft.com/office/powerpoint/2010/main" val="42309756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42900" y="305286"/>
            <a:ext cx="6172200" cy="49252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2400" b="1" dirty="0">
                <a:solidFill>
                  <a:prstClr val="black"/>
                </a:solidFill>
                <a:latin typeface="微软雅黑" panose="020B0503020204020204" pitchFamily="34" charset="-122"/>
                <a:ea typeface="微软雅黑" panose="020B0503020204020204" pitchFamily="34" charset="-122"/>
              </a:rPr>
              <a:t>运算符的优先顺序和检索范围大小</a:t>
            </a:r>
          </a:p>
        </p:txBody>
      </p:sp>
      <p:sp>
        <p:nvSpPr>
          <p:cNvPr id="20" name="TextBox 19"/>
          <p:cNvSpPr txBox="1">
            <a:spLocks noChangeArrowheads="1"/>
          </p:cNvSpPr>
          <p:nvPr/>
        </p:nvSpPr>
        <p:spPr bwMode="auto">
          <a:xfrm>
            <a:off x="342900" y="1009938"/>
            <a:ext cx="5832648" cy="392415"/>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217880" indent="-217880">
              <a:lnSpc>
                <a:spcPct val="130000"/>
              </a:lnSpc>
              <a:spcAft>
                <a:spcPts val="450"/>
              </a:spcAft>
              <a:buClr>
                <a:srgbClr val="1AC604"/>
              </a:buClr>
              <a:buFont typeface="Wingdings" pitchFamily="2" charset="2"/>
              <a:buChar char="q"/>
              <a:defRPr/>
            </a:pPr>
            <a:r>
              <a:rPr lang="zh-CN" altLang="en-US" sz="1500" dirty="0">
                <a:solidFill>
                  <a:srgbClr val="000000"/>
                </a:solidFill>
                <a:latin typeface="微软雅黑" panose="020B0503020204020204" pitchFamily="34" charset="-122"/>
                <a:ea typeface="微软雅黑" panose="020B0503020204020204" pitchFamily="34" charset="-122"/>
                <a:cs typeface="宋体"/>
              </a:rPr>
              <a:t>运算符存在优先顺序，</a:t>
            </a:r>
            <a:r>
              <a:rPr lang="zh-CN" altLang="en-US" sz="1500" dirty="0">
                <a:solidFill>
                  <a:srgbClr val="6817FF"/>
                </a:solidFill>
                <a:latin typeface="微软雅黑" panose="020B0503020204020204" pitchFamily="34" charset="-122"/>
                <a:ea typeface="微软雅黑" panose="020B0503020204020204" pitchFamily="34" charset="-122"/>
                <a:cs typeface="宋体"/>
              </a:rPr>
              <a:t>但系统会优先处理括号内的检索指令</a:t>
            </a:r>
          </a:p>
        </p:txBody>
      </p:sp>
      <p:grpSp>
        <p:nvGrpSpPr>
          <p:cNvPr id="16" name="Group 10"/>
          <p:cNvGrpSpPr/>
          <p:nvPr/>
        </p:nvGrpSpPr>
        <p:grpSpPr>
          <a:xfrm>
            <a:off x="3309156" y="1674030"/>
            <a:ext cx="3028950" cy="2457450"/>
            <a:chOff x="5105400" y="3124200"/>
            <a:chExt cx="3581400" cy="2895600"/>
          </a:xfrm>
        </p:grpSpPr>
        <p:sp>
          <p:nvSpPr>
            <p:cNvPr id="17" name="Oval 16"/>
            <p:cNvSpPr/>
            <p:nvPr/>
          </p:nvSpPr>
          <p:spPr bwMode="auto">
            <a:xfrm>
              <a:off x="5105400" y="3124200"/>
              <a:ext cx="3581400" cy="2895600"/>
            </a:xfrm>
            <a:prstGeom prst="ellipse">
              <a:avLst/>
            </a:prstGeom>
            <a:solidFill>
              <a:srgbClr val="00B0F0"/>
            </a:solidFill>
            <a:ln w="9525" cap="flat" cmpd="sng" algn="ctr">
              <a:no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783" fontAlgn="base">
                <a:spcBef>
                  <a:spcPct val="50000"/>
                </a:spcBef>
                <a:spcAft>
                  <a:spcPct val="0"/>
                </a:spcAft>
              </a:pPr>
              <a:endParaRPr lang="en-US">
                <a:latin typeface="微软雅黑" panose="020B0503020204020204" pitchFamily="34" charset="-122"/>
                <a:ea typeface="微软雅黑" panose="020B0503020204020204" pitchFamily="34" charset="-122"/>
              </a:endParaRPr>
            </a:p>
          </p:txBody>
        </p:sp>
        <p:sp>
          <p:nvSpPr>
            <p:cNvPr id="21" name="Oval 20"/>
            <p:cNvSpPr/>
            <p:nvPr/>
          </p:nvSpPr>
          <p:spPr bwMode="auto">
            <a:xfrm>
              <a:off x="5867400" y="3886200"/>
              <a:ext cx="2286000" cy="1600200"/>
            </a:xfrm>
            <a:prstGeom prst="ellipse">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783" fontAlgn="base">
                <a:spcBef>
                  <a:spcPct val="50000"/>
                </a:spcBef>
                <a:spcAft>
                  <a:spcPct val="0"/>
                </a:spcAft>
              </a:pPr>
              <a:endParaRPr lang="en-US">
                <a:latin typeface="微软雅黑" panose="020B0503020204020204" pitchFamily="34" charset="-122"/>
                <a:ea typeface="微软雅黑" panose="020B0503020204020204" pitchFamily="34" charset="-122"/>
              </a:endParaRPr>
            </a:p>
          </p:txBody>
        </p:sp>
        <p:sp>
          <p:nvSpPr>
            <p:cNvPr id="22" name="Oval 21"/>
            <p:cNvSpPr/>
            <p:nvPr/>
          </p:nvSpPr>
          <p:spPr bwMode="auto">
            <a:xfrm>
              <a:off x="6553200" y="4495800"/>
              <a:ext cx="1066800" cy="685800"/>
            </a:xfrm>
            <a:prstGeom prst="ellipse">
              <a:avLst/>
            </a:prstGeom>
            <a:solidFill>
              <a:schemeClr val="bg1">
                <a:lumMod val="95000"/>
              </a:schemeClr>
            </a:solidFill>
            <a:ln w="9525" cap="flat" cmpd="sng" algn="ctr">
              <a:no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783" fontAlgn="base">
                <a:spcBef>
                  <a:spcPct val="50000"/>
                </a:spcBef>
                <a:spcAft>
                  <a:spcPct val="0"/>
                </a:spcAft>
              </a:pPr>
              <a:endParaRPr lang="en-US">
                <a:latin typeface="微软雅黑" panose="020B0503020204020204" pitchFamily="34" charset="-122"/>
                <a:ea typeface="微软雅黑" panose="020B0503020204020204" pitchFamily="34" charset="-122"/>
              </a:endParaRPr>
            </a:p>
          </p:txBody>
        </p:sp>
      </p:grpSp>
      <p:sp>
        <p:nvSpPr>
          <p:cNvPr id="23" name="Rectangle 22"/>
          <p:cNvSpPr/>
          <p:nvPr/>
        </p:nvSpPr>
        <p:spPr>
          <a:xfrm>
            <a:off x="4173256" y="1890054"/>
            <a:ext cx="1122551" cy="300082"/>
          </a:xfrm>
          <a:prstGeom prst="rect">
            <a:avLst/>
          </a:prstGeom>
        </p:spPr>
        <p:txBody>
          <a:bodyPr wrap="none">
            <a:spAutoFit/>
          </a:bodyPr>
          <a:lstStyle/>
          <a:p>
            <a:r>
              <a:rPr lang="en-US" altLang="zh-CN" sz="1350" dirty="0"/>
              <a:t>AND,NOT, OR</a:t>
            </a:r>
          </a:p>
        </p:txBody>
      </p:sp>
      <p:sp>
        <p:nvSpPr>
          <p:cNvPr id="24" name="Rectangle 23"/>
          <p:cNvSpPr/>
          <p:nvPr/>
        </p:nvSpPr>
        <p:spPr>
          <a:xfrm>
            <a:off x="4443284" y="2484120"/>
            <a:ext cx="595356" cy="300082"/>
          </a:xfrm>
          <a:prstGeom prst="rect">
            <a:avLst/>
          </a:prstGeom>
        </p:spPr>
        <p:txBody>
          <a:bodyPr wrap="none">
            <a:spAutoFit/>
          </a:bodyPr>
          <a:lstStyle/>
          <a:p>
            <a:r>
              <a:rPr lang="en-US" altLang="zh-CN" sz="1350" dirty="0"/>
              <a:t>SAME</a:t>
            </a:r>
          </a:p>
        </p:txBody>
      </p:sp>
      <p:sp>
        <p:nvSpPr>
          <p:cNvPr id="25" name="Rectangle 24"/>
          <p:cNvSpPr/>
          <p:nvPr/>
        </p:nvSpPr>
        <p:spPr>
          <a:xfrm>
            <a:off x="4570619" y="2970174"/>
            <a:ext cx="913520" cy="300082"/>
          </a:xfrm>
          <a:prstGeom prst="rect">
            <a:avLst/>
          </a:prstGeom>
        </p:spPr>
        <p:txBody>
          <a:bodyPr wrap="none">
            <a:spAutoFit/>
          </a:bodyPr>
          <a:lstStyle/>
          <a:p>
            <a:r>
              <a:rPr lang="en-US" altLang="zh-CN" sz="1350" dirty="0"/>
              <a:t>ADJ ,NEAR</a:t>
            </a:r>
          </a:p>
        </p:txBody>
      </p:sp>
      <p:sp>
        <p:nvSpPr>
          <p:cNvPr id="26" name="Down Arrow 25"/>
          <p:cNvSpPr/>
          <p:nvPr/>
        </p:nvSpPr>
        <p:spPr bwMode="auto">
          <a:xfrm>
            <a:off x="709769" y="1830318"/>
            <a:ext cx="514350" cy="2457450"/>
          </a:xfrm>
          <a:prstGeom prst="downArrow">
            <a:avLst/>
          </a:prstGeom>
          <a:gradFill>
            <a:gsLst>
              <a:gs pos="0">
                <a:srgbClr val="FF0000"/>
              </a:gs>
              <a:gs pos="50000">
                <a:srgbClr val="FF5050"/>
              </a:gs>
              <a:gs pos="100000">
                <a:schemeClr val="accent1">
                  <a:tint val="23500"/>
                  <a:satMod val="160000"/>
                </a:schemeClr>
              </a:gs>
            </a:gsLst>
            <a:lin ang="5400000" scaled="0"/>
          </a:gradFill>
          <a:ln w="9525" cap="flat" cmpd="sng" algn="ctr">
            <a:solidFill>
              <a:srgbClr val="993300"/>
            </a:solidFill>
            <a:prstDash val="solid"/>
            <a:round/>
            <a:headEnd type="none" w="med" len="med"/>
            <a:tailEnd type="none" w="med" len="med"/>
          </a:ln>
          <a:effectLst/>
        </p:spPr>
        <p:txBody>
          <a:bodyPr vert="horz" wrap="square" lIns="0" tIns="0" rIns="137160" bIns="0" numCol="1" rtlCol="0" anchor="t" anchorCtr="0" compatLnSpc="1">
            <a:prstTxWarp prst="textNoShape">
              <a:avLst/>
            </a:prstTxWarp>
          </a:bodyPr>
          <a:lstStyle/>
          <a:p>
            <a:pPr defTabSz="685783" fontAlgn="base">
              <a:spcBef>
                <a:spcPct val="50000"/>
              </a:spcBef>
              <a:spcAft>
                <a:spcPct val="0"/>
              </a:spcAft>
            </a:pPr>
            <a:endParaRPr lang="en-US">
              <a:latin typeface="Arial" charset="0"/>
            </a:endParaRPr>
          </a:p>
        </p:txBody>
      </p:sp>
      <p:sp>
        <p:nvSpPr>
          <p:cNvPr id="27" name="内容占位符 2"/>
          <p:cNvSpPr txBox="1">
            <a:spLocks/>
          </p:cNvSpPr>
          <p:nvPr/>
        </p:nvSpPr>
        <p:spPr>
          <a:xfrm>
            <a:off x="1126675" y="1785884"/>
            <a:ext cx="2032907" cy="264558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1950" dirty="0">
                <a:latin typeface="微软雅黑" panose="020B0503020204020204" pitchFamily="34" charset="-122"/>
                <a:ea typeface="微软雅黑" panose="020B0503020204020204" pitchFamily="34" charset="-122"/>
              </a:rPr>
              <a:t>ADJ ,NEAR</a:t>
            </a:r>
          </a:p>
          <a:p>
            <a:r>
              <a:rPr lang="en-US" altLang="zh-CN" sz="1950" dirty="0">
                <a:latin typeface="微软雅黑" panose="020B0503020204020204" pitchFamily="34" charset="-122"/>
                <a:ea typeface="微软雅黑" panose="020B0503020204020204" pitchFamily="34" charset="-122"/>
              </a:rPr>
              <a:t>SAME</a:t>
            </a:r>
          </a:p>
          <a:p>
            <a:r>
              <a:rPr lang="en-US" altLang="zh-CN" sz="1950" dirty="0">
                <a:latin typeface="微软雅黑" panose="020B0503020204020204" pitchFamily="34" charset="-122"/>
                <a:ea typeface="微软雅黑" panose="020B0503020204020204" pitchFamily="34" charset="-122"/>
              </a:rPr>
              <a:t>AND,NOT</a:t>
            </a:r>
          </a:p>
          <a:p>
            <a:r>
              <a:rPr lang="en-US" altLang="zh-CN" sz="1950" dirty="0">
                <a:latin typeface="微软雅黑" panose="020B0503020204020204" pitchFamily="34" charset="-122"/>
                <a:ea typeface="微软雅黑" panose="020B0503020204020204" pitchFamily="34" charset="-122"/>
              </a:rPr>
              <a:t>OR</a:t>
            </a:r>
            <a:endParaRPr lang="zh-CN" altLang="en-US" sz="1950" dirty="0">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28314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2127037" y="1912176"/>
            <a:ext cx="2608407" cy="415498"/>
          </a:xfrm>
          <a:prstGeom prst="rect">
            <a:avLst/>
          </a:prstGeom>
          <a:noFill/>
        </p:spPr>
        <p:txBody>
          <a:bodyPr wrap="none" rtlCol="0">
            <a:spAutoFit/>
          </a:bodyPr>
          <a:lstStyle/>
          <a:p>
            <a:pPr algn="ctr"/>
            <a:r>
              <a:rPr lang="zh-CN" altLang="en-US" sz="2100" b="1" dirty="0">
                <a:solidFill>
                  <a:srgbClr val="6817FF"/>
                </a:solidFill>
                <a:latin typeface="微软雅黑" panose="020B0503020204020204" pitchFamily="34" charset="-122"/>
                <a:ea typeface="微软雅黑" panose="020B0503020204020204" pitchFamily="34" charset="-122"/>
              </a:rPr>
              <a:t>为什么要申请专利？</a:t>
            </a:r>
            <a:endParaRPr lang="zh-TW" altLang="en-US" sz="2100" b="1" dirty="0">
              <a:solidFill>
                <a:srgbClr val="6817FF"/>
              </a:solidFill>
              <a:latin typeface="微软雅黑" panose="020B0503020204020204" pitchFamily="34" charset="-122"/>
              <a:ea typeface="微软雅黑" panose="020B0503020204020204" pitchFamily="34" charset="-122"/>
            </a:endParaRPr>
          </a:p>
        </p:txBody>
      </p:sp>
      <p:sp>
        <p:nvSpPr>
          <p:cNvPr id="65" name="TextBox 64"/>
          <p:cNvSpPr txBox="1"/>
          <p:nvPr/>
        </p:nvSpPr>
        <p:spPr>
          <a:xfrm>
            <a:off x="2127037" y="2303699"/>
            <a:ext cx="2608407" cy="415498"/>
          </a:xfrm>
          <a:prstGeom prst="rect">
            <a:avLst/>
          </a:prstGeom>
          <a:noFill/>
        </p:spPr>
        <p:txBody>
          <a:bodyPr wrap="none" rtlCol="0">
            <a:spAutoFit/>
          </a:bodyPr>
          <a:lstStyle/>
          <a:p>
            <a:pPr algn="ctr"/>
            <a:r>
              <a:rPr lang="zh-CN" altLang="en-US" sz="2100" b="1" dirty="0">
                <a:solidFill>
                  <a:srgbClr val="6817FF"/>
                </a:solidFill>
                <a:latin typeface="微软雅黑" panose="020B0503020204020204" pitchFamily="34" charset="-122"/>
                <a:ea typeface="微软雅黑" panose="020B0503020204020204" pitchFamily="34" charset="-122"/>
              </a:rPr>
              <a:t>为什么要阅读专利？</a:t>
            </a:r>
            <a:endParaRPr lang="zh-TW" altLang="en-US" sz="2100" b="1" dirty="0">
              <a:solidFill>
                <a:srgbClr val="6817FF"/>
              </a:solidFill>
              <a:latin typeface="微软雅黑" panose="020B0503020204020204" pitchFamily="34" charset="-122"/>
              <a:ea typeface="微软雅黑" panose="020B0503020204020204" pitchFamily="34" charset="-122"/>
            </a:endParaRPr>
          </a:p>
        </p:txBody>
      </p:sp>
      <p:sp>
        <p:nvSpPr>
          <p:cNvPr id="66" name="TextBox 65"/>
          <p:cNvSpPr txBox="1"/>
          <p:nvPr/>
        </p:nvSpPr>
        <p:spPr>
          <a:xfrm>
            <a:off x="2127037" y="2694331"/>
            <a:ext cx="2608407" cy="415498"/>
          </a:xfrm>
          <a:prstGeom prst="rect">
            <a:avLst/>
          </a:prstGeom>
          <a:noFill/>
        </p:spPr>
        <p:txBody>
          <a:bodyPr wrap="none" rtlCol="0">
            <a:spAutoFit/>
          </a:bodyPr>
          <a:lstStyle/>
          <a:p>
            <a:pPr algn="ctr"/>
            <a:r>
              <a:rPr lang="zh-CN" altLang="en-US" sz="2100" b="1" dirty="0">
                <a:solidFill>
                  <a:srgbClr val="6817FF"/>
                </a:solidFill>
                <a:latin typeface="微软雅黑" panose="020B0503020204020204" pitchFamily="34" charset="-122"/>
                <a:ea typeface="微软雅黑" panose="020B0503020204020204" pitchFamily="34" charset="-122"/>
              </a:rPr>
              <a:t>为什么要分析专利？</a:t>
            </a:r>
            <a:endParaRPr lang="zh-TW" altLang="en-US" sz="2100" b="1" dirty="0">
              <a:solidFill>
                <a:srgbClr val="6817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3025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42900" y="205984"/>
            <a:ext cx="6172200" cy="49252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2400" b="1" dirty="0">
                <a:solidFill>
                  <a:prstClr val="black"/>
                </a:solidFill>
                <a:latin typeface="微软雅黑" panose="020B0503020204020204" pitchFamily="34" charset="-122"/>
                <a:ea typeface="微软雅黑" panose="020B0503020204020204" pitchFamily="34" charset="-122"/>
              </a:rPr>
              <a:t>通配符</a:t>
            </a:r>
            <a:r>
              <a:rPr lang="en-US" altLang="zh-CN" sz="2400" b="1" dirty="0">
                <a:solidFill>
                  <a:prstClr val="black"/>
                </a:solidFill>
                <a:latin typeface="微软雅黑" panose="020B0503020204020204" pitchFamily="34" charset="-122"/>
                <a:ea typeface="微软雅黑" panose="020B0503020204020204" pitchFamily="34" charset="-122"/>
              </a:rPr>
              <a:t>/</a:t>
            </a:r>
            <a:r>
              <a:rPr lang="zh-CN" altLang="en-US" sz="2400" b="1" dirty="0">
                <a:solidFill>
                  <a:prstClr val="black"/>
                </a:solidFill>
                <a:latin typeface="微软雅黑" panose="020B0503020204020204" pitchFamily="34" charset="-122"/>
                <a:ea typeface="微软雅黑" panose="020B0503020204020204" pitchFamily="34" charset="-122"/>
              </a:rPr>
              <a:t>截词符</a:t>
            </a:r>
          </a:p>
        </p:txBody>
      </p:sp>
      <p:sp>
        <p:nvSpPr>
          <p:cNvPr id="21" name="Rectangle 8"/>
          <p:cNvSpPr txBox="1">
            <a:spLocks noChangeArrowheads="1"/>
          </p:cNvSpPr>
          <p:nvPr/>
        </p:nvSpPr>
        <p:spPr>
          <a:xfrm>
            <a:off x="526392" y="2639182"/>
            <a:ext cx="5778641" cy="184665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buFontTx/>
              <a:buNone/>
              <a:defRPr/>
            </a:pPr>
            <a:r>
              <a:rPr lang="zh-CN" altLang="en-US" sz="1500" b="1" dirty="0">
                <a:solidFill>
                  <a:srgbClr val="000000"/>
                </a:solidFill>
                <a:latin typeface="微软雅黑" panose="020B0503020204020204" pitchFamily="34" charset="-122"/>
                <a:ea typeface="微软雅黑" panose="020B0503020204020204" pitchFamily="34" charset="-122"/>
              </a:rPr>
              <a:t>使用 ？代替检索词中的一个字符</a:t>
            </a:r>
            <a:endParaRPr lang="en-US" altLang="zh-CN" sz="1500" b="1" dirty="0">
              <a:solidFill>
                <a:srgbClr val="000000"/>
              </a:solidFill>
              <a:latin typeface="微软雅黑" panose="020B0503020204020204" pitchFamily="34" charset="-122"/>
              <a:ea typeface="微软雅黑" panose="020B0503020204020204" pitchFamily="34" charset="-122"/>
            </a:endParaRPr>
          </a:p>
          <a:p>
            <a:pPr>
              <a:buClr>
                <a:schemeClr val="tx1"/>
              </a:buClr>
              <a:buFontTx/>
              <a:buNone/>
              <a:defRPr/>
            </a:pPr>
            <a:r>
              <a:rPr lang="en-US" altLang="zh-CN" sz="2400" b="1" dirty="0">
                <a:latin typeface="微软雅黑" panose="020B0503020204020204" pitchFamily="34" charset="-122"/>
                <a:ea typeface="微软雅黑" panose="020B0503020204020204" pitchFamily="34" charset="-122"/>
              </a:rPr>
              <a:t>	 </a:t>
            </a:r>
            <a:r>
              <a:rPr lang="en-US" altLang="zh-CN" sz="1575" b="1" i="1" dirty="0">
                <a:solidFill>
                  <a:schemeClr val="tx2"/>
                </a:solidFill>
                <a:latin typeface="微软雅黑" panose="020B0503020204020204" pitchFamily="34" charset="-122"/>
                <a:ea typeface="微软雅黑" panose="020B0503020204020204" pitchFamily="34" charset="-122"/>
              </a:rPr>
              <a:t>POLYMERI</a:t>
            </a:r>
            <a:r>
              <a:rPr lang="en-US" altLang="zh-CN" sz="1575" b="1" dirty="0">
                <a:solidFill>
                  <a:schemeClr val="tx2">
                    <a:lumMod val="40000"/>
                    <a:lumOff val="60000"/>
                  </a:schemeClr>
                </a:solidFill>
                <a:latin typeface="微软雅黑" panose="020B0503020204020204" pitchFamily="34" charset="-122"/>
                <a:ea typeface="微软雅黑" panose="020B0503020204020204" pitchFamily="34" charset="-122"/>
              </a:rPr>
              <a:t>?</a:t>
            </a:r>
            <a:r>
              <a:rPr lang="en-US" altLang="zh-CN" sz="1575" b="1" i="1" dirty="0">
                <a:solidFill>
                  <a:schemeClr val="tx2"/>
                </a:solidFill>
                <a:latin typeface="微软雅黑" panose="020B0503020204020204" pitchFamily="34" charset="-122"/>
                <a:ea typeface="微软雅黑" panose="020B0503020204020204" pitchFamily="34" charset="-122"/>
              </a:rPr>
              <a:t>ATION </a:t>
            </a:r>
            <a:r>
              <a:rPr lang="en-US" altLang="zh-CN" sz="1575" b="1" i="1" dirty="0">
                <a:solidFill>
                  <a:schemeClr val="accent2"/>
                </a:solidFill>
                <a:latin typeface="微软雅黑" panose="020B0503020204020204" pitchFamily="34" charset="-122"/>
                <a:ea typeface="微软雅黑" panose="020B0503020204020204" pitchFamily="34" charset="-122"/>
              </a:rPr>
              <a:t>	</a:t>
            </a:r>
            <a:r>
              <a:rPr lang="en-US" altLang="zh-CN" sz="1575" b="1" i="1" dirty="0">
                <a:solidFill>
                  <a:srgbClr val="1F497D"/>
                </a:solidFill>
                <a:latin typeface="微软雅黑" panose="020B0503020204020204" pitchFamily="34" charset="-122"/>
                <a:ea typeface="微软雅黑" panose="020B0503020204020204" pitchFamily="34" charset="-122"/>
              </a:rPr>
              <a:t>Polymeri</a:t>
            </a:r>
            <a:r>
              <a:rPr lang="en-US" altLang="zh-CN" sz="1575" b="1" i="1" dirty="0">
                <a:solidFill>
                  <a:schemeClr val="tx2">
                    <a:lumMod val="40000"/>
                    <a:lumOff val="60000"/>
                  </a:schemeClr>
                </a:solidFill>
                <a:latin typeface="微软雅黑" panose="020B0503020204020204" pitchFamily="34" charset="-122"/>
                <a:ea typeface="微软雅黑" panose="020B0503020204020204" pitchFamily="34" charset="-122"/>
              </a:rPr>
              <a:t>z</a:t>
            </a:r>
            <a:r>
              <a:rPr lang="en-US" altLang="zh-CN" sz="1575" b="1" i="1" dirty="0">
                <a:solidFill>
                  <a:srgbClr val="1F497D"/>
                </a:solidFill>
                <a:latin typeface="微软雅黑" panose="020B0503020204020204" pitchFamily="34" charset="-122"/>
                <a:ea typeface="微软雅黑" panose="020B0503020204020204" pitchFamily="34" charset="-122"/>
              </a:rPr>
              <a:t>ation</a:t>
            </a:r>
            <a:r>
              <a:rPr lang="en-US" altLang="zh-CN" sz="1575" b="1" i="1" dirty="0">
                <a:solidFill>
                  <a:schemeClr val="tx2"/>
                </a:solidFill>
                <a:latin typeface="微软雅黑" panose="020B0503020204020204" pitchFamily="34" charset="-122"/>
                <a:ea typeface="微软雅黑" panose="020B0503020204020204" pitchFamily="34" charset="-122"/>
              </a:rPr>
              <a:t>, </a:t>
            </a:r>
            <a:r>
              <a:rPr lang="en-US" altLang="zh-CN" sz="1575" b="1" i="1" dirty="0" err="1">
                <a:solidFill>
                  <a:schemeClr val="tx2"/>
                </a:solidFill>
                <a:latin typeface="微软雅黑" panose="020B0503020204020204" pitchFamily="34" charset="-122"/>
                <a:ea typeface="微软雅黑" panose="020B0503020204020204" pitchFamily="34" charset="-122"/>
              </a:rPr>
              <a:t>Polymeri</a:t>
            </a:r>
            <a:r>
              <a:rPr lang="en-US" altLang="zh-CN" sz="1575" b="1" i="1" dirty="0" err="1">
                <a:solidFill>
                  <a:schemeClr val="tx2">
                    <a:lumMod val="40000"/>
                    <a:lumOff val="60000"/>
                  </a:schemeClr>
                </a:solidFill>
                <a:latin typeface="微软雅黑" panose="020B0503020204020204" pitchFamily="34" charset="-122"/>
                <a:ea typeface="微软雅黑" panose="020B0503020204020204" pitchFamily="34" charset="-122"/>
              </a:rPr>
              <a:t>s</a:t>
            </a:r>
            <a:r>
              <a:rPr lang="en-US" altLang="zh-CN" sz="1575" b="1" i="1" dirty="0" err="1">
                <a:solidFill>
                  <a:schemeClr val="tx2"/>
                </a:solidFill>
                <a:latin typeface="微软雅黑" panose="020B0503020204020204" pitchFamily="34" charset="-122"/>
                <a:ea typeface="微软雅黑" panose="020B0503020204020204" pitchFamily="34" charset="-122"/>
              </a:rPr>
              <a:t>ation</a:t>
            </a:r>
            <a:endParaRPr lang="en-US" altLang="zh-CN" sz="1575" b="1" i="1" dirty="0">
              <a:solidFill>
                <a:schemeClr val="tx2"/>
              </a:solidFill>
              <a:latin typeface="微软雅黑" panose="020B0503020204020204" pitchFamily="34" charset="-122"/>
              <a:ea typeface="微软雅黑" panose="020B0503020204020204" pitchFamily="34" charset="-122"/>
            </a:endParaRPr>
          </a:p>
          <a:p>
            <a:pPr>
              <a:buClr>
                <a:schemeClr val="tx1"/>
              </a:buClr>
              <a:buFontTx/>
              <a:buNone/>
              <a:defRPr/>
            </a:pPr>
            <a:r>
              <a:rPr lang="en-US" altLang="zh-CN" sz="1575" b="1" i="1" dirty="0">
                <a:solidFill>
                  <a:schemeClr val="accent2"/>
                </a:solidFill>
                <a:latin typeface="微软雅黑" panose="020B0503020204020204" pitchFamily="34" charset="-122"/>
                <a:ea typeface="微软雅黑" panose="020B0503020204020204" pitchFamily="34" charset="-122"/>
              </a:rPr>
              <a:t>	  </a:t>
            </a:r>
            <a:r>
              <a:rPr lang="en-US" altLang="zh-CN" sz="1575" b="1" i="1" dirty="0">
                <a:solidFill>
                  <a:schemeClr val="tx2"/>
                </a:solidFill>
                <a:latin typeface="微软雅黑" panose="020B0503020204020204" pitchFamily="34" charset="-122"/>
                <a:ea typeface="微软雅黑" panose="020B0503020204020204" pitchFamily="34" charset="-122"/>
              </a:rPr>
              <a:t>T </a:t>
            </a:r>
            <a:r>
              <a:rPr lang="en-US" altLang="zh-CN" sz="1575" b="1" dirty="0">
                <a:solidFill>
                  <a:srgbClr val="8B8DED"/>
                </a:solidFill>
                <a:latin typeface="微软雅黑" panose="020B0503020204020204" pitchFamily="34" charset="-122"/>
                <a:ea typeface="微软雅黑" panose="020B0503020204020204" pitchFamily="34" charset="-122"/>
              </a:rPr>
              <a:t>??</a:t>
            </a:r>
            <a:r>
              <a:rPr lang="en-US" altLang="zh-CN" sz="1575" b="1" i="1" dirty="0">
                <a:solidFill>
                  <a:schemeClr val="tx2"/>
                </a:solidFill>
                <a:latin typeface="微软雅黑" panose="020B0503020204020204" pitchFamily="34" charset="-122"/>
                <a:ea typeface="微软雅黑" panose="020B0503020204020204" pitchFamily="34" charset="-122"/>
              </a:rPr>
              <a:t>TH</a:t>
            </a:r>
            <a:r>
              <a:rPr lang="en-US" altLang="zh-CN" sz="1575" b="1" i="1" dirty="0">
                <a:solidFill>
                  <a:schemeClr val="accent2"/>
                </a:solidFill>
                <a:latin typeface="微软雅黑" panose="020B0503020204020204" pitchFamily="34" charset="-122"/>
                <a:ea typeface="微软雅黑" panose="020B0503020204020204" pitchFamily="34" charset="-122"/>
              </a:rPr>
              <a:t> 		</a:t>
            </a:r>
            <a:r>
              <a:rPr lang="en-US" altLang="zh-CN" sz="1575" b="1" i="1" dirty="0">
                <a:solidFill>
                  <a:schemeClr val="tx2"/>
                </a:solidFill>
                <a:latin typeface="微软雅黑" panose="020B0503020204020204" pitchFamily="34" charset="-122"/>
                <a:ea typeface="微软雅黑" panose="020B0503020204020204" pitchFamily="34" charset="-122"/>
              </a:rPr>
              <a:t>T</a:t>
            </a:r>
            <a:r>
              <a:rPr lang="en-US" altLang="zh-CN" sz="1575" b="1" i="1" dirty="0">
                <a:solidFill>
                  <a:srgbClr val="8B8DED"/>
                </a:solidFill>
                <a:latin typeface="微软雅黑" panose="020B0503020204020204" pitchFamily="34" charset="-122"/>
                <a:ea typeface="微软雅黑" panose="020B0503020204020204" pitchFamily="34" charset="-122"/>
              </a:rPr>
              <a:t>oo</a:t>
            </a:r>
            <a:r>
              <a:rPr lang="en-US" altLang="zh-CN" sz="1575" b="1" i="1" dirty="0">
                <a:solidFill>
                  <a:schemeClr val="tx2"/>
                </a:solidFill>
                <a:latin typeface="微软雅黑" panose="020B0503020204020204" pitchFamily="34" charset="-122"/>
                <a:ea typeface="微软雅黑" panose="020B0503020204020204" pitchFamily="34" charset="-122"/>
              </a:rPr>
              <a:t>th, T</a:t>
            </a:r>
            <a:r>
              <a:rPr lang="en-US" altLang="zh-CN" sz="1575" b="1" i="1" dirty="0">
                <a:solidFill>
                  <a:srgbClr val="8B8DED"/>
                </a:solidFill>
                <a:latin typeface="微软雅黑" panose="020B0503020204020204" pitchFamily="34" charset="-122"/>
                <a:ea typeface="微软雅黑" panose="020B0503020204020204" pitchFamily="34" charset="-122"/>
              </a:rPr>
              <a:t>ee</a:t>
            </a:r>
            <a:r>
              <a:rPr lang="en-US" altLang="zh-CN" sz="1575" b="1" i="1" dirty="0">
                <a:solidFill>
                  <a:schemeClr val="tx2"/>
                </a:solidFill>
                <a:latin typeface="微软雅黑" panose="020B0503020204020204" pitchFamily="34" charset="-122"/>
                <a:ea typeface="微软雅黑" panose="020B0503020204020204" pitchFamily="34" charset="-122"/>
              </a:rPr>
              <a:t>th</a:t>
            </a:r>
          </a:p>
          <a:p>
            <a:pPr>
              <a:buClr>
                <a:schemeClr val="tx1"/>
              </a:buClr>
              <a:buFontTx/>
              <a:buNone/>
              <a:defRPr/>
            </a:pPr>
            <a:r>
              <a:rPr lang="en-US" altLang="zh-CN" sz="1575" b="1" i="1" dirty="0">
                <a:solidFill>
                  <a:schemeClr val="accent2"/>
                </a:solidFill>
                <a:latin typeface="微软雅黑" panose="020B0503020204020204" pitchFamily="34" charset="-122"/>
                <a:ea typeface="微软雅黑" panose="020B0503020204020204" pitchFamily="34" charset="-122"/>
              </a:rPr>
              <a:t>	  </a:t>
            </a:r>
            <a:r>
              <a:rPr lang="en-US" altLang="zh-CN" sz="1575" b="1" dirty="0">
                <a:solidFill>
                  <a:srgbClr val="8B8DED"/>
                </a:solidFill>
                <a:latin typeface="微软雅黑" panose="020B0503020204020204" pitchFamily="34" charset="-122"/>
                <a:ea typeface="微软雅黑" panose="020B0503020204020204" pitchFamily="34" charset="-122"/>
              </a:rPr>
              <a:t>????</a:t>
            </a:r>
            <a:r>
              <a:rPr lang="en-US" altLang="zh-CN" sz="1575" b="1" i="1" dirty="0">
                <a:solidFill>
                  <a:schemeClr val="tx2"/>
                </a:solidFill>
                <a:latin typeface="微软雅黑" panose="020B0503020204020204" pitchFamily="34" charset="-122"/>
                <a:ea typeface="微软雅黑" panose="020B0503020204020204" pitchFamily="34" charset="-122"/>
              </a:rPr>
              <a:t>oxide   </a:t>
            </a:r>
            <a:r>
              <a:rPr lang="en-US" altLang="zh-CN" sz="1575" b="1" i="1" dirty="0">
                <a:solidFill>
                  <a:schemeClr val="accent2"/>
                </a:solidFill>
                <a:latin typeface="微软雅黑" panose="020B0503020204020204" pitchFamily="34" charset="-122"/>
                <a:ea typeface="微软雅黑" panose="020B0503020204020204" pitchFamily="34" charset="-122"/>
              </a:rPr>
              <a:t>	</a:t>
            </a:r>
            <a:r>
              <a:rPr lang="en-US" altLang="zh-CN" sz="1575" b="1" i="1" dirty="0" err="1">
                <a:solidFill>
                  <a:srgbClr val="3366FF"/>
                </a:solidFill>
                <a:latin typeface="微软雅黑" panose="020B0503020204020204" pitchFamily="34" charset="-122"/>
                <a:ea typeface="微软雅黑" panose="020B0503020204020204" pitchFamily="34" charset="-122"/>
              </a:rPr>
              <a:t>mono</a:t>
            </a:r>
            <a:r>
              <a:rPr lang="en-US" altLang="zh-CN" sz="1575" b="1" dirty="0" err="1">
                <a:solidFill>
                  <a:schemeClr val="tx2"/>
                </a:solidFill>
                <a:latin typeface="微软雅黑" panose="020B0503020204020204" pitchFamily="34" charset="-122"/>
                <a:ea typeface="微软雅黑" panose="020B0503020204020204" pitchFamily="34" charset="-122"/>
              </a:rPr>
              <a:t>oxide</a:t>
            </a:r>
            <a:r>
              <a:rPr lang="en-US" altLang="zh-CN" sz="1575" b="1" i="1" dirty="0">
                <a:solidFill>
                  <a:schemeClr val="tx2"/>
                </a:solidFill>
                <a:latin typeface="微软雅黑" panose="020B0503020204020204" pitchFamily="34" charset="-122"/>
                <a:ea typeface="微软雅黑" panose="020B0503020204020204" pitchFamily="34" charset="-122"/>
              </a:rPr>
              <a:t> </a:t>
            </a:r>
            <a:r>
              <a:rPr lang="zh-CN" altLang="en-US" sz="1575" b="1" i="1" dirty="0">
                <a:solidFill>
                  <a:schemeClr val="tx2"/>
                </a:solidFill>
                <a:latin typeface="微软雅黑" panose="020B0503020204020204" pitchFamily="34" charset="-122"/>
                <a:ea typeface="微软雅黑" panose="020B0503020204020204" pitchFamily="34" charset="-122"/>
              </a:rPr>
              <a:t>，</a:t>
            </a:r>
            <a:r>
              <a:rPr lang="en-US" altLang="zh-CN" sz="1575" b="1" i="1" dirty="0">
                <a:solidFill>
                  <a:srgbClr val="3366FF"/>
                </a:solidFill>
                <a:latin typeface="微软雅黑" panose="020B0503020204020204" pitchFamily="34" charset="-122"/>
                <a:ea typeface="微软雅黑" panose="020B0503020204020204" pitchFamily="34" charset="-122"/>
              </a:rPr>
              <a:t>hydr</a:t>
            </a:r>
            <a:r>
              <a:rPr lang="en-US" altLang="zh-CN" sz="1575" b="1" dirty="0">
                <a:solidFill>
                  <a:schemeClr val="tx2"/>
                </a:solidFill>
                <a:latin typeface="微软雅黑" panose="020B0503020204020204" pitchFamily="34" charset="-122"/>
                <a:ea typeface="微软雅黑" panose="020B0503020204020204" pitchFamily="34" charset="-122"/>
              </a:rPr>
              <a:t>oxide</a:t>
            </a:r>
            <a:r>
              <a:rPr lang="zh-CN" altLang="en-US" sz="1575" b="1" i="1" dirty="0">
                <a:solidFill>
                  <a:schemeClr val="tx2"/>
                </a:solidFill>
                <a:latin typeface="微软雅黑" panose="020B0503020204020204" pitchFamily="34" charset="-122"/>
                <a:ea typeface="微软雅黑" panose="020B0503020204020204" pitchFamily="34" charset="-122"/>
              </a:rPr>
              <a:t>，</a:t>
            </a:r>
            <a:r>
              <a:rPr lang="en-US" altLang="zh-CN" sz="1575" b="1" i="1" dirty="0">
                <a:solidFill>
                  <a:srgbClr val="3366FF"/>
                </a:solidFill>
                <a:latin typeface="微软雅黑" panose="020B0503020204020204" pitchFamily="34" charset="-122"/>
                <a:ea typeface="微软雅黑" panose="020B0503020204020204" pitchFamily="34" charset="-122"/>
              </a:rPr>
              <a:t>pent</a:t>
            </a:r>
            <a:r>
              <a:rPr lang="en-US" altLang="zh-CN" sz="1575" b="1" dirty="0">
                <a:solidFill>
                  <a:schemeClr val="tx2"/>
                </a:solidFill>
                <a:latin typeface="微软雅黑" panose="020B0503020204020204" pitchFamily="34" charset="-122"/>
                <a:ea typeface="微软雅黑" panose="020B0503020204020204" pitchFamily="34" charset="-122"/>
              </a:rPr>
              <a:t>oxide</a:t>
            </a:r>
          </a:p>
          <a:p>
            <a:pPr>
              <a:buClr>
                <a:schemeClr val="tx1"/>
              </a:buClr>
              <a:buFontTx/>
              <a:buNone/>
              <a:defRPr/>
            </a:pPr>
            <a:r>
              <a:rPr lang="en-US" altLang="zh-CN" sz="1575" b="1" i="1" dirty="0">
                <a:solidFill>
                  <a:schemeClr val="accent2"/>
                </a:solidFill>
                <a:latin typeface="微软雅黑" panose="020B0503020204020204" pitchFamily="34" charset="-122"/>
                <a:ea typeface="微软雅黑" panose="020B0503020204020204" pitchFamily="34" charset="-122"/>
              </a:rPr>
              <a:t>       </a:t>
            </a:r>
            <a:r>
              <a:rPr lang="en-US" altLang="zh-CN" sz="1575" b="1" dirty="0">
                <a:solidFill>
                  <a:srgbClr val="8B8DED"/>
                </a:solidFill>
                <a:latin typeface="微软雅黑" panose="020B0503020204020204" pitchFamily="34" charset="-122"/>
                <a:ea typeface="微软雅黑" panose="020B0503020204020204" pitchFamily="34" charset="-122"/>
              </a:rPr>
              <a:t>???*</a:t>
            </a:r>
            <a:r>
              <a:rPr lang="en-US" altLang="zh-CN" sz="1575" b="1" i="1" dirty="0">
                <a:solidFill>
                  <a:schemeClr val="tx2"/>
                </a:solidFill>
                <a:latin typeface="微软雅黑" panose="020B0503020204020204" pitchFamily="34" charset="-122"/>
                <a:ea typeface="微软雅黑" panose="020B0503020204020204" pitchFamily="34" charset="-122"/>
              </a:rPr>
              <a:t>oxide </a:t>
            </a:r>
            <a:r>
              <a:rPr lang="en-US" altLang="zh-CN" sz="1575" b="1" i="1" dirty="0">
                <a:solidFill>
                  <a:schemeClr val="accent2"/>
                </a:solidFill>
                <a:latin typeface="微软雅黑" panose="020B0503020204020204" pitchFamily="34" charset="-122"/>
                <a:ea typeface="微软雅黑" panose="020B0503020204020204" pitchFamily="34" charset="-122"/>
              </a:rPr>
              <a:t>	</a:t>
            </a:r>
            <a:r>
              <a:rPr lang="en-US" altLang="zh-CN" sz="1575" b="1" i="1" dirty="0" err="1">
                <a:solidFill>
                  <a:srgbClr val="3366FF"/>
                </a:solidFill>
                <a:latin typeface="微软雅黑" panose="020B0503020204020204" pitchFamily="34" charset="-122"/>
                <a:ea typeface="微软雅黑" panose="020B0503020204020204" pitchFamily="34" charset="-122"/>
              </a:rPr>
              <a:t>polyep</a:t>
            </a:r>
            <a:r>
              <a:rPr lang="en-US" altLang="zh-CN" sz="1575" b="1" i="1" dirty="0" err="1">
                <a:solidFill>
                  <a:schemeClr val="tx2"/>
                </a:solidFill>
                <a:latin typeface="微软雅黑" panose="020B0503020204020204" pitchFamily="34" charset="-122"/>
                <a:ea typeface="微软雅黑" panose="020B0503020204020204" pitchFamily="34" charset="-122"/>
              </a:rPr>
              <a:t>oxide</a:t>
            </a:r>
            <a:r>
              <a:rPr lang="en-US" altLang="zh-CN" sz="1500" dirty="0">
                <a:latin typeface="微软雅黑" panose="020B0503020204020204" pitchFamily="34" charset="-122"/>
                <a:ea typeface="微软雅黑" panose="020B0503020204020204" pitchFamily="34" charset="-122"/>
              </a:rPr>
              <a:t>, </a:t>
            </a:r>
            <a:r>
              <a:rPr lang="en-US" altLang="zh-CN" sz="1575" b="1" i="1" dirty="0" err="1">
                <a:solidFill>
                  <a:srgbClr val="3366FF"/>
                </a:solidFill>
                <a:latin typeface="微软雅黑" panose="020B0503020204020204" pitchFamily="34" charset="-122"/>
                <a:ea typeface="微软雅黑" panose="020B0503020204020204" pitchFamily="34" charset="-122"/>
              </a:rPr>
              <a:t>mono</a:t>
            </a:r>
            <a:r>
              <a:rPr lang="en-US" altLang="zh-CN" sz="1575" b="1" i="1" dirty="0" err="1">
                <a:solidFill>
                  <a:schemeClr val="tx2"/>
                </a:solidFill>
                <a:latin typeface="微软雅黑" panose="020B0503020204020204" pitchFamily="34" charset="-122"/>
                <a:ea typeface="微软雅黑" panose="020B0503020204020204" pitchFamily="34" charset="-122"/>
              </a:rPr>
              <a:t>oxide</a:t>
            </a:r>
            <a:endParaRPr lang="en-US" altLang="zh-CN" sz="1575" b="1" i="1" dirty="0">
              <a:solidFill>
                <a:schemeClr val="tx2"/>
              </a:solidFill>
              <a:latin typeface="微软雅黑" panose="020B0503020204020204" pitchFamily="34" charset="-122"/>
              <a:ea typeface="微软雅黑" panose="020B0503020204020204" pitchFamily="34" charset="-122"/>
            </a:endParaRPr>
          </a:p>
        </p:txBody>
      </p:sp>
      <p:sp>
        <p:nvSpPr>
          <p:cNvPr id="22" name="Rectangle 4"/>
          <p:cNvSpPr>
            <a:spLocks noChangeArrowheads="1"/>
          </p:cNvSpPr>
          <p:nvPr/>
        </p:nvSpPr>
        <p:spPr bwMode="auto">
          <a:xfrm>
            <a:off x="3225266" y="819102"/>
            <a:ext cx="914400" cy="171450"/>
          </a:xfrm>
          <a:prstGeom prst="rect">
            <a:avLst/>
          </a:prstGeom>
          <a:solidFill>
            <a:schemeClr val="bg1"/>
          </a:solidFill>
          <a:ln w="12700">
            <a:noFill/>
            <a:miter lim="800000"/>
            <a:headEnd/>
            <a:tailEnd/>
          </a:ln>
        </p:spPr>
        <p:txBody>
          <a:bodyPr wrap="none" anchor="ctr"/>
          <a:lstStyle/>
          <a:p>
            <a:endParaRPr lang="zh-CN" altLang="en-US" sz="1350">
              <a:solidFill>
                <a:srgbClr val="4B4B4B"/>
              </a:solidFill>
              <a:latin typeface="微软雅黑" panose="020B0503020204020204" pitchFamily="34" charset="-122"/>
              <a:ea typeface="微软雅黑" panose="020B0503020204020204" pitchFamily="34" charset="-122"/>
            </a:endParaRPr>
          </a:p>
        </p:txBody>
      </p:sp>
      <p:sp>
        <p:nvSpPr>
          <p:cNvPr id="23" name="Rectangle 6"/>
          <p:cNvSpPr>
            <a:spLocks noChangeArrowheads="1"/>
          </p:cNvSpPr>
          <p:nvPr/>
        </p:nvSpPr>
        <p:spPr bwMode="auto">
          <a:xfrm>
            <a:off x="3468154" y="1959723"/>
            <a:ext cx="438150" cy="61913"/>
          </a:xfrm>
          <a:prstGeom prst="rect">
            <a:avLst/>
          </a:prstGeom>
          <a:solidFill>
            <a:schemeClr val="bg1"/>
          </a:solidFill>
          <a:ln w="12700">
            <a:noFill/>
            <a:miter lim="800000"/>
            <a:headEnd/>
            <a:tailEnd/>
          </a:ln>
        </p:spPr>
        <p:txBody>
          <a:bodyPr wrap="none" anchor="ctr"/>
          <a:lstStyle/>
          <a:p>
            <a:endParaRPr lang="zh-CN" altLang="en-US" sz="1350">
              <a:solidFill>
                <a:srgbClr val="4B4B4B"/>
              </a:solidFill>
              <a:latin typeface="微软雅黑" panose="020B0503020204020204" pitchFamily="34" charset="-122"/>
              <a:ea typeface="微软雅黑" panose="020B0503020204020204" pitchFamily="34" charset="-122"/>
            </a:endParaRPr>
          </a:p>
        </p:txBody>
      </p:sp>
      <p:sp>
        <p:nvSpPr>
          <p:cNvPr id="24" name="Rectangle 7"/>
          <p:cNvSpPr>
            <a:spLocks noChangeArrowheads="1"/>
          </p:cNvSpPr>
          <p:nvPr/>
        </p:nvSpPr>
        <p:spPr bwMode="auto">
          <a:xfrm>
            <a:off x="451912" y="766714"/>
            <a:ext cx="5630336" cy="1931298"/>
          </a:xfrm>
          <a:prstGeom prst="rect">
            <a:avLst/>
          </a:prstGeom>
          <a:noFill/>
          <a:ln w="12700">
            <a:noFill/>
            <a:miter lim="800000"/>
            <a:headEnd/>
            <a:tailEnd/>
          </a:ln>
        </p:spPr>
        <p:txBody>
          <a:bodyPr wrap="square">
            <a:spAutoFit/>
          </a:bodyPr>
          <a:lstStyle/>
          <a:p>
            <a:pPr>
              <a:lnSpc>
                <a:spcPts val="1650"/>
              </a:lnSpc>
              <a:spcBef>
                <a:spcPct val="50000"/>
              </a:spcBef>
              <a:buClr>
                <a:srgbClr val="4B4B4B"/>
              </a:buClr>
            </a:pPr>
            <a:r>
              <a:rPr lang="zh-CN" altLang="en-US" sz="1500" b="1" dirty="0">
                <a:solidFill>
                  <a:srgbClr val="000000"/>
                </a:solidFill>
                <a:latin typeface="微软雅黑" panose="020B0503020204020204" pitchFamily="34" charset="-122"/>
                <a:ea typeface="微软雅黑" panose="020B0503020204020204" pitchFamily="34" charset="-122"/>
              </a:rPr>
              <a:t>使用 * 代替任意数目的字符，包括无字符</a:t>
            </a:r>
            <a:endParaRPr lang="en-US" altLang="zh-CN" sz="1500" b="1" dirty="0">
              <a:solidFill>
                <a:srgbClr val="000000"/>
              </a:solidFill>
              <a:latin typeface="微软雅黑" panose="020B0503020204020204" pitchFamily="34" charset="-122"/>
              <a:ea typeface="微软雅黑" panose="020B0503020204020204" pitchFamily="34" charset="-122"/>
            </a:endParaRPr>
          </a:p>
          <a:p>
            <a:pPr>
              <a:lnSpc>
                <a:spcPts val="1650"/>
              </a:lnSpc>
              <a:spcBef>
                <a:spcPct val="50000"/>
              </a:spcBef>
              <a:buClr>
                <a:srgbClr val="4B4B4B"/>
              </a:buClr>
            </a:pPr>
            <a:r>
              <a:rPr lang="en-US" altLang="zh-CN" sz="1500" b="1" i="1" dirty="0">
                <a:solidFill>
                  <a:srgbClr val="4B4B4B"/>
                </a:solidFill>
                <a:latin typeface="微软雅黑" panose="020B0503020204020204" pitchFamily="34" charset="-122"/>
                <a:ea typeface="微软雅黑" panose="020B0503020204020204" pitchFamily="34" charset="-122"/>
              </a:rPr>
              <a:t>    </a:t>
            </a:r>
            <a:r>
              <a:rPr lang="en-US" altLang="zh-CN" sz="1350" b="1" i="1" dirty="0">
                <a:solidFill>
                  <a:srgbClr val="FF8000"/>
                </a:solidFill>
                <a:latin typeface="微软雅黑" panose="020B0503020204020204" pitchFamily="34" charset="-122"/>
                <a:ea typeface="微软雅黑" panose="020B0503020204020204" pitchFamily="34" charset="-122"/>
              </a:rPr>
              <a:t>TURBINE</a:t>
            </a:r>
            <a:r>
              <a:rPr lang="en-US" altLang="zh-CN" sz="1350" b="1" i="1" dirty="0">
                <a:solidFill>
                  <a:srgbClr val="8B8DED"/>
                </a:solidFill>
                <a:latin typeface="微软雅黑" panose="020B0503020204020204" pitchFamily="34" charset="-122"/>
                <a:ea typeface="微软雅黑" panose="020B0503020204020204" pitchFamily="34" charset="-122"/>
              </a:rPr>
              <a:t>*1</a:t>
            </a:r>
            <a:r>
              <a:rPr lang="en-US" altLang="zh-CN" sz="1350" b="1" i="1" dirty="0">
                <a:solidFill>
                  <a:srgbClr val="6234A4"/>
                </a:solidFill>
                <a:latin typeface="微软雅黑" panose="020B0503020204020204" pitchFamily="34" charset="-122"/>
                <a:ea typeface="微软雅黑" panose="020B0503020204020204" pitchFamily="34" charset="-122"/>
              </a:rPr>
              <a:t>	         </a:t>
            </a:r>
            <a:r>
              <a:rPr lang="en-US" altLang="zh-CN" sz="1350" b="1" i="1" dirty="0">
                <a:solidFill>
                  <a:srgbClr val="4B4B4B"/>
                </a:solidFill>
                <a:latin typeface="微软雅黑" panose="020B0503020204020204" pitchFamily="34" charset="-122"/>
                <a:ea typeface="微软雅黑" panose="020B0503020204020204" pitchFamily="34" charset="-122"/>
              </a:rPr>
              <a:t>    </a:t>
            </a:r>
            <a:r>
              <a:rPr lang="en-US" altLang="zh-CN" sz="1350" b="1" i="1" dirty="0">
                <a:solidFill>
                  <a:srgbClr val="FF8000"/>
                </a:solidFill>
                <a:latin typeface="微软雅黑" panose="020B0503020204020204" pitchFamily="34" charset="-122"/>
                <a:ea typeface="微软雅黑" panose="020B0503020204020204" pitchFamily="34" charset="-122"/>
              </a:rPr>
              <a:t>TURBINE, TBUBINE</a:t>
            </a:r>
            <a:r>
              <a:rPr lang="en-US" altLang="zh-CN" sz="1350" b="1" i="1" dirty="0">
                <a:solidFill>
                  <a:srgbClr val="8B8DED"/>
                </a:solidFill>
                <a:latin typeface="微软雅黑" panose="020B0503020204020204" pitchFamily="34" charset="-122"/>
                <a:ea typeface="微软雅黑" panose="020B0503020204020204" pitchFamily="34" charset="-122"/>
              </a:rPr>
              <a:t>S</a:t>
            </a:r>
            <a:endParaRPr lang="en-US" altLang="zh-CN" sz="1350" b="1" dirty="0">
              <a:solidFill>
                <a:srgbClr val="8B8DED"/>
              </a:solidFill>
              <a:latin typeface="微软雅黑" panose="020B0503020204020204" pitchFamily="34" charset="-122"/>
              <a:ea typeface="微软雅黑" panose="020B0503020204020204" pitchFamily="34" charset="-122"/>
            </a:endParaRPr>
          </a:p>
          <a:p>
            <a:pPr>
              <a:lnSpc>
                <a:spcPts val="1650"/>
              </a:lnSpc>
              <a:spcBef>
                <a:spcPct val="50000"/>
              </a:spcBef>
              <a:buClr>
                <a:srgbClr val="4B4B4B"/>
              </a:buClr>
            </a:pPr>
            <a:r>
              <a:rPr lang="en-US" altLang="zh-CN" sz="1350" b="1" i="1" dirty="0">
                <a:solidFill>
                  <a:srgbClr val="6234A4"/>
                </a:solidFill>
                <a:latin typeface="微软雅黑" panose="020B0503020204020204" pitchFamily="34" charset="-122"/>
                <a:ea typeface="微软雅黑" panose="020B0503020204020204" pitchFamily="34" charset="-122"/>
              </a:rPr>
              <a:t>        </a:t>
            </a:r>
            <a:r>
              <a:rPr lang="en-US" altLang="zh-CN" sz="1350" b="1" i="1" dirty="0">
                <a:solidFill>
                  <a:srgbClr val="FF8000"/>
                </a:solidFill>
                <a:latin typeface="微软雅黑" panose="020B0503020204020204" pitchFamily="34" charset="-122"/>
                <a:ea typeface="微软雅黑" panose="020B0503020204020204" pitchFamily="34" charset="-122"/>
              </a:rPr>
              <a:t>AUTOMO</a:t>
            </a:r>
            <a:r>
              <a:rPr lang="en-US" altLang="zh-CN" sz="1350" b="1" i="1" dirty="0">
                <a:solidFill>
                  <a:srgbClr val="8B8DED"/>
                </a:solidFill>
                <a:latin typeface="微软雅黑" panose="020B0503020204020204" pitchFamily="34" charset="-122"/>
                <a:ea typeface="微软雅黑" panose="020B0503020204020204" pitchFamily="34" charset="-122"/>
              </a:rPr>
              <a:t>* </a:t>
            </a:r>
            <a:r>
              <a:rPr lang="en-US" altLang="zh-CN" sz="1350" b="1" i="1" dirty="0">
                <a:solidFill>
                  <a:srgbClr val="6234A4"/>
                </a:solidFill>
                <a:latin typeface="微软雅黑" panose="020B0503020204020204" pitchFamily="34" charset="-122"/>
                <a:ea typeface="微软雅黑" panose="020B0503020204020204" pitchFamily="34" charset="-122"/>
              </a:rPr>
              <a:t>    </a:t>
            </a:r>
            <a:r>
              <a:rPr lang="en-US" altLang="zh-CN" sz="1350" b="1" i="1" dirty="0">
                <a:solidFill>
                  <a:srgbClr val="4B4B4B"/>
                </a:solidFill>
                <a:latin typeface="微软雅黑" panose="020B0503020204020204" pitchFamily="34" charset="-122"/>
                <a:ea typeface="微软雅黑" panose="020B0503020204020204" pitchFamily="34" charset="-122"/>
              </a:rPr>
              <a:t>           </a:t>
            </a:r>
            <a:r>
              <a:rPr lang="en-US" altLang="zh-CN" sz="1350" b="1" i="1" dirty="0">
                <a:solidFill>
                  <a:srgbClr val="FF8000"/>
                </a:solidFill>
                <a:latin typeface="微软雅黑" panose="020B0503020204020204" pitchFamily="34" charset="-122"/>
                <a:ea typeface="微软雅黑" panose="020B0503020204020204" pitchFamily="34" charset="-122"/>
              </a:rPr>
              <a:t>AUTOMOT</a:t>
            </a:r>
            <a:r>
              <a:rPr lang="en-US" altLang="zh-CN" sz="1350" b="1" i="1" dirty="0">
                <a:solidFill>
                  <a:srgbClr val="8B8DED"/>
                </a:solidFill>
                <a:latin typeface="微软雅黑" panose="020B0503020204020204" pitchFamily="34" charset="-122"/>
                <a:ea typeface="微软雅黑" panose="020B0503020204020204" pitchFamily="34" charset="-122"/>
              </a:rPr>
              <a:t>IVE</a:t>
            </a:r>
            <a:r>
              <a:rPr lang="en-US" altLang="zh-CN" sz="1350" b="1" i="1" dirty="0">
                <a:solidFill>
                  <a:srgbClr val="6234A4"/>
                </a:solidFill>
                <a:latin typeface="微软雅黑" panose="020B0503020204020204" pitchFamily="34" charset="-122"/>
                <a:ea typeface="微软雅黑" panose="020B0503020204020204" pitchFamily="34" charset="-122"/>
              </a:rPr>
              <a:t>, </a:t>
            </a:r>
            <a:r>
              <a:rPr lang="en-US" altLang="zh-CN" sz="1350" b="1" i="1" dirty="0">
                <a:solidFill>
                  <a:srgbClr val="FF8000"/>
                </a:solidFill>
                <a:latin typeface="微软雅黑" panose="020B0503020204020204" pitchFamily="34" charset="-122"/>
                <a:ea typeface="微软雅黑" panose="020B0503020204020204" pitchFamily="34" charset="-122"/>
              </a:rPr>
              <a:t>AUTOMO</a:t>
            </a:r>
            <a:r>
              <a:rPr lang="en-US" altLang="zh-CN" sz="1350" b="1" i="1" dirty="0">
                <a:solidFill>
                  <a:srgbClr val="8B8DED"/>
                </a:solidFill>
                <a:latin typeface="微软雅黑" panose="020B0503020204020204" pitchFamily="34" charset="-122"/>
                <a:ea typeface="微软雅黑" panose="020B0503020204020204" pitchFamily="34" charset="-122"/>
              </a:rPr>
              <a:t>BILE</a:t>
            </a:r>
          </a:p>
          <a:p>
            <a:pPr>
              <a:lnSpc>
                <a:spcPts val="1650"/>
              </a:lnSpc>
              <a:spcBef>
                <a:spcPct val="50000"/>
              </a:spcBef>
              <a:buClr>
                <a:srgbClr val="4B4B4B"/>
              </a:buClr>
            </a:pPr>
            <a:r>
              <a:rPr lang="en-US" altLang="zh-CN" sz="1350" b="1" i="1" dirty="0">
                <a:solidFill>
                  <a:srgbClr val="6234A4"/>
                </a:solidFill>
                <a:latin typeface="微软雅黑" panose="020B0503020204020204" pitchFamily="34" charset="-122"/>
                <a:ea typeface="微软雅黑" panose="020B0503020204020204" pitchFamily="34" charset="-122"/>
              </a:rPr>
              <a:t>        </a:t>
            </a:r>
            <a:r>
              <a:rPr lang="en-US" altLang="zh-CN" sz="1350" b="1" i="1" dirty="0">
                <a:solidFill>
                  <a:srgbClr val="FF8000"/>
                </a:solidFill>
                <a:latin typeface="微软雅黑" panose="020B0503020204020204" pitchFamily="34" charset="-122"/>
                <a:ea typeface="微软雅黑" panose="020B0503020204020204" pitchFamily="34" charset="-122"/>
              </a:rPr>
              <a:t>ISO</a:t>
            </a:r>
            <a:r>
              <a:rPr lang="en-US" altLang="zh-CN" sz="1350" b="1" i="1" dirty="0">
                <a:solidFill>
                  <a:srgbClr val="8B8DED"/>
                </a:solidFill>
                <a:latin typeface="微软雅黑" panose="020B0503020204020204" pitchFamily="34" charset="-122"/>
                <a:ea typeface="微软雅黑" panose="020B0503020204020204" pitchFamily="34" charset="-122"/>
              </a:rPr>
              <a:t>*5</a:t>
            </a:r>
            <a:r>
              <a:rPr lang="en-US" altLang="zh-CN" sz="1350" b="1" i="1" dirty="0">
                <a:solidFill>
                  <a:srgbClr val="FF8000"/>
                </a:solidFill>
                <a:latin typeface="微软雅黑" panose="020B0503020204020204" pitchFamily="34" charset="-122"/>
                <a:ea typeface="微软雅黑" panose="020B0503020204020204" pitchFamily="34" charset="-122"/>
              </a:rPr>
              <a:t>ENE</a:t>
            </a:r>
            <a:r>
              <a:rPr lang="en-US" altLang="zh-CN" sz="1350" b="1" i="1" dirty="0">
                <a:solidFill>
                  <a:srgbClr val="6234A4"/>
                </a:solidFill>
                <a:latin typeface="微软雅黑" panose="020B0503020204020204" pitchFamily="34" charset="-122"/>
                <a:ea typeface="微软雅黑" panose="020B0503020204020204" pitchFamily="34" charset="-122"/>
              </a:rPr>
              <a:t>     </a:t>
            </a:r>
            <a:r>
              <a:rPr lang="en-US" altLang="zh-CN" sz="1350" b="1" i="1" dirty="0">
                <a:solidFill>
                  <a:srgbClr val="4B4B4B"/>
                </a:solidFill>
                <a:latin typeface="微软雅黑" panose="020B0503020204020204" pitchFamily="34" charset="-122"/>
                <a:ea typeface="微软雅黑" panose="020B0503020204020204" pitchFamily="34" charset="-122"/>
              </a:rPr>
              <a:t>           </a:t>
            </a:r>
            <a:r>
              <a:rPr lang="en-US" altLang="zh-CN" sz="1350" b="1" i="1" dirty="0">
                <a:solidFill>
                  <a:srgbClr val="FF8000"/>
                </a:solidFill>
                <a:latin typeface="微软雅黑" panose="020B0503020204020204" pitchFamily="34" charset="-122"/>
                <a:ea typeface="微软雅黑" panose="020B0503020204020204" pitchFamily="34" charset="-122"/>
              </a:rPr>
              <a:t>ISO</a:t>
            </a:r>
            <a:r>
              <a:rPr lang="en-US" altLang="zh-CN" sz="1350" b="1" i="1" dirty="0">
                <a:solidFill>
                  <a:srgbClr val="8B8DED"/>
                </a:solidFill>
                <a:latin typeface="微软雅黑" panose="020B0503020204020204" pitchFamily="34" charset="-122"/>
                <a:ea typeface="微软雅黑" panose="020B0503020204020204" pitchFamily="34" charset="-122"/>
              </a:rPr>
              <a:t>PROPY</a:t>
            </a:r>
            <a:r>
              <a:rPr lang="en-US" altLang="zh-CN" sz="1350" b="1" i="1" dirty="0">
                <a:solidFill>
                  <a:srgbClr val="FF8000"/>
                </a:solidFill>
                <a:latin typeface="微软雅黑" panose="020B0503020204020204" pitchFamily="34" charset="-122"/>
                <a:ea typeface="微软雅黑" panose="020B0503020204020204" pitchFamily="34" charset="-122"/>
              </a:rPr>
              <a:t>LENE</a:t>
            </a:r>
            <a:r>
              <a:rPr lang="en-US" altLang="zh-CN" sz="1350" b="1" i="1" dirty="0">
                <a:solidFill>
                  <a:srgbClr val="6234A4"/>
                </a:solidFill>
                <a:latin typeface="微软雅黑" panose="020B0503020204020204" pitchFamily="34" charset="-122"/>
                <a:ea typeface="微软雅黑" panose="020B0503020204020204" pitchFamily="34" charset="-122"/>
              </a:rPr>
              <a:t>, </a:t>
            </a:r>
            <a:r>
              <a:rPr lang="en-US" altLang="zh-CN" sz="1350" b="1" i="1" dirty="0">
                <a:solidFill>
                  <a:srgbClr val="FF8000"/>
                </a:solidFill>
                <a:latin typeface="微软雅黑" panose="020B0503020204020204" pitchFamily="34" charset="-122"/>
                <a:ea typeface="微软雅黑" panose="020B0503020204020204" pitchFamily="34" charset="-122"/>
              </a:rPr>
              <a:t>ISO</a:t>
            </a:r>
            <a:r>
              <a:rPr lang="en-US" altLang="zh-CN" sz="1350" b="1" i="1" dirty="0">
                <a:solidFill>
                  <a:srgbClr val="8B8DED"/>
                </a:solidFill>
                <a:latin typeface="微软雅黑" panose="020B0503020204020204" pitchFamily="34" charset="-122"/>
                <a:ea typeface="微软雅黑" panose="020B0503020204020204" pitchFamily="34" charset="-122"/>
              </a:rPr>
              <a:t>BUTLY</a:t>
            </a:r>
            <a:r>
              <a:rPr lang="en-US" altLang="zh-CN" sz="1350" b="1" i="1" dirty="0">
                <a:solidFill>
                  <a:srgbClr val="FF8000"/>
                </a:solidFill>
                <a:latin typeface="微软雅黑" panose="020B0503020204020204" pitchFamily="34" charset="-122"/>
                <a:ea typeface="微软雅黑" panose="020B0503020204020204" pitchFamily="34" charset="-122"/>
              </a:rPr>
              <a:t>LENE</a:t>
            </a:r>
          </a:p>
          <a:p>
            <a:pPr>
              <a:lnSpc>
                <a:spcPts val="1650"/>
              </a:lnSpc>
              <a:spcBef>
                <a:spcPct val="50000"/>
              </a:spcBef>
              <a:buClr>
                <a:srgbClr val="4B4B4B"/>
              </a:buClr>
            </a:pPr>
            <a:r>
              <a:rPr lang="en-US" altLang="zh-CN" sz="1350" b="1" i="1" dirty="0">
                <a:solidFill>
                  <a:srgbClr val="8B8DED"/>
                </a:solidFill>
                <a:latin typeface="微软雅黑" panose="020B0503020204020204" pitchFamily="34" charset="-122"/>
                <a:ea typeface="微软雅黑" panose="020B0503020204020204" pitchFamily="34" charset="-122"/>
              </a:rPr>
              <a:t>        *</a:t>
            </a:r>
            <a:r>
              <a:rPr lang="en-US" altLang="zh-CN" sz="1350" b="1" i="1" dirty="0">
                <a:solidFill>
                  <a:srgbClr val="FF8000"/>
                </a:solidFill>
                <a:latin typeface="微软雅黑" panose="020B0503020204020204" pitchFamily="34" charset="-122"/>
                <a:ea typeface="微软雅黑" panose="020B0503020204020204" pitchFamily="34" charset="-122"/>
              </a:rPr>
              <a:t>CYCLIC</a:t>
            </a:r>
            <a:r>
              <a:rPr lang="en-US" altLang="zh-CN" sz="1350" b="1" i="1" dirty="0">
                <a:solidFill>
                  <a:srgbClr val="8B8DED"/>
                </a:solidFill>
                <a:latin typeface="微软雅黑" panose="020B0503020204020204" pitchFamily="34" charset="-122"/>
                <a:ea typeface="微软雅黑" panose="020B0503020204020204" pitchFamily="34" charset="-122"/>
              </a:rPr>
              <a:t>*</a:t>
            </a:r>
            <a:r>
              <a:rPr lang="en-US" altLang="zh-CN" sz="1350" b="1" i="1" dirty="0">
                <a:solidFill>
                  <a:srgbClr val="6234A4"/>
                </a:solidFill>
                <a:latin typeface="微软雅黑" panose="020B0503020204020204" pitchFamily="34" charset="-122"/>
                <a:ea typeface="微软雅黑" panose="020B0503020204020204" pitchFamily="34" charset="-122"/>
              </a:rPr>
              <a:t>      </a:t>
            </a:r>
            <a:r>
              <a:rPr lang="en-US" altLang="zh-CN" sz="1350" b="1" i="1" dirty="0">
                <a:solidFill>
                  <a:srgbClr val="4B4B4B"/>
                </a:solidFill>
                <a:latin typeface="微软雅黑" panose="020B0503020204020204" pitchFamily="34" charset="-122"/>
                <a:ea typeface="微软雅黑" panose="020B0503020204020204" pitchFamily="34" charset="-122"/>
              </a:rPr>
              <a:t>           </a:t>
            </a:r>
            <a:r>
              <a:rPr lang="en-US" altLang="zh-CN" sz="1350" b="1" i="1" dirty="0">
                <a:solidFill>
                  <a:srgbClr val="8B8DED"/>
                </a:solidFill>
                <a:latin typeface="微软雅黑" panose="020B0503020204020204" pitchFamily="34" charset="-122"/>
                <a:ea typeface="微软雅黑" panose="020B0503020204020204" pitchFamily="34" charset="-122"/>
              </a:rPr>
              <a:t>HETERO</a:t>
            </a:r>
            <a:r>
              <a:rPr lang="en-US" altLang="zh-CN" sz="1350" b="1" i="1" dirty="0">
                <a:solidFill>
                  <a:srgbClr val="FF8000"/>
                </a:solidFill>
                <a:latin typeface="微软雅黑" panose="020B0503020204020204" pitchFamily="34" charset="-122"/>
                <a:ea typeface="微软雅黑" panose="020B0503020204020204" pitchFamily="34" charset="-122"/>
              </a:rPr>
              <a:t>CYCLIC</a:t>
            </a:r>
            <a:r>
              <a:rPr lang="en-US" altLang="zh-CN" sz="1350" b="1" i="1" dirty="0">
                <a:solidFill>
                  <a:srgbClr val="8B8DED"/>
                </a:solidFill>
                <a:latin typeface="微软雅黑" panose="020B0503020204020204" pitchFamily="34" charset="-122"/>
                <a:ea typeface="微软雅黑" panose="020B0503020204020204" pitchFamily="34" charset="-122"/>
              </a:rPr>
              <a:t>PROTEASE</a:t>
            </a:r>
            <a:r>
              <a:rPr lang="en-US" altLang="zh-CN" sz="1350" b="1" i="1" dirty="0">
                <a:solidFill>
                  <a:srgbClr val="6234A4"/>
                </a:solidFill>
                <a:latin typeface="微软雅黑" panose="020B0503020204020204" pitchFamily="34" charset="-122"/>
                <a:ea typeface="微软雅黑" panose="020B0503020204020204" pitchFamily="34" charset="-122"/>
              </a:rPr>
              <a:t>, </a:t>
            </a:r>
            <a:r>
              <a:rPr lang="en-US" altLang="zh-CN" sz="1350" b="1" i="1" dirty="0">
                <a:solidFill>
                  <a:srgbClr val="8B8DED"/>
                </a:solidFill>
                <a:latin typeface="微软雅黑" panose="020B0503020204020204" pitchFamily="34" charset="-122"/>
                <a:ea typeface="微软雅黑" panose="020B0503020204020204" pitchFamily="34" charset="-122"/>
              </a:rPr>
              <a:t>POLY</a:t>
            </a:r>
            <a:r>
              <a:rPr lang="en-US" altLang="zh-CN" sz="1350" b="1" i="1" dirty="0">
                <a:solidFill>
                  <a:srgbClr val="FF8000"/>
                </a:solidFill>
                <a:latin typeface="微软雅黑" panose="020B0503020204020204" pitchFamily="34" charset="-122"/>
                <a:ea typeface="微软雅黑" panose="020B0503020204020204" pitchFamily="34" charset="-122"/>
              </a:rPr>
              <a:t>CYCLIC</a:t>
            </a:r>
          </a:p>
          <a:p>
            <a:pPr>
              <a:lnSpc>
                <a:spcPts val="1650"/>
              </a:lnSpc>
              <a:spcBef>
                <a:spcPct val="50000"/>
              </a:spcBef>
              <a:buClr>
                <a:srgbClr val="4B4B4B"/>
              </a:buClr>
            </a:pPr>
            <a:r>
              <a:rPr lang="en-US" altLang="zh-CN" sz="1350" b="1" i="1" dirty="0">
                <a:solidFill>
                  <a:srgbClr val="FF8000"/>
                </a:solidFill>
                <a:latin typeface="微软雅黑" panose="020B0503020204020204" pitchFamily="34" charset="-122"/>
                <a:ea typeface="微软雅黑" panose="020B0503020204020204" pitchFamily="34" charset="-122"/>
              </a:rPr>
              <a:t>        SUL</a:t>
            </a:r>
            <a:r>
              <a:rPr lang="en-US" altLang="zh-CN" sz="1350" b="1" i="1" dirty="0">
                <a:solidFill>
                  <a:srgbClr val="8B8DED"/>
                </a:solidFill>
                <a:latin typeface="微软雅黑" panose="020B0503020204020204" pitchFamily="34" charset="-122"/>
                <a:ea typeface="微软雅黑" panose="020B0503020204020204" pitchFamily="34" charset="-122"/>
              </a:rPr>
              <a:t>*</a:t>
            </a:r>
            <a:r>
              <a:rPr lang="en-US" altLang="zh-CN" sz="1350" b="1" i="1" dirty="0">
                <a:solidFill>
                  <a:srgbClr val="FF8000"/>
                </a:solidFill>
                <a:latin typeface="微软雅黑" panose="020B0503020204020204" pitchFamily="34" charset="-122"/>
                <a:ea typeface="微软雅黑" panose="020B0503020204020204" pitchFamily="34" charset="-122"/>
              </a:rPr>
              <a:t>ER</a:t>
            </a:r>
            <a:r>
              <a:rPr lang="en-US" altLang="zh-CN" sz="1350" b="1" i="1" dirty="0">
                <a:solidFill>
                  <a:srgbClr val="8B8DED"/>
                </a:solidFill>
                <a:latin typeface="微软雅黑" panose="020B0503020204020204" pitchFamily="34" charset="-122"/>
                <a:ea typeface="微软雅黑" panose="020B0503020204020204" pitchFamily="34" charset="-122"/>
              </a:rPr>
              <a:t>  </a:t>
            </a:r>
            <a:r>
              <a:rPr lang="en-US" altLang="zh-CN" sz="1350" b="1" i="1" dirty="0">
                <a:solidFill>
                  <a:srgbClr val="6234A4"/>
                </a:solidFill>
                <a:latin typeface="微软雅黑" panose="020B0503020204020204" pitchFamily="34" charset="-122"/>
                <a:ea typeface="微软雅黑" panose="020B0503020204020204" pitchFamily="34" charset="-122"/>
              </a:rPr>
              <a:t>    </a:t>
            </a:r>
            <a:r>
              <a:rPr lang="en-US" altLang="zh-CN" sz="1350" b="1" i="1" dirty="0">
                <a:solidFill>
                  <a:srgbClr val="4B4B4B"/>
                </a:solidFill>
                <a:latin typeface="微软雅黑" panose="020B0503020204020204" pitchFamily="34" charset="-122"/>
                <a:ea typeface="微软雅黑" panose="020B0503020204020204" pitchFamily="34" charset="-122"/>
              </a:rPr>
              <a:t>	            </a:t>
            </a:r>
            <a:r>
              <a:rPr lang="en-US" altLang="zh-CN" sz="1350" b="1" i="1" dirty="0">
                <a:solidFill>
                  <a:srgbClr val="FF8000"/>
                </a:solidFill>
                <a:latin typeface="微软雅黑" panose="020B0503020204020204" pitchFamily="34" charset="-122"/>
                <a:ea typeface="微软雅黑" panose="020B0503020204020204" pitchFamily="34" charset="-122"/>
              </a:rPr>
              <a:t>SUL</a:t>
            </a:r>
            <a:r>
              <a:rPr lang="en-US" altLang="zh-CN" sz="1350" b="1" i="1" dirty="0">
                <a:solidFill>
                  <a:srgbClr val="8B8DED"/>
                </a:solidFill>
                <a:latin typeface="微软雅黑" panose="020B0503020204020204" pitchFamily="34" charset="-122"/>
                <a:ea typeface="微软雅黑" panose="020B0503020204020204" pitchFamily="34" charset="-122"/>
              </a:rPr>
              <a:t>PH</a:t>
            </a:r>
            <a:r>
              <a:rPr lang="en-US" altLang="zh-CN" sz="1350" b="1" i="1" dirty="0">
                <a:solidFill>
                  <a:srgbClr val="FF8000"/>
                </a:solidFill>
                <a:latin typeface="微软雅黑" panose="020B0503020204020204" pitchFamily="34" charset="-122"/>
                <a:ea typeface="微软雅黑" panose="020B0503020204020204" pitchFamily="34" charset="-122"/>
              </a:rPr>
              <a:t>ER</a:t>
            </a:r>
            <a:r>
              <a:rPr lang="en-US" altLang="zh-CN" sz="1350" b="1" i="1" dirty="0">
                <a:solidFill>
                  <a:srgbClr val="6234A4"/>
                </a:solidFill>
                <a:latin typeface="微软雅黑" panose="020B0503020204020204" pitchFamily="34" charset="-122"/>
                <a:ea typeface="微软雅黑" panose="020B0503020204020204" pitchFamily="34" charset="-122"/>
              </a:rPr>
              <a:t>, </a:t>
            </a:r>
            <a:r>
              <a:rPr lang="en-US" altLang="zh-CN" sz="1350" b="1" i="1" dirty="0">
                <a:solidFill>
                  <a:srgbClr val="FF8000"/>
                </a:solidFill>
                <a:latin typeface="微软雅黑" panose="020B0503020204020204" pitchFamily="34" charset="-122"/>
                <a:ea typeface="微软雅黑" panose="020B0503020204020204" pitchFamily="34" charset="-122"/>
              </a:rPr>
              <a:t>SUL</a:t>
            </a:r>
            <a:r>
              <a:rPr lang="en-US" altLang="zh-CN" sz="1350" b="1" i="1" dirty="0">
                <a:solidFill>
                  <a:srgbClr val="8B8DED"/>
                </a:solidFill>
                <a:latin typeface="微软雅黑" panose="020B0503020204020204" pitchFamily="34" charset="-122"/>
                <a:ea typeface="微软雅黑" panose="020B0503020204020204" pitchFamily="34" charset="-122"/>
              </a:rPr>
              <a:t>F</a:t>
            </a:r>
            <a:r>
              <a:rPr lang="en-US" altLang="zh-CN" sz="1350" b="1" i="1" dirty="0">
                <a:solidFill>
                  <a:srgbClr val="FF8000"/>
                </a:solidFill>
                <a:latin typeface="微软雅黑" panose="020B0503020204020204" pitchFamily="34" charset="-122"/>
                <a:ea typeface="微软雅黑" panose="020B0503020204020204" pitchFamily="34" charset="-122"/>
              </a:rPr>
              <a:t>ER</a:t>
            </a:r>
          </a:p>
        </p:txBody>
      </p:sp>
    </p:spTree>
    <p:custDataLst>
      <p:tags r:id="rId1"/>
    </p:custDataLst>
    <p:extLst>
      <p:ext uri="{BB962C8B-B14F-4D97-AF65-F5344CB8AC3E}">
        <p14:creationId xmlns:p14="http://schemas.microsoft.com/office/powerpoint/2010/main" val="40335378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Box 2"/>
          <p:cNvSpPr txBox="1"/>
          <p:nvPr/>
        </p:nvSpPr>
        <p:spPr>
          <a:xfrm>
            <a:off x="195878" y="275260"/>
            <a:ext cx="6363418"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利检索分析案例</a:t>
            </a:r>
            <a:r>
              <a:rPr lang="en-US"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完井防砂技术</a:t>
            </a:r>
            <a:endParaRPr lang="en-US" sz="2400" b="1" dirty="0">
              <a:latin typeface="微软雅黑" panose="020B0503020204020204" pitchFamily="34" charset="-122"/>
              <a:ea typeface="微软雅黑" panose="020B0503020204020204" pitchFamily="34" charset="-122"/>
            </a:endParaRPr>
          </a:p>
        </p:txBody>
      </p:sp>
      <p:sp>
        <p:nvSpPr>
          <p:cNvPr id="4" name="Rectangle 3"/>
          <p:cNvSpPr/>
          <p:nvPr/>
        </p:nvSpPr>
        <p:spPr>
          <a:xfrm>
            <a:off x="277139" y="617588"/>
            <a:ext cx="6157417" cy="1246495"/>
          </a:xfrm>
          <a:prstGeom prst="rect">
            <a:avLst/>
          </a:prstGeom>
        </p:spPr>
        <p:txBody>
          <a:bodyPr wrap="square">
            <a:spAutoFit/>
          </a:bodyPr>
          <a:lstStyle/>
          <a:p>
            <a:pPr>
              <a:lnSpc>
                <a:spcPts val="3000"/>
              </a:lnSpc>
            </a:pPr>
            <a:r>
              <a:rPr lang="zh-CN" altLang="en-US" sz="1100" b="1" dirty="0" smtClean="0">
                <a:latin typeface="微软雅黑" panose="020B0503020204020204" pitchFamily="34" charset="-122"/>
                <a:ea typeface="微软雅黑" panose="020B0503020204020204" pitchFamily="34" charset="-122"/>
              </a:rPr>
              <a:t>案例：</a:t>
            </a:r>
            <a:endParaRPr lang="en-US" altLang="zh-CN" sz="1100" b="1" dirty="0" smtClean="0">
              <a:latin typeface="微软雅黑" panose="020B0503020204020204" pitchFamily="34" charset="-122"/>
              <a:ea typeface="微软雅黑" panose="020B0503020204020204" pitchFamily="34" charset="-122"/>
            </a:endParaRPr>
          </a:p>
          <a:p>
            <a:pPr>
              <a:lnSpc>
                <a:spcPts val="3000"/>
              </a:lnSpc>
            </a:pPr>
            <a:endParaRPr lang="en-US" altLang="zh-CN" sz="1100" b="1" dirty="0">
              <a:latin typeface="微软雅黑" panose="020B0503020204020204" pitchFamily="34" charset="-122"/>
              <a:ea typeface="微软雅黑" panose="020B0503020204020204" pitchFamily="34" charset="-122"/>
            </a:endParaRPr>
          </a:p>
          <a:p>
            <a:pPr>
              <a:lnSpc>
                <a:spcPts val="3000"/>
              </a:lnSpc>
            </a:pPr>
            <a:r>
              <a:rPr lang="zh-CN" altLang="en-US" sz="1100" b="1" dirty="0" smtClean="0">
                <a:latin typeface="微软雅黑" panose="020B0503020204020204" pitchFamily="34" charset="-122"/>
                <a:ea typeface="微软雅黑" panose="020B0503020204020204" pitchFamily="34" charset="-122"/>
              </a:rPr>
              <a:t>针对于国内外完井防砂技术进行全面的检索分析</a:t>
            </a:r>
            <a:endParaRPr lang="en-US" altLang="zh-CN" sz="1100"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970488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541905" y="898984"/>
          <a:ext cx="5774193" cy="3593160"/>
        </p:xfrm>
        <a:graphic>
          <a:graphicData uri="http://schemas.openxmlformats.org/drawingml/2006/table">
            <a:tbl>
              <a:tblPr firstRow="1" firstCol="1" bandRow="1">
                <a:tableStyleId>{5C22544A-7EE6-4342-B048-85BDC9FD1C3A}</a:tableStyleId>
              </a:tblPr>
              <a:tblGrid>
                <a:gridCol w="1196882"/>
                <a:gridCol w="1196882"/>
                <a:gridCol w="1122289"/>
                <a:gridCol w="1129070"/>
                <a:gridCol w="1129070"/>
              </a:tblGrid>
              <a:tr h="321641">
                <a:tc rowSpan="2">
                  <a:txBody>
                    <a:bodyPr/>
                    <a:lstStyle/>
                    <a:p>
                      <a:pPr algn="ctr">
                        <a:lnSpc>
                          <a:spcPts val="1700"/>
                        </a:lnSpc>
                        <a:spcBef>
                          <a:spcPts val="480"/>
                        </a:spcBef>
                        <a:spcAft>
                          <a:spcPts val="400"/>
                        </a:spcAft>
                      </a:pPr>
                      <a:r>
                        <a:rPr lang="zh-CN" sz="1100" kern="0" dirty="0">
                          <a:effectLst/>
                          <a:latin typeface="微软雅黑" panose="020B0503020204020204" pitchFamily="34" charset="-122"/>
                          <a:ea typeface="微软雅黑" panose="020B0503020204020204" pitchFamily="34" charset="-122"/>
                        </a:rPr>
                        <a:t>检索要素</a:t>
                      </a: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a:txBody>
                    <a:bodyPr/>
                    <a:lstStyle/>
                    <a:p>
                      <a:pPr algn="ctr">
                        <a:lnSpc>
                          <a:spcPts val="1700"/>
                        </a:lnSpc>
                        <a:spcBef>
                          <a:spcPts val="480"/>
                        </a:spcBef>
                        <a:spcAft>
                          <a:spcPts val="400"/>
                        </a:spcAft>
                      </a:pPr>
                      <a:r>
                        <a:rPr lang="zh-CN" altLang="en-US" sz="1100" kern="0" dirty="0" smtClean="0">
                          <a:effectLst/>
                          <a:latin typeface="微软雅黑" panose="020B0503020204020204" pitchFamily="34" charset="-122"/>
                          <a:ea typeface="微软雅黑" panose="020B0503020204020204" pitchFamily="34" charset="-122"/>
                          <a:cs typeface="+mn-cs"/>
                        </a:rPr>
                        <a:t>技术主题名称</a:t>
                      </a: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gridSpan="3">
                  <a:txBody>
                    <a:bodyPr/>
                    <a:lstStyle/>
                    <a:p>
                      <a:pPr algn="ctr">
                        <a:lnSpc>
                          <a:spcPts val="1700"/>
                        </a:lnSpc>
                        <a:spcBef>
                          <a:spcPts val="480"/>
                        </a:spcBef>
                        <a:spcAft>
                          <a:spcPts val="400"/>
                        </a:spcAft>
                      </a:pPr>
                      <a:r>
                        <a:rPr lang="zh-CN" sz="1100" kern="0" dirty="0">
                          <a:effectLst/>
                          <a:latin typeface="微软雅黑" panose="020B0503020204020204" pitchFamily="34" charset="-122"/>
                          <a:ea typeface="微软雅黑" panose="020B0503020204020204" pitchFamily="34" charset="-122"/>
                        </a:rPr>
                        <a:t>技术特征</a:t>
                      </a: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hMerge="1">
                  <a:txBody>
                    <a:bodyPr/>
                    <a:lstStyle/>
                    <a:p>
                      <a:endParaRPr lang="zh-CN" altLang="en-US"/>
                    </a:p>
                  </a:txBody>
                  <a:tcPr/>
                </a:tc>
                <a:tc hMerge="1">
                  <a:txBody>
                    <a:bodyPr/>
                    <a:lstStyle/>
                    <a:p>
                      <a:endParaRPr lang="zh-CN" altLang="en-US"/>
                    </a:p>
                  </a:txBody>
                  <a:tcPr/>
                </a:tc>
              </a:tr>
              <a:tr h="489004">
                <a:tc vMerge="1">
                  <a:txBody>
                    <a:bodyPr/>
                    <a:lstStyle/>
                    <a:p>
                      <a:endParaRPr lang="zh-CN" altLang="en-US"/>
                    </a:p>
                  </a:txBody>
                  <a:tcPr/>
                </a:tc>
                <a:tc>
                  <a:txBody>
                    <a:bodyPr/>
                    <a:lstStyle/>
                    <a:p>
                      <a:pPr algn="ctr">
                        <a:lnSpc>
                          <a:spcPts val="1700"/>
                        </a:lnSpc>
                        <a:spcBef>
                          <a:spcPts val="480"/>
                        </a:spcBef>
                        <a:spcAft>
                          <a:spcPts val="400"/>
                        </a:spcAft>
                      </a:pPr>
                      <a:r>
                        <a:rPr lang="zh-CN" altLang="en-US" sz="1100" kern="0" dirty="0" smtClean="0">
                          <a:effectLst/>
                          <a:latin typeface="微软雅黑" panose="020B0503020204020204" pitchFamily="34" charset="-122"/>
                          <a:ea typeface="微软雅黑" panose="020B0503020204020204" pitchFamily="34" charset="-122"/>
                        </a:rPr>
                        <a:t>检索要素</a:t>
                      </a:r>
                      <a:r>
                        <a:rPr lang="en-US" altLang="zh-CN" sz="1100" kern="0" dirty="0" smtClean="0">
                          <a:effectLst/>
                          <a:latin typeface="微软雅黑" panose="020B0503020204020204" pitchFamily="34" charset="-122"/>
                          <a:ea typeface="微软雅黑" panose="020B0503020204020204" pitchFamily="34" charset="-122"/>
                        </a:rPr>
                        <a:t>1</a:t>
                      </a:r>
                      <a:endParaRPr lang="zh-CN" altLang="en-US" sz="1100" kern="0" dirty="0">
                        <a:effectLst/>
                        <a:latin typeface="微软雅黑" panose="020B0503020204020204" pitchFamily="34" charset="-122"/>
                        <a:ea typeface="微软雅黑" panose="020B0503020204020204" pitchFamily="34" charset="-122"/>
                      </a:endParaRPr>
                    </a:p>
                  </a:txBody>
                  <a:tcPr marL="37927" marR="37927" marT="0" marB="0" anchor="ctr"/>
                </a:tc>
                <a:tc>
                  <a:txBody>
                    <a:bodyPr/>
                    <a:lstStyle/>
                    <a:p>
                      <a:pPr algn="ctr">
                        <a:lnSpc>
                          <a:spcPts val="1700"/>
                        </a:lnSpc>
                        <a:spcBef>
                          <a:spcPts val="480"/>
                        </a:spcBef>
                        <a:spcAft>
                          <a:spcPts val="400"/>
                        </a:spcAft>
                      </a:pPr>
                      <a:r>
                        <a:rPr lang="zh-CN" altLang="en-US" sz="1100" kern="0" dirty="0" smtClean="0">
                          <a:effectLst/>
                          <a:latin typeface="微软雅黑" panose="020B0503020204020204" pitchFamily="34" charset="-122"/>
                          <a:ea typeface="微软雅黑" panose="020B0503020204020204" pitchFamily="34" charset="-122"/>
                          <a:cs typeface="+mn-cs"/>
                        </a:rPr>
                        <a:t>检索要素</a:t>
                      </a:r>
                      <a:r>
                        <a:rPr lang="en-US" altLang="zh-CN" sz="1100" kern="0" dirty="0" smtClean="0">
                          <a:effectLst/>
                          <a:latin typeface="微软雅黑" panose="020B0503020204020204" pitchFamily="34" charset="-122"/>
                          <a:ea typeface="微软雅黑" panose="020B0503020204020204" pitchFamily="34" charset="-122"/>
                          <a:cs typeface="+mn-cs"/>
                        </a:rPr>
                        <a:t>2</a:t>
                      </a: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a:txBody>
                    <a:bodyPr/>
                    <a:lstStyle/>
                    <a:p>
                      <a:pPr algn="ctr">
                        <a:lnSpc>
                          <a:spcPts val="1700"/>
                        </a:lnSpc>
                        <a:spcBef>
                          <a:spcPts val="480"/>
                        </a:spcBef>
                        <a:spcAft>
                          <a:spcPts val="400"/>
                        </a:spcAft>
                      </a:pPr>
                      <a:r>
                        <a:rPr lang="zh-CN" altLang="en-US" sz="1100" kern="0" dirty="0" smtClean="0">
                          <a:effectLst/>
                          <a:latin typeface="微软雅黑" panose="020B0503020204020204" pitchFamily="34" charset="-122"/>
                          <a:ea typeface="微软雅黑" panose="020B0503020204020204" pitchFamily="34" charset="-122"/>
                          <a:cs typeface="+mn-cs"/>
                        </a:rPr>
                        <a:t>检索要素</a:t>
                      </a:r>
                      <a:r>
                        <a:rPr lang="en-US" altLang="zh-CN" sz="1100" kern="0" dirty="0" smtClean="0">
                          <a:effectLst/>
                          <a:latin typeface="微软雅黑" panose="020B0503020204020204" pitchFamily="34" charset="-122"/>
                          <a:ea typeface="微软雅黑" panose="020B0503020204020204" pitchFamily="34" charset="-122"/>
                          <a:cs typeface="+mn-cs"/>
                        </a:rPr>
                        <a:t>3</a:t>
                      </a: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a:txBody>
                    <a:bodyPr/>
                    <a:lstStyle/>
                    <a:p>
                      <a:pPr algn="ctr">
                        <a:lnSpc>
                          <a:spcPts val="1700"/>
                        </a:lnSpc>
                        <a:spcBef>
                          <a:spcPts val="480"/>
                        </a:spcBef>
                        <a:spcAft>
                          <a:spcPts val="400"/>
                        </a:spcAft>
                      </a:pPr>
                      <a:r>
                        <a:rPr lang="zh-CN" altLang="en-US" sz="1100" kern="0" dirty="0" smtClean="0">
                          <a:effectLst/>
                          <a:latin typeface="微软雅黑" panose="020B0503020204020204" pitchFamily="34" charset="-122"/>
                          <a:ea typeface="微软雅黑" panose="020B0503020204020204" pitchFamily="34" charset="-122"/>
                          <a:cs typeface="+mn-cs"/>
                        </a:rPr>
                        <a:t>检索要素</a:t>
                      </a:r>
                      <a:r>
                        <a:rPr lang="en-US" altLang="zh-CN" sz="1100" kern="0" dirty="0" smtClean="0">
                          <a:effectLst/>
                          <a:latin typeface="微软雅黑" panose="020B0503020204020204" pitchFamily="34" charset="-122"/>
                          <a:ea typeface="微软雅黑" panose="020B0503020204020204" pitchFamily="34" charset="-122"/>
                          <a:cs typeface="+mn-cs"/>
                        </a:rPr>
                        <a:t>4</a:t>
                      </a: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r>
              <a:tr h="2254588">
                <a:tc>
                  <a:txBody>
                    <a:bodyPr/>
                    <a:lstStyle/>
                    <a:p>
                      <a:pPr algn="ctr">
                        <a:lnSpc>
                          <a:spcPts val="1700"/>
                        </a:lnSpc>
                        <a:spcBef>
                          <a:spcPts val="480"/>
                        </a:spcBef>
                        <a:spcAft>
                          <a:spcPts val="400"/>
                        </a:spcAft>
                      </a:pPr>
                      <a:r>
                        <a:rPr lang="zh-CN" sz="1100" kern="0">
                          <a:effectLst/>
                          <a:latin typeface="微软雅黑" panose="020B0503020204020204" pitchFamily="34" charset="-122"/>
                          <a:ea typeface="微软雅黑" panose="020B0503020204020204" pitchFamily="34" charset="-122"/>
                        </a:rPr>
                        <a:t>关键词</a:t>
                      </a:r>
                      <a:endParaRPr lang="zh-CN" sz="1100" kern="100">
                        <a:effectLst/>
                        <a:latin typeface="微软雅黑" panose="020B0503020204020204" pitchFamily="34" charset="-122"/>
                        <a:ea typeface="微软雅黑" panose="020B0503020204020204" pitchFamily="34" charset="-122"/>
                        <a:cs typeface="Times New Roman"/>
                      </a:endParaRPr>
                    </a:p>
                  </a:txBody>
                  <a:tcPr marL="37927" marR="37927" marT="0" marB="0" anchor="ctr"/>
                </a:tc>
                <a:tc>
                  <a:txBody>
                    <a:bodyPr/>
                    <a:lstStyle/>
                    <a:p>
                      <a:pPr algn="ctr">
                        <a:lnSpc>
                          <a:spcPts val="1700"/>
                        </a:lnSpc>
                        <a:spcBef>
                          <a:spcPts val="480"/>
                        </a:spcBef>
                        <a:spcAft>
                          <a:spcPts val="400"/>
                        </a:spcAft>
                      </a:pPr>
                      <a:endParaRPr lang="en-US" altLang="zh-CN" sz="1100" kern="0" dirty="0" smtClean="0">
                        <a:effectLst/>
                        <a:latin typeface="微软雅黑" panose="020B0503020204020204" pitchFamily="34" charset="-122"/>
                        <a:ea typeface="微软雅黑" panose="020B0503020204020204" pitchFamily="34" charset="-122"/>
                      </a:endParaRPr>
                    </a:p>
                    <a:p>
                      <a:pPr algn="ctr">
                        <a:lnSpc>
                          <a:spcPts val="1700"/>
                        </a:lnSpc>
                        <a:spcBef>
                          <a:spcPts val="480"/>
                        </a:spcBef>
                        <a:spcAft>
                          <a:spcPts val="400"/>
                        </a:spcAft>
                      </a:pPr>
                      <a:endParaRPr lang="en-US" altLang="zh-CN" sz="1100" kern="0" dirty="0" smtClean="0">
                        <a:effectLst/>
                        <a:latin typeface="微软雅黑" panose="020B0503020204020204" pitchFamily="34" charset="-122"/>
                        <a:ea typeface="微软雅黑" panose="020B0503020204020204" pitchFamily="34" charset="-122"/>
                      </a:endParaRPr>
                    </a:p>
                    <a:p>
                      <a:pPr algn="ctr">
                        <a:lnSpc>
                          <a:spcPts val="1700"/>
                        </a:lnSpc>
                        <a:spcBef>
                          <a:spcPts val="480"/>
                        </a:spcBef>
                        <a:spcAft>
                          <a:spcPts val="400"/>
                        </a:spcAft>
                      </a:pPr>
                      <a:r>
                        <a:rPr lang="en-US" sz="1100" kern="0" dirty="0">
                          <a:effectLst/>
                          <a:latin typeface="微软雅黑" panose="020B0503020204020204" pitchFamily="34" charset="-122"/>
                          <a:ea typeface="微软雅黑" panose="020B0503020204020204" pitchFamily="34" charset="-122"/>
                        </a:rPr>
                        <a:t> </a:t>
                      </a: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a:txBody>
                    <a:bodyPr/>
                    <a:lstStyle/>
                    <a:p>
                      <a:pPr algn="ctr">
                        <a:lnSpc>
                          <a:spcPts val="1700"/>
                        </a:lnSpc>
                        <a:spcBef>
                          <a:spcPts val="480"/>
                        </a:spcBef>
                        <a:spcAft>
                          <a:spcPts val="400"/>
                        </a:spcAft>
                      </a:pP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a:txBody>
                    <a:bodyPr/>
                    <a:lstStyle/>
                    <a:p>
                      <a:pPr algn="ctr">
                        <a:lnSpc>
                          <a:spcPts val="1700"/>
                        </a:lnSpc>
                        <a:spcBef>
                          <a:spcPts val="480"/>
                        </a:spcBef>
                        <a:spcAft>
                          <a:spcPts val="400"/>
                        </a:spcAft>
                      </a:pP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a:txBody>
                    <a:bodyPr/>
                    <a:lstStyle/>
                    <a:p>
                      <a:pPr algn="ctr">
                        <a:lnSpc>
                          <a:spcPts val="1700"/>
                        </a:lnSpc>
                        <a:spcBef>
                          <a:spcPts val="480"/>
                        </a:spcBef>
                        <a:spcAft>
                          <a:spcPts val="400"/>
                        </a:spcAft>
                      </a:pPr>
                      <a:r>
                        <a:rPr lang="en-US" sz="1100" kern="0" dirty="0">
                          <a:effectLst/>
                          <a:latin typeface="微软雅黑" panose="020B0503020204020204" pitchFamily="34" charset="-122"/>
                          <a:ea typeface="微软雅黑" panose="020B0503020204020204" pitchFamily="34" charset="-122"/>
                        </a:rPr>
                        <a:t> </a:t>
                      </a: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r>
              <a:tr h="193142">
                <a:tc>
                  <a:txBody>
                    <a:bodyPr/>
                    <a:lstStyle/>
                    <a:p>
                      <a:pPr algn="ctr">
                        <a:lnSpc>
                          <a:spcPts val="1700"/>
                        </a:lnSpc>
                        <a:spcBef>
                          <a:spcPts val="480"/>
                        </a:spcBef>
                        <a:spcAft>
                          <a:spcPts val="400"/>
                        </a:spcAft>
                      </a:pPr>
                      <a:r>
                        <a:rPr lang="zh-CN" altLang="en-US" sz="1100" kern="0" dirty="0" smtClean="0">
                          <a:effectLst/>
                          <a:latin typeface="微软雅黑" panose="020B0503020204020204" pitchFamily="34" charset="-122"/>
                          <a:ea typeface="微软雅黑" panose="020B0503020204020204" pitchFamily="34" charset="-122"/>
                          <a:cs typeface="+mn-cs"/>
                        </a:rPr>
                        <a:t>分类号</a:t>
                      </a: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a:txBody>
                    <a:bodyPr/>
                    <a:lstStyle/>
                    <a:p>
                      <a:pPr algn="ctr">
                        <a:lnSpc>
                          <a:spcPts val="1700"/>
                        </a:lnSpc>
                        <a:spcBef>
                          <a:spcPts val="480"/>
                        </a:spcBef>
                        <a:spcAft>
                          <a:spcPts val="400"/>
                        </a:spcAft>
                      </a:pP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a:txBody>
                    <a:bodyPr/>
                    <a:lstStyle/>
                    <a:p>
                      <a:pPr algn="ctr">
                        <a:lnSpc>
                          <a:spcPts val="1700"/>
                        </a:lnSpc>
                        <a:spcBef>
                          <a:spcPts val="480"/>
                        </a:spcBef>
                        <a:spcAft>
                          <a:spcPts val="400"/>
                        </a:spcAft>
                      </a:pPr>
                      <a:r>
                        <a:rPr lang="en-US" sz="1100" kern="0">
                          <a:effectLst/>
                          <a:latin typeface="微软雅黑" panose="020B0503020204020204" pitchFamily="34" charset="-122"/>
                          <a:ea typeface="微软雅黑" panose="020B0503020204020204" pitchFamily="34" charset="-122"/>
                        </a:rPr>
                        <a:t> </a:t>
                      </a:r>
                      <a:endParaRPr lang="zh-CN" sz="1100" kern="100">
                        <a:effectLst/>
                        <a:latin typeface="微软雅黑" panose="020B0503020204020204" pitchFamily="34" charset="-122"/>
                        <a:ea typeface="微软雅黑" panose="020B0503020204020204" pitchFamily="34" charset="-122"/>
                        <a:cs typeface="Times New Roman"/>
                      </a:endParaRPr>
                    </a:p>
                  </a:txBody>
                  <a:tcPr marL="37927" marR="37927" marT="0" marB="0" anchor="ctr"/>
                </a:tc>
                <a:tc>
                  <a:txBody>
                    <a:bodyPr/>
                    <a:lstStyle/>
                    <a:p>
                      <a:pPr algn="ctr">
                        <a:lnSpc>
                          <a:spcPts val="1700"/>
                        </a:lnSpc>
                        <a:spcBef>
                          <a:spcPts val="480"/>
                        </a:spcBef>
                        <a:spcAft>
                          <a:spcPts val="400"/>
                        </a:spcAft>
                      </a:pPr>
                      <a:r>
                        <a:rPr lang="en-US" sz="1100" kern="0">
                          <a:effectLst/>
                          <a:latin typeface="微软雅黑" panose="020B0503020204020204" pitchFamily="34" charset="-122"/>
                          <a:ea typeface="微软雅黑" panose="020B0503020204020204" pitchFamily="34" charset="-122"/>
                        </a:rPr>
                        <a:t> </a:t>
                      </a:r>
                      <a:endParaRPr lang="zh-CN" sz="1100" kern="100">
                        <a:effectLst/>
                        <a:latin typeface="微软雅黑" panose="020B0503020204020204" pitchFamily="34" charset="-122"/>
                        <a:ea typeface="微软雅黑" panose="020B0503020204020204" pitchFamily="34" charset="-122"/>
                        <a:cs typeface="Times New Roman"/>
                      </a:endParaRPr>
                    </a:p>
                  </a:txBody>
                  <a:tcPr marL="37927" marR="37927" marT="0" marB="0" anchor="ctr"/>
                </a:tc>
                <a:tc>
                  <a:txBody>
                    <a:bodyPr/>
                    <a:lstStyle/>
                    <a:p>
                      <a:pPr algn="ctr">
                        <a:lnSpc>
                          <a:spcPts val="1700"/>
                        </a:lnSpc>
                        <a:spcBef>
                          <a:spcPts val="480"/>
                        </a:spcBef>
                        <a:spcAft>
                          <a:spcPts val="400"/>
                        </a:spcAft>
                      </a:pPr>
                      <a:r>
                        <a:rPr lang="en-US" sz="1100" kern="0">
                          <a:effectLst/>
                          <a:latin typeface="微软雅黑" panose="020B0503020204020204" pitchFamily="34" charset="-122"/>
                          <a:ea typeface="微软雅黑" panose="020B0503020204020204" pitchFamily="34" charset="-122"/>
                        </a:rPr>
                        <a:t> </a:t>
                      </a:r>
                      <a:endParaRPr lang="zh-CN" sz="1100" kern="100">
                        <a:effectLst/>
                        <a:latin typeface="微软雅黑" panose="020B0503020204020204" pitchFamily="34" charset="-122"/>
                        <a:ea typeface="微软雅黑" panose="020B0503020204020204" pitchFamily="34" charset="-122"/>
                        <a:cs typeface="Times New Roman"/>
                      </a:endParaRPr>
                    </a:p>
                  </a:txBody>
                  <a:tcPr marL="37927" marR="37927" marT="0" marB="0" anchor="ctr"/>
                </a:tc>
              </a:tr>
              <a:tr h="312027">
                <a:tc>
                  <a:txBody>
                    <a:bodyPr/>
                    <a:lstStyle/>
                    <a:p>
                      <a:pPr algn="ctr">
                        <a:lnSpc>
                          <a:spcPts val="1700"/>
                        </a:lnSpc>
                        <a:spcBef>
                          <a:spcPts val="480"/>
                        </a:spcBef>
                        <a:spcAft>
                          <a:spcPts val="400"/>
                        </a:spcAft>
                      </a:pPr>
                      <a:r>
                        <a:rPr lang="zh-CN" altLang="en-US" sz="1100" kern="0" dirty="0" smtClean="0">
                          <a:effectLst/>
                          <a:latin typeface="微软雅黑" panose="020B0503020204020204" pitchFamily="34" charset="-122"/>
                          <a:ea typeface="微软雅黑" panose="020B0503020204020204" pitchFamily="34" charset="-122"/>
                          <a:cs typeface="+mn-cs"/>
                        </a:rPr>
                        <a:t>重要专利权人</a:t>
                      </a: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gridSpan="4">
                  <a:txBody>
                    <a:bodyPr/>
                    <a:lstStyle/>
                    <a:p>
                      <a:pPr algn="ctr">
                        <a:lnSpc>
                          <a:spcPts val="1700"/>
                        </a:lnSpc>
                        <a:spcBef>
                          <a:spcPts val="480"/>
                        </a:spcBef>
                        <a:spcAft>
                          <a:spcPts val="400"/>
                        </a:spcAft>
                      </a:pPr>
                      <a:endParaRPr lang="zh-CN" sz="1100" kern="100" dirty="0">
                        <a:effectLst/>
                        <a:latin typeface="微软雅黑" panose="020B0503020204020204" pitchFamily="34" charset="-122"/>
                        <a:ea typeface="微软雅黑" panose="020B0503020204020204" pitchFamily="34" charset="-122"/>
                        <a:cs typeface="Times New Roman"/>
                      </a:endParaRPr>
                    </a:p>
                  </a:txBody>
                  <a:tcPr marL="37927" marR="37927"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sp>
        <p:nvSpPr>
          <p:cNvPr id="4" name="TextBox 3"/>
          <p:cNvSpPr txBox="1"/>
          <p:nvPr/>
        </p:nvSpPr>
        <p:spPr>
          <a:xfrm>
            <a:off x="195878" y="275260"/>
            <a:ext cx="6363418"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利检索分析案例</a:t>
            </a:r>
            <a:endParaRPr 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520665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2132586" y="218117"/>
            <a:ext cx="2691897"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利检索分析案例</a:t>
            </a:r>
            <a:endParaRPr lang="en-US" sz="2400" b="1" dirty="0">
              <a:latin typeface="微软雅黑" panose="020B0503020204020204" pitchFamily="34" charset="-122"/>
              <a:ea typeface="微软雅黑" panose="020B0503020204020204" pitchFamily="34" charset="-122"/>
            </a:endParaRPr>
          </a:p>
        </p:txBody>
      </p:sp>
      <p:pic>
        <p:nvPicPr>
          <p:cNvPr id="8" name="Picture 7"/>
          <p:cNvPicPr>
            <a:picLocks noChangeAspect="1"/>
          </p:cNvPicPr>
          <p:nvPr/>
        </p:nvPicPr>
        <p:blipFill>
          <a:blip r:embed="rId2"/>
          <a:stretch>
            <a:fillRect/>
          </a:stretch>
        </p:blipFill>
        <p:spPr>
          <a:xfrm>
            <a:off x="0" y="798567"/>
            <a:ext cx="6858000" cy="3734811"/>
          </a:xfrm>
          <a:prstGeom prst="rect">
            <a:avLst/>
          </a:prstGeom>
        </p:spPr>
      </p:pic>
      <p:sp>
        <p:nvSpPr>
          <p:cNvPr id="9" name="Rounded Rectangle 8"/>
          <p:cNvSpPr/>
          <p:nvPr/>
        </p:nvSpPr>
        <p:spPr>
          <a:xfrm>
            <a:off x="1695143" y="1421987"/>
            <a:ext cx="2699436" cy="310759"/>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Rounded Rectangle 9"/>
          <p:cNvSpPr/>
          <p:nvPr/>
        </p:nvSpPr>
        <p:spPr>
          <a:xfrm>
            <a:off x="48545" y="3082806"/>
            <a:ext cx="6727568" cy="895516"/>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t>c</a:t>
            </a:r>
            <a:endParaRPr lang="zh-CN" altLang="en-US" dirty="0"/>
          </a:p>
        </p:txBody>
      </p:sp>
    </p:spTree>
    <p:extLst>
      <p:ext uri="{BB962C8B-B14F-4D97-AF65-F5344CB8AC3E}">
        <p14:creationId xmlns:p14="http://schemas.microsoft.com/office/powerpoint/2010/main" val="3399257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2128674" y="275260"/>
            <a:ext cx="2702634"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利检索分析案例</a:t>
            </a:r>
            <a:endParaRPr lang="en-US" sz="2400" b="1" dirty="0">
              <a:latin typeface="微软雅黑" panose="020B0503020204020204" pitchFamily="34" charset="-122"/>
              <a:ea typeface="微软雅黑" panose="020B0503020204020204" pitchFamily="34" charset="-122"/>
            </a:endParaRPr>
          </a:p>
        </p:txBody>
      </p:sp>
      <p:pic>
        <p:nvPicPr>
          <p:cNvPr id="3" name="Picture 2"/>
          <p:cNvPicPr>
            <a:picLocks noChangeAspect="1"/>
          </p:cNvPicPr>
          <p:nvPr/>
        </p:nvPicPr>
        <p:blipFill>
          <a:blip r:embed="rId2"/>
          <a:stretch>
            <a:fillRect/>
          </a:stretch>
        </p:blipFill>
        <p:spPr>
          <a:xfrm>
            <a:off x="77329" y="763367"/>
            <a:ext cx="6703342" cy="3638593"/>
          </a:xfrm>
          <a:prstGeom prst="rect">
            <a:avLst/>
          </a:prstGeom>
        </p:spPr>
      </p:pic>
      <p:cxnSp>
        <p:nvCxnSpPr>
          <p:cNvPr id="5" name="Straight Arrow Connector 4"/>
          <p:cNvCxnSpPr/>
          <p:nvPr/>
        </p:nvCxnSpPr>
        <p:spPr>
          <a:xfrm>
            <a:off x="6073254" y="1446663"/>
            <a:ext cx="0" cy="28796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5353156" y="913531"/>
            <a:ext cx="1440195" cy="722836"/>
          </a:xfrm>
          <a:prstGeom prst="rect">
            <a:avLst/>
          </a:prstGeom>
        </p:spPr>
      </p:pic>
      <p:sp>
        <p:nvSpPr>
          <p:cNvPr id="9" name="Rounded Rectangle 8"/>
          <p:cNvSpPr/>
          <p:nvPr/>
        </p:nvSpPr>
        <p:spPr>
          <a:xfrm>
            <a:off x="6073254" y="725352"/>
            <a:ext cx="409433" cy="243640"/>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Rounded Rectangle 9"/>
          <p:cNvSpPr/>
          <p:nvPr/>
        </p:nvSpPr>
        <p:spPr>
          <a:xfrm>
            <a:off x="5353156" y="1316451"/>
            <a:ext cx="1349718" cy="203420"/>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1396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1160059" y="259813"/>
            <a:ext cx="4537880"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利检索分析案例</a:t>
            </a:r>
            <a:r>
              <a:rPr lang="en-US" altLang="zh-CN" sz="2400" b="1" dirty="0" smtClean="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分类</a:t>
            </a:r>
            <a:r>
              <a:rPr lang="zh-CN" altLang="en-US" sz="2400" b="1" dirty="0" smtClean="0">
                <a:latin typeface="微软雅黑" panose="020B0503020204020204" pitchFamily="34" charset="-122"/>
                <a:ea typeface="微软雅黑" panose="020B0503020204020204" pitchFamily="34" charset="-122"/>
              </a:rPr>
              <a:t>号收集</a:t>
            </a:r>
            <a:endParaRPr lang="en-US" sz="2400" b="1" dirty="0">
              <a:latin typeface="微软雅黑" panose="020B0503020204020204" pitchFamily="34" charset="-122"/>
              <a:ea typeface="微软雅黑" panose="020B0503020204020204" pitchFamily="34" charset="-122"/>
            </a:endParaRPr>
          </a:p>
        </p:txBody>
      </p:sp>
      <p:sp>
        <p:nvSpPr>
          <p:cNvPr id="5" name="内容占位符 2"/>
          <p:cNvSpPr txBox="1">
            <a:spLocks/>
          </p:cNvSpPr>
          <p:nvPr/>
        </p:nvSpPr>
        <p:spPr>
          <a:xfrm>
            <a:off x="660254" y="829258"/>
            <a:ext cx="1925748" cy="368212"/>
          </a:xfrm>
          <a:prstGeom prst="rect">
            <a:avLst/>
          </a:prstGeom>
          <a:solidFill>
            <a:schemeClr val="bg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zh-CN" altLang="en-US" sz="2000" dirty="0" smtClean="0">
                <a:latin typeface="微软雅黑" panose="020B0503020204020204" pitchFamily="34" charset="-122"/>
                <a:ea typeface="微软雅黑" panose="020B0503020204020204" pitchFamily="34" charset="-122"/>
              </a:rPr>
              <a:t>分类号搜集：</a:t>
            </a:r>
            <a:endParaRPr lang="en-US" altLang="zh-CN" sz="2000" dirty="0" smtClean="0">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42" y="1243726"/>
            <a:ext cx="5752715" cy="1364046"/>
          </a:xfrm>
          <a:prstGeom prst="rect">
            <a:avLst/>
          </a:prstGeom>
          <a:noFill/>
          <a:ln w="38100">
            <a:solidFill>
              <a:srgbClr val="1AC604"/>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le 8"/>
          <p:cNvSpPr/>
          <p:nvPr/>
        </p:nvSpPr>
        <p:spPr>
          <a:xfrm>
            <a:off x="660254" y="1826558"/>
            <a:ext cx="1209969" cy="621518"/>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Rounded Rectangle 9"/>
          <p:cNvSpPr/>
          <p:nvPr/>
        </p:nvSpPr>
        <p:spPr>
          <a:xfrm>
            <a:off x="5913185" y="1833670"/>
            <a:ext cx="392172" cy="720390"/>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4" name="Picture 3"/>
          <p:cNvPicPr>
            <a:picLocks noChangeAspect="1"/>
          </p:cNvPicPr>
          <p:nvPr/>
        </p:nvPicPr>
        <p:blipFill>
          <a:blip r:embed="rId3"/>
          <a:stretch>
            <a:fillRect/>
          </a:stretch>
        </p:blipFill>
        <p:spPr>
          <a:xfrm>
            <a:off x="1265238" y="2249940"/>
            <a:ext cx="4590720" cy="2761777"/>
          </a:xfrm>
          <a:prstGeom prst="rect">
            <a:avLst/>
          </a:prstGeom>
        </p:spPr>
      </p:pic>
      <p:sp>
        <p:nvSpPr>
          <p:cNvPr id="12" name="Rounded Rectangle 11"/>
          <p:cNvSpPr/>
          <p:nvPr/>
        </p:nvSpPr>
        <p:spPr>
          <a:xfrm>
            <a:off x="1265238" y="2452392"/>
            <a:ext cx="2319449" cy="310759"/>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1933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内容占位符 2"/>
          <p:cNvSpPr txBox="1">
            <a:spLocks/>
          </p:cNvSpPr>
          <p:nvPr/>
        </p:nvSpPr>
        <p:spPr>
          <a:xfrm>
            <a:off x="660254" y="829258"/>
            <a:ext cx="1925748" cy="368212"/>
          </a:xfrm>
          <a:prstGeom prst="rect">
            <a:avLst/>
          </a:prstGeom>
          <a:solidFill>
            <a:schemeClr val="bg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zh-CN" altLang="en-US" sz="2000" dirty="0" smtClean="0">
                <a:latin typeface="微软雅黑" panose="020B0503020204020204" pitchFamily="34" charset="-122"/>
                <a:ea typeface="微软雅黑" panose="020B0503020204020204" pitchFamily="34" charset="-122"/>
              </a:rPr>
              <a:t>分类号搜集：</a:t>
            </a:r>
            <a:endParaRPr lang="en-US" altLang="zh-CN" sz="2000" dirty="0" smtClean="0">
              <a:latin typeface="微软雅黑" panose="020B0503020204020204" pitchFamily="34" charset="-122"/>
              <a:ea typeface="微软雅黑" panose="020B0503020204020204" pitchFamily="34" charset="-122"/>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42" y="1243726"/>
            <a:ext cx="5752715" cy="1364046"/>
          </a:xfrm>
          <a:prstGeom prst="rect">
            <a:avLst/>
          </a:prstGeom>
          <a:noFill/>
          <a:ln w="38100">
            <a:solidFill>
              <a:srgbClr val="1AC604"/>
            </a:solidFill>
            <a:miter lim="800000"/>
            <a:headEnd/>
            <a:tailEnd/>
          </a:ln>
          <a:extLst>
            <a:ext uri="{909E8E84-426E-40DD-AFC4-6F175D3DCCD1}">
              <a14:hiddenFill xmlns:a14="http://schemas.microsoft.com/office/drawing/2010/main">
                <a:solidFill>
                  <a:schemeClr val="accent1"/>
                </a:solidFill>
              </a14:hiddenFill>
            </a:ext>
          </a:extLst>
        </p:spPr>
      </p:pic>
      <p:sp>
        <p:nvSpPr>
          <p:cNvPr id="5" name="Rounded Rectangle 4"/>
          <p:cNvSpPr/>
          <p:nvPr/>
        </p:nvSpPr>
        <p:spPr>
          <a:xfrm>
            <a:off x="660254" y="1826558"/>
            <a:ext cx="1209969" cy="621518"/>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6" name="Rounded Rectangle 5"/>
          <p:cNvSpPr/>
          <p:nvPr/>
        </p:nvSpPr>
        <p:spPr>
          <a:xfrm>
            <a:off x="5913185" y="1833670"/>
            <a:ext cx="392172" cy="720390"/>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9" name="Picture 8"/>
          <p:cNvPicPr>
            <a:picLocks noChangeAspect="1"/>
          </p:cNvPicPr>
          <p:nvPr/>
        </p:nvPicPr>
        <p:blipFill>
          <a:blip r:embed="rId3"/>
          <a:stretch>
            <a:fillRect/>
          </a:stretch>
        </p:blipFill>
        <p:spPr>
          <a:xfrm>
            <a:off x="1092493" y="2255280"/>
            <a:ext cx="4673013" cy="2778855"/>
          </a:xfrm>
          <a:prstGeom prst="rect">
            <a:avLst/>
          </a:prstGeom>
        </p:spPr>
      </p:pic>
      <p:sp>
        <p:nvSpPr>
          <p:cNvPr id="7" name="Rounded Rectangle 6"/>
          <p:cNvSpPr/>
          <p:nvPr/>
        </p:nvSpPr>
        <p:spPr>
          <a:xfrm>
            <a:off x="1092493" y="2448076"/>
            <a:ext cx="2319449" cy="310759"/>
          </a:xfrm>
          <a:prstGeom prst="round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160059" y="259813"/>
            <a:ext cx="4537880"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利检索分析案例</a:t>
            </a:r>
            <a:r>
              <a:rPr lang="en-US" altLang="zh-CN" sz="2400" b="1" dirty="0" smtClean="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分类</a:t>
            </a:r>
            <a:r>
              <a:rPr lang="zh-CN" altLang="en-US" sz="2400" b="1" dirty="0" smtClean="0">
                <a:latin typeface="微软雅黑" panose="020B0503020204020204" pitchFamily="34" charset="-122"/>
                <a:ea typeface="微软雅黑" panose="020B0503020204020204" pitchFamily="34" charset="-122"/>
              </a:rPr>
              <a:t>号收集</a:t>
            </a:r>
            <a:endParaRPr 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185664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2154513" y="275260"/>
            <a:ext cx="2704089"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利检索分析案例</a:t>
            </a:r>
            <a:endParaRPr lang="en-US" sz="2400" b="1" dirty="0">
              <a:latin typeface="微软雅黑" panose="020B0503020204020204" pitchFamily="34" charset="-122"/>
              <a:ea typeface="微软雅黑" panose="020B0503020204020204" pitchFamily="34" charset="-122"/>
            </a:endParaRPr>
          </a:p>
        </p:txBody>
      </p:sp>
      <p:graphicFrame>
        <p:nvGraphicFramePr>
          <p:cNvPr id="5" name="Table 4"/>
          <p:cNvGraphicFramePr>
            <a:graphicFrameLocks noGrp="1"/>
          </p:cNvGraphicFramePr>
          <p:nvPr>
            <p:extLst/>
          </p:nvPr>
        </p:nvGraphicFramePr>
        <p:xfrm>
          <a:off x="429905" y="832459"/>
          <a:ext cx="5998190" cy="3951829"/>
        </p:xfrm>
        <a:graphic>
          <a:graphicData uri="http://schemas.openxmlformats.org/drawingml/2006/table">
            <a:tbl>
              <a:tblPr firstRow="1" firstCol="1" bandRow="1">
                <a:tableStyleId>{5C22544A-7EE6-4342-B048-85BDC9FD1C3A}</a:tableStyleId>
              </a:tblPr>
              <a:tblGrid>
                <a:gridCol w="1590243"/>
                <a:gridCol w="2347343"/>
                <a:gridCol w="2060604"/>
              </a:tblGrid>
              <a:tr h="292058">
                <a:tc rowSpan="2">
                  <a:txBody>
                    <a:bodyPr/>
                    <a:lstStyle/>
                    <a:p>
                      <a:pPr algn="ctr">
                        <a:lnSpc>
                          <a:spcPts val="1700"/>
                        </a:lnSpc>
                        <a:spcBef>
                          <a:spcPts val="480"/>
                        </a:spcBef>
                        <a:spcAft>
                          <a:spcPts val="400"/>
                        </a:spcAft>
                      </a:pPr>
                      <a:r>
                        <a:rPr lang="zh-CN" sz="1000" kern="0" dirty="0">
                          <a:effectLst/>
                          <a:latin typeface="微软雅黑" panose="020B0503020204020204" pitchFamily="34" charset="-122"/>
                          <a:ea typeface="微软雅黑" panose="020B0503020204020204" pitchFamily="34" charset="-122"/>
                        </a:rPr>
                        <a:t>检索要素</a:t>
                      </a:r>
                      <a:endParaRPr lang="zh-CN" sz="1000" kern="100" dirty="0">
                        <a:effectLst/>
                        <a:latin typeface="微软雅黑" panose="020B0503020204020204" pitchFamily="34" charset="-122"/>
                        <a:ea typeface="微软雅黑" panose="020B0503020204020204" pitchFamily="34" charset="-122"/>
                        <a:cs typeface="Times New Roman"/>
                      </a:endParaRPr>
                    </a:p>
                  </a:txBody>
                  <a:tcPr marL="45258" marR="45258" marT="0" marB="0" anchor="ctr"/>
                </a:tc>
                <a:tc gridSpan="2">
                  <a:txBody>
                    <a:bodyPr/>
                    <a:lstStyle/>
                    <a:p>
                      <a:pPr algn="ctr">
                        <a:lnSpc>
                          <a:spcPts val="1700"/>
                        </a:lnSpc>
                        <a:spcBef>
                          <a:spcPts val="480"/>
                        </a:spcBef>
                        <a:spcAft>
                          <a:spcPts val="400"/>
                        </a:spcAft>
                      </a:pPr>
                      <a:r>
                        <a:rPr lang="zh-CN" sz="1000" kern="0" dirty="0">
                          <a:effectLst/>
                          <a:latin typeface="微软雅黑" panose="020B0503020204020204" pitchFamily="34" charset="-122"/>
                          <a:ea typeface="微软雅黑" panose="020B0503020204020204" pitchFamily="34" charset="-122"/>
                        </a:rPr>
                        <a:t>技术特征</a:t>
                      </a:r>
                      <a:endParaRPr lang="zh-CN" sz="1000" kern="100" dirty="0">
                        <a:effectLst/>
                        <a:latin typeface="微软雅黑" panose="020B0503020204020204" pitchFamily="34" charset="-122"/>
                        <a:ea typeface="微软雅黑" panose="020B0503020204020204" pitchFamily="34" charset="-122"/>
                        <a:cs typeface="Times New Roman"/>
                      </a:endParaRPr>
                    </a:p>
                  </a:txBody>
                  <a:tcPr marL="45258" marR="45258" marT="0" marB="0" anchor="ctr"/>
                </a:tc>
                <a:tc hMerge="1">
                  <a:txBody>
                    <a:bodyPr/>
                    <a:lstStyle/>
                    <a:p>
                      <a:endParaRPr lang="zh-CN" altLang="en-US"/>
                    </a:p>
                  </a:txBody>
                  <a:tcPr/>
                </a:tc>
              </a:tr>
              <a:tr h="444030">
                <a:tc vMerge="1">
                  <a:txBody>
                    <a:bodyPr/>
                    <a:lstStyle/>
                    <a:p>
                      <a:endParaRPr lang="zh-CN" altLang="en-US"/>
                    </a:p>
                  </a:txBody>
                  <a:tcPr/>
                </a:tc>
                <a:tc>
                  <a:txBody>
                    <a:bodyPr/>
                    <a:lstStyle/>
                    <a:p>
                      <a:pPr algn="ctr">
                        <a:lnSpc>
                          <a:spcPts val="1700"/>
                        </a:lnSpc>
                        <a:spcBef>
                          <a:spcPts val="480"/>
                        </a:spcBef>
                        <a:spcAft>
                          <a:spcPts val="400"/>
                        </a:spcAft>
                      </a:pPr>
                      <a:r>
                        <a:rPr lang="zh-CN" altLang="en-US" sz="1000" kern="100" dirty="0" smtClean="0">
                          <a:effectLst/>
                          <a:latin typeface="微软雅黑" panose="020B0503020204020204" pitchFamily="34" charset="-122"/>
                          <a:ea typeface="微软雅黑" panose="020B0503020204020204" pitchFamily="34" charset="-122"/>
                          <a:cs typeface="Times New Roman"/>
                        </a:rPr>
                        <a:t>完井</a:t>
                      </a:r>
                      <a:endParaRPr lang="zh-CN" sz="1000" kern="100" dirty="0">
                        <a:effectLst/>
                        <a:latin typeface="微软雅黑" panose="020B0503020204020204" pitchFamily="34" charset="-122"/>
                        <a:ea typeface="微软雅黑" panose="020B0503020204020204" pitchFamily="34" charset="-122"/>
                        <a:cs typeface="Times New Roman"/>
                      </a:endParaRPr>
                    </a:p>
                  </a:txBody>
                  <a:tcPr marL="45258" marR="45258" marT="0" marB="0" anchor="ctr"/>
                </a:tc>
                <a:tc>
                  <a:txBody>
                    <a:bodyPr/>
                    <a:lstStyle/>
                    <a:p>
                      <a:pPr algn="ctr">
                        <a:lnSpc>
                          <a:spcPts val="1700"/>
                        </a:lnSpc>
                        <a:spcBef>
                          <a:spcPts val="480"/>
                        </a:spcBef>
                        <a:spcAft>
                          <a:spcPts val="400"/>
                        </a:spcAft>
                      </a:pPr>
                      <a:r>
                        <a:rPr lang="zh-CN" altLang="en-US" sz="1000" kern="100" dirty="0" smtClean="0">
                          <a:effectLst/>
                          <a:latin typeface="微软雅黑" panose="020B0503020204020204" pitchFamily="34" charset="-122"/>
                          <a:ea typeface="微软雅黑" panose="020B0503020204020204" pitchFamily="34" charset="-122"/>
                          <a:cs typeface="Times New Roman"/>
                        </a:rPr>
                        <a:t>防砂</a:t>
                      </a:r>
                      <a:endParaRPr lang="zh-CN" sz="1000" kern="100" dirty="0">
                        <a:effectLst/>
                        <a:latin typeface="微软雅黑" panose="020B0503020204020204" pitchFamily="34" charset="-122"/>
                        <a:ea typeface="微软雅黑" panose="020B0503020204020204" pitchFamily="34" charset="-122"/>
                        <a:cs typeface="Times New Roman"/>
                      </a:endParaRPr>
                    </a:p>
                  </a:txBody>
                  <a:tcPr marL="45258" marR="45258" marT="0" marB="0" anchor="ctr"/>
                </a:tc>
              </a:tr>
              <a:tr h="1922459">
                <a:tc>
                  <a:txBody>
                    <a:bodyPr/>
                    <a:lstStyle/>
                    <a:p>
                      <a:pPr algn="ctr">
                        <a:lnSpc>
                          <a:spcPts val="1700"/>
                        </a:lnSpc>
                        <a:spcBef>
                          <a:spcPts val="480"/>
                        </a:spcBef>
                        <a:spcAft>
                          <a:spcPts val="400"/>
                        </a:spcAft>
                      </a:pPr>
                      <a:r>
                        <a:rPr lang="zh-CN" sz="1000" kern="0" dirty="0">
                          <a:effectLst/>
                          <a:latin typeface="微软雅黑" panose="020B0503020204020204" pitchFamily="34" charset="-122"/>
                          <a:ea typeface="微软雅黑" panose="020B0503020204020204" pitchFamily="34" charset="-122"/>
                        </a:rPr>
                        <a:t>关键词</a:t>
                      </a:r>
                      <a:endParaRPr lang="zh-CN" sz="1000" kern="100" dirty="0">
                        <a:effectLst/>
                        <a:latin typeface="微软雅黑" panose="020B0503020204020204" pitchFamily="34" charset="-122"/>
                        <a:ea typeface="微软雅黑" panose="020B0503020204020204" pitchFamily="34" charset="-122"/>
                        <a:cs typeface="Times New Roman"/>
                      </a:endParaRPr>
                    </a:p>
                  </a:txBody>
                  <a:tcPr marL="45258" marR="45258" marT="0" marB="0" anchor="ctr"/>
                </a:tc>
                <a:tc>
                  <a:txBody>
                    <a:bodyPr/>
                    <a:lstStyle/>
                    <a:p>
                      <a:pPr algn="ctr">
                        <a:lnSpc>
                          <a:spcPts val="1700"/>
                        </a:lnSpc>
                        <a:spcBef>
                          <a:spcPts val="480"/>
                        </a:spcBef>
                        <a:spcAft>
                          <a:spcPts val="400"/>
                        </a:spcAft>
                      </a:pPr>
                      <a:r>
                        <a:rPr lang="en-US" altLang="zh-CN" sz="1000" kern="0" dirty="0" smtClean="0">
                          <a:effectLst/>
                          <a:latin typeface="微软雅黑" panose="020B0503020204020204" pitchFamily="34" charset="-122"/>
                          <a:ea typeface="微软雅黑" panose="020B0503020204020204" pitchFamily="34" charset="-122"/>
                        </a:rPr>
                        <a:t>Well;</a:t>
                      </a:r>
                      <a:r>
                        <a:rPr lang="en-US" altLang="zh-CN" sz="1000" kern="0" baseline="0" dirty="0" smtClean="0">
                          <a:effectLst/>
                          <a:latin typeface="微软雅黑" panose="020B0503020204020204" pitchFamily="34" charset="-122"/>
                          <a:ea typeface="微软雅黑" panose="020B0503020204020204" pitchFamily="34" charset="-122"/>
                        </a:rPr>
                        <a:t> well bore; wellbore</a:t>
                      </a:r>
                      <a:endParaRPr lang="en-US" altLang="zh-CN" sz="1000" kern="0" dirty="0" smtClean="0">
                        <a:effectLst/>
                        <a:latin typeface="微软雅黑" panose="020B0503020204020204" pitchFamily="34" charset="-122"/>
                        <a:ea typeface="微软雅黑" panose="020B0503020204020204" pitchFamily="34" charset="-122"/>
                      </a:endParaRPr>
                    </a:p>
                    <a:p>
                      <a:pPr algn="ctr">
                        <a:lnSpc>
                          <a:spcPts val="1700"/>
                        </a:lnSpc>
                        <a:spcBef>
                          <a:spcPts val="480"/>
                        </a:spcBef>
                        <a:spcAft>
                          <a:spcPts val="400"/>
                        </a:spcAft>
                      </a:pPr>
                      <a:r>
                        <a:rPr lang="en-US" altLang="zh-CN" sz="1000" kern="0" dirty="0" err="1" smtClean="0">
                          <a:effectLst/>
                          <a:latin typeface="微软雅黑" panose="020B0503020204020204" pitchFamily="34" charset="-122"/>
                          <a:ea typeface="微软雅黑" panose="020B0503020204020204" pitchFamily="34" charset="-122"/>
                        </a:rPr>
                        <a:t>complet</a:t>
                      </a:r>
                      <a:r>
                        <a:rPr lang="en-US" altLang="zh-CN" sz="1000" kern="0" dirty="0" smtClean="0">
                          <a:effectLst/>
                          <a:latin typeface="微软雅黑" panose="020B0503020204020204" pitchFamily="34" charset="-122"/>
                          <a:ea typeface="微软雅黑" panose="020B0503020204020204" pitchFamily="34" charset="-122"/>
                        </a:rPr>
                        <a:t>*3; finish*3;construct*3</a:t>
                      </a:r>
                    </a:p>
                  </a:txBody>
                  <a:tcPr marL="45258" marR="45258" marT="0" marB="0" anchor="ctr"/>
                </a:tc>
                <a:tc>
                  <a:txBody>
                    <a:bodyPr/>
                    <a:lstStyle/>
                    <a:p>
                      <a:pPr algn="ctr">
                        <a:lnSpc>
                          <a:spcPts val="1700"/>
                        </a:lnSpc>
                        <a:spcBef>
                          <a:spcPts val="480"/>
                        </a:spcBef>
                        <a:spcAft>
                          <a:spcPts val="400"/>
                        </a:spcAft>
                      </a:pPr>
                      <a:endParaRPr lang="en-US" altLang="zh-CN" sz="1000" kern="100" dirty="0" smtClean="0">
                        <a:effectLst/>
                        <a:latin typeface="微软雅黑" panose="020B0503020204020204" pitchFamily="34" charset="-122"/>
                        <a:ea typeface="微软雅黑" panose="020B0503020204020204" pitchFamily="34" charset="-122"/>
                        <a:cs typeface="Times New Roman"/>
                      </a:endParaRPr>
                    </a:p>
                    <a:p>
                      <a:pPr algn="ctr">
                        <a:lnSpc>
                          <a:spcPts val="1700"/>
                        </a:lnSpc>
                        <a:spcBef>
                          <a:spcPts val="480"/>
                        </a:spcBef>
                        <a:spcAft>
                          <a:spcPts val="400"/>
                        </a:spcAft>
                      </a:pPr>
                      <a:r>
                        <a:rPr lang="en-US" altLang="zh-CN" sz="1000" kern="100" dirty="0" smtClean="0">
                          <a:effectLst/>
                          <a:latin typeface="微软雅黑" panose="020B0503020204020204" pitchFamily="34" charset="-122"/>
                          <a:ea typeface="微软雅黑" panose="020B0503020204020204" pitchFamily="34" charset="-122"/>
                          <a:cs typeface="Times New Roman"/>
                        </a:rPr>
                        <a:t>Sand</a:t>
                      </a:r>
                      <a:endParaRPr lang="en-US" altLang="zh-CN" sz="1000" kern="100" baseline="0" dirty="0" smtClean="0">
                        <a:effectLst/>
                        <a:latin typeface="微软雅黑" panose="020B0503020204020204" pitchFamily="34" charset="-122"/>
                        <a:ea typeface="微软雅黑" panose="020B0503020204020204" pitchFamily="34" charset="-122"/>
                        <a:cs typeface="Times New Roman"/>
                      </a:endParaRPr>
                    </a:p>
                    <a:p>
                      <a:pPr algn="ctr">
                        <a:lnSpc>
                          <a:spcPts val="1700"/>
                        </a:lnSpc>
                        <a:spcBef>
                          <a:spcPts val="480"/>
                        </a:spcBef>
                        <a:spcAft>
                          <a:spcPts val="400"/>
                        </a:spcAft>
                      </a:pPr>
                      <a:r>
                        <a:rPr lang="en-US" altLang="zh-CN" sz="1000" kern="100" baseline="0" dirty="0" smtClean="0">
                          <a:effectLst/>
                          <a:latin typeface="微软雅黑" panose="020B0503020204020204" pitchFamily="34" charset="-122"/>
                          <a:ea typeface="微软雅黑" panose="020B0503020204020204" pitchFamily="34" charset="-122"/>
                          <a:cs typeface="Times New Roman"/>
                        </a:rPr>
                        <a:t>Prevent*3; control*3; avoid*4; consolidate*3</a:t>
                      </a:r>
                    </a:p>
                    <a:p>
                      <a:pPr algn="ctr">
                        <a:lnSpc>
                          <a:spcPts val="1700"/>
                        </a:lnSpc>
                        <a:spcBef>
                          <a:spcPts val="480"/>
                        </a:spcBef>
                        <a:spcAft>
                          <a:spcPts val="400"/>
                        </a:spcAft>
                      </a:pPr>
                      <a:r>
                        <a:rPr lang="en-US" altLang="zh-CN" sz="1000" kern="100" baseline="0" dirty="0" smtClean="0">
                          <a:effectLst/>
                          <a:latin typeface="微软雅黑" panose="020B0503020204020204" pitchFamily="34" charset="-122"/>
                          <a:ea typeface="微软雅黑" panose="020B0503020204020204" pitchFamily="34" charset="-122"/>
                          <a:cs typeface="Times New Roman"/>
                        </a:rPr>
                        <a:t>Gravel pack*3</a:t>
                      </a:r>
                      <a:endParaRPr lang="zh-CN" altLang="en-US" sz="1000" kern="100" dirty="0" smtClean="0">
                        <a:effectLst/>
                        <a:latin typeface="微软雅黑" panose="020B0503020204020204" pitchFamily="34" charset="-122"/>
                        <a:ea typeface="微软雅黑" panose="020B0503020204020204" pitchFamily="34" charset="-122"/>
                        <a:cs typeface="Times New Roman"/>
                      </a:endParaRPr>
                    </a:p>
                    <a:p>
                      <a:pPr algn="ctr">
                        <a:lnSpc>
                          <a:spcPts val="1700"/>
                        </a:lnSpc>
                        <a:spcBef>
                          <a:spcPts val="480"/>
                        </a:spcBef>
                        <a:spcAft>
                          <a:spcPts val="400"/>
                        </a:spcAft>
                      </a:pPr>
                      <a:endParaRPr lang="zh-CN" sz="1000" kern="100" dirty="0">
                        <a:effectLst/>
                        <a:latin typeface="微软雅黑" panose="020B0503020204020204" pitchFamily="34" charset="-122"/>
                        <a:ea typeface="微软雅黑" panose="020B0503020204020204" pitchFamily="34" charset="-122"/>
                      </a:endParaRPr>
                    </a:p>
                    <a:p>
                      <a:pPr algn="ctr">
                        <a:lnSpc>
                          <a:spcPts val="1700"/>
                        </a:lnSpc>
                        <a:spcBef>
                          <a:spcPts val="480"/>
                        </a:spcBef>
                        <a:spcAft>
                          <a:spcPts val="400"/>
                        </a:spcAft>
                      </a:pPr>
                      <a:r>
                        <a:rPr lang="en-US" sz="1000" kern="0" dirty="0">
                          <a:effectLst/>
                          <a:latin typeface="微软雅黑" panose="020B0503020204020204" pitchFamily="34" charset="-122"/>
                          <a:ea typeface="微软雅黑" panose="020B0503020204020204" pitchFamily="34" charset="-122"/>
                        </a:rPr>
                        <a:t> </a:t>
                      </a:r>
                      <a:endParaRPr lang="zh-CN" sz="1000" kern="100" dirty="0">
                        <a:effectLst/>
                        <a:latin typeface="微软雅黑" panose="020B0503020204020204" pitchFamily="34" charset="-122"/>
                        <a:ea typeface="微软雅黑" panose="020B0503020204020204" pitchFamily="34" charset="-122"/>
                        <a:cs typeface="Times New Roman"/>
                      </a:endParaRPr>
                    </a:p>
                  </a:txBody>
                  <a:tcPr marL="45258" marR="45258" marT="0" marB="0" anchor="ctr"/>
                </a:tc>
              </a:tr>
              <a:tr h="733326">
                <a:tc>
                  <a:txBody>
                    <a:bodyPr/>
                    <a:lstStyle/>
                    <a:p>
                      <a:pPr algn="ctr">
                        <a:lnSpc>
                          <a:spcPts val="1700"/>
                        </a:lnSpc>
                        <a:spcBef>
                          <a:spcPts val="480"/>
                        </a:spcBef>
                        <a:spcAft>
                          <a:spcPts val="400"/>
                        </a:spcAft>
                      </a:pPr>
                      <a:r>
                        <a:rPr lang="zh-CN" altLang="en-US" sz="1000" kern="0" dirty="0" smtClean="0">
                          <a:effectLst/>
                          <a:latin typeface="微软雅黑" panose="020B0503020204020204" pitchFamily="34" charset="-122"/>
                          <a:ea typeface="微软雅黑" panose="020B0503020204020204" pitchFamily="34" charset="-122"/>
                          <a:cs typeface="+mn-cs"/>
                        </a:rPr>
                        <a:t>分类号</a:t>
                      </a:r>
                      <a:endParaRPr lang="zh-CN" sz="1000" kern="100" dirty="0">
                        <a:effectLst/>
                        <a:latin typeface="微软雅黑" panose="020B0503020204020204" pitchFamily="34" charset="-122"/>
                        <a:ea typeface="微软雅黑" panose="020B0503020204020204" pitchFamily="34" charset="-122"/>
                        <a:cs typeface="Times New Roman"/>
                      </a:endParaRPr>
                    </a:p>
                  </a:txBody>
                  <a:tcPr marL="45258" marR="45258" marT="0" marB="0" anchor="ctr"/>
                </a:tc>
                <a:tc gridSpan="2">
                  <a:txBody>
                    <a:bodyPr/>
                    <a:lstStyle/>
                    <a:p>
                      <a:pPr algn="ctr">
                        <a:lnSpc>
                          <a:spcPts val="1700"/>
                        </a:lnSpc>
                        <a:spcBef>
                          <a:spcPts val="480"/>
                        </a:spcBef>
                        <a:spcAft>
                          <a:spcPts val="400"/>
                        </a:spcAft>
                      </a:pPr>
                      <a:r>
                        <a:rPr lang="en-US" altLang="zh-CN" sz="1000" kern="100" dirty="0" smtClean="0">
                          <a:effectLst/>
                          <a:latin typeface="微软雅黑" panose="020B0503020204020204" pitchFamily="34" charset="-122"/>
                          <a:ea typeface="微软雅黑" panose="020B0503020204020204" pitchFamily="34" charset="-122"/>
                          <a:cs typeface="Times New Roman"/>
                        </a:rPr>
                        <a:t>IPC: B63H002004;</a:t>
                      </a:r>
                      <a:r>
                        <a:rPr lang="en-US" altLang="zh-CN" sz="1000" kern="100" baseline="0" dirty="0" smtClean="0">
                          <a:effectLst/>
                          <a:latin typeface="微软雅黑" panose="020B0503020204020204" pitchFamily="34" charset="-122"/>
                          <a:ea typeface="微软雅黑" panose="020B0503020204020204" pitchFamily="34" charset="-122"/>
                          <a:cs typeface="Times New Roman"/>
                        </a:rPr>
                        <a:t> </a:t>
                      </a:r>
                      <a:r>
                        <a:rPr lang="en-US" altLang="zh-CN" sz="1000" kern="100" dirty="0" smtClean="0">
                          <a:effectLst/>
                          <a:latin typeface="微软雅黑" panose="020B0503020204020204" pitchFamily="34" charset="-122"/>
                          <a:ea typeface="微软雅黑" panose="020B0503020204020204" pitchFamily="34" charset="-122"/>
                          <a:cs typeface="Times New Roman"/>
                        </a:rPr>
                        <a:t>E21B004304;</a:t>
                      </a:r>
                      <a:r>
                        <a:rPr lang="en-US" altLang="zh-CN" sz="1000" kern="100" baseline="0" dirty="0" smtClean="0">
                          <a:effectLst/>
                          <a:latin typeface="微软雅黑" panose="020B0503020204020204" pitchFamily="34" charset="-122"/>
                          <a:ea typeface="微软雅黑" panose="020B0503020204020204" pitchFamily="34" charset="-122"/>
                          <a:cs typeface="Times New Roman"/>
                        </a:rPr>
                        <a:t> </a:t>
                      </a:r>
                      <a:r>
                        <a:rPr lang="en-US" altLang="zh-CN" sz="1000" kern="100" dirty="0" smtClean="0">
                          <a:effectLst/>
                          <a:latin typeface="微软雅黑" panose="020B0503020204020204" pitchFamily="34" charset="-122"/>
                          <a:ea typeface="微软雅黑" panose="020B0503020204020204" pitchFamily="34" charset="-122"/>
                          <a:cs typeface="Times New Roman"/>
                        </a:rPr>
                        <a:t>E21B004308;</a:t>
                      </a:r>
                      <a:r>
                        <a:rPr lang="en-US" altLang="zh-CN" sz="1000" kern="100" baseline="0" dirty="0" smtClean="0">
                          <a:effectLst/>
                          <a:latin typeface="微软雅黑" panose="020B0503020204020204" pitchFamily="34" charset="-122"/>
                          <a:ea typeface="微软雅黑" panose="020B0503020204020204" pitchFamily="34" charset="-122"/>
                          <a:cs typeface="Times New Roman"/>
                        </a:rPr>
                        <a:t> </a:t>
                      </a:r>
                      <a:r>
                        <a:rPr lang="en-US" altLang="zh-CN" sz="1000" kern="100" dirty="0" smtClean="0">
                          <a:effectLst/>
                          <a:latin typeface="微软雅黑" panose="020B0503020204020204" pitchFamily="34" charset="-122"/>
                          <a:ea typeface="微软雅黑" panose="020B0503020204020204" pitchFamily="34" charset="-122"/>
                          <a:cs typeface="Times New Roman"/>
                        </a:rPr>
                        <a:t>E21B004310;</a:t>
                      </a:r>
                      <a:r>
                        <a:rPr lang="en-US" altLang="zh-CN" sz="1000" kern="100" baseline="0" dirty="0" smtClean="0">
                          <a:effectLst/>
                          <a:latin typeface="微软雅黑" panose="020B0503020204020204" pitchFamily="34" charset="-122"/>
                          <a:ea typeface="微软雅黑" panose="020B0503020204020204" pitchFamily="34" charset="-122"/>
                          <a:cs typeface="Times New Roman"/>
                        </a:rPr>
                        <a:t> </a:t>
                      </a:r>
                      <a:r>
                        <a:rPr lang="en-US" altLang="zh-CN" sz="1000" kern="100" dirty="0" smtClean="0">
                          <a:effectLst/>
                          <a:latin typeface="微软雅黑" panose="020B0503020204020204" pitchFamily="34" charset="-122"/>
                          <a:ea typeface="微软雅黑" panose="020B0503020204020204" pitchFamily="34" charset="-122"/>
                          <a:cs typeface="Times New Roman"/>
                        </a:rPr>
                        <a:t>E21B004326</a:t>
                      </a:r>
                    </a:p>
                    <a:p>
                      <a:pPr algn="ctr">
                        <a:lnSpc>
                          <a:spcPts val="1700"/>
                        </a:lnSpc>
                        <a:spcBef>
                          <a:spcPts val="480"/>
                        </a:spcBef>
                        <a:spcAft>
                          <a:spcPts val="400"/>
                        </a:spcAft>
                      </a:pPr>
                      <a:r>
                        <a:rPr lang="en-US" altLang="zh-CN" sz="1000" kern="100" dirty="0" smtClean="0">
                          <a:effectLst/>
                          <a:latin typeface="微软雅黑" panose="020B0503020204020204" pitchFamily="34" charset="-122"/>
                          <a:ea typeface="微软雅黑" panose="020B0503020204020204" pitchFamily="34" charset="-122"/>
                          <a:cs typeface="Times New Roman"/>
                        </a:rPr>
                        <a:t>MC: H01-C</a:t>
                      </a:r>
                      <a:endParaRPr lang="zh-CN" sz="1000" kern="100" dirty="0">
                        <a:effectLst/>
                        <a:latin typeface="微软雅黑" panose="020B0503020204020204" pitchFamily="34" charset="-122"/>
                        <a:ea typeface="微软雅黑" panose="020B0503020204020204" pitchFamily="34" charset="-122"/>
                        <a:cs typeface="Times New Roman"/>
                      </a:endParaRPr>
                    </a:p>
                  </a:txBody>
                  <a:tcPr marL="45258" marR="45258" marT="0" marB="0" anchor="ctr"/>
                </a:tc>
                <a:tc hMerge="1">
                  <a:txBody>
                    <a:bodyPr/>
                    <a:lstStyle/>
                    <a:p>
                      <a:pPr algn="ctr">
                        <a:lnSpc>
                          <a:spcPts val="1700"/>
                        </a:lnSpc>
                        <a:spcBef>
                          <a:spcPts val="480"/>
                        </a:spcBef>
                        <a:spcAft>
                          <a:spcPts val="400"/>
                        </a:spcAft>
                      </a:pPr>
                      <a:endParaRPr lang="zh-CN" sz="1500" kern="100" dirty="0">
                        <a:effectLst/>
                        <a:latin typeface="微软雅黑" panose="020B0503020204020204" pitchFamily="34" charset="-122"/>
                        <a:ea typeface="微软雅黑" panose="020B0503020204020204" pitchFamily="34" charset="-122"/>
                        <a:cs typeface="Times New Roman"/>
                      </a:endParaRPr>
                    </a:p>
                  </a:txBody>
                  <a:tcPr marL="50569" marR="50569" marT="0" marB="0" anchor="ctr"/>
                </a:tc>
              </a:tr>
              <a:tr h="399615">
                <a:tc>
                  <a:txBody>
                    <a:bodyPr/>
                    <a:lstStyle/>
                    <a:p>
                      <a:pPr algn="ctr">
                        <a:lnSpc>
                          <a:spcPts val="1700"/>
                        </a:lnSpc>
                        <a:spcBef>
                          <a:spcPts val="480"/>
                        </a:spcBef>
                        <a:spcAft>
                          <a:spcPts val="400"/>
                        </a:spcAft>
                      </a:pPr>
                      <a:r>
                        <a:rPr lang="zh-CN" altLang="en-US" sz="1000" kern="0" dirty="0" smtClean="0">
                          <a:effectLst/>
                          <a:latin typeface="微软雅黑" panose="020B0503020204020204" pitchFamily="34" charset="-122"/>
                          <a:ea typeface="微软雅黑" panose="020B0503020204020204" pitchFamily="34" charset="-122"/>
                          <a:cs typeface="+mn-cs"/>
                        </a:rPr>
                        <a:t>重要专利权人（补充）</a:t>
                      </a:r>
                      <a:endParaRPr lang="zh-CN" sz="1000" kern="100" dirty="0">
                        <a:effectLst/>
                        <a:latin typeface="微软雅黑" panose="020B0503020204020204" pitchFamily="34" charset="-122"/>
                        <a:ea typeface="微软雅黑" panose="020B0503020204020204" pitchFamily="34" charset="-122"/>
                        <a:cs typeface="Times New Roman"/>
                      </a:endParaRPr>
                    </a:p>
                  </a:txBody>
                  <a:tcPr marL="45258" marR="45258" marT="0" marB="0" anchor="ctr"/>
                </a:tc>
                <a:tc gridSpan="2">
                  <a:txBody>
                    <a:bodyPr/>
                    <a:lstStyle/>
                    <a:p>
                      <a:pPr algn="ctr">
                        <a:lnSpc>
                          <a:spcPts val="1700"/>
                        </a:lnSpc>
                        <a:spcBef>
                          <a:spcPts val="480"/>
                        </a:spcBef>
                        <a:spcAft>
                          <a:spcPts val="400"/>
                        </a:spcAft>
                      </a:pPr>
                      <a:endParaRPr lang="zh-CN" sz="1000" kern="100" dirty="0">
                        <a:effectLst/>
                        <a:latin typeface="微软雅黑" panose="020B0503020204020204" pitchFamily="34" charset="-122"/>
                        <a:ea typeface="微软雅黑" panose="020B0503020204020204" pitchFamily="34" charset="-122"/>
                        <a:cs typeface="Times New Roman"/>
                      </a:endParaRPr>
                    </a:p>
                  </a:txBody>
                  <a:tcPr marL="45258" marR="45258" marT="0" marB="0" anchor="ctr"/>
                </a:tc>
                <a:tc hMerge="1">
                  <a:txBody>
                    <a:bodyPr/>
                    <a:lstStyle/>
                    <a:p>
                      <a:endParaRPr lang="zh-CN" altLang="en-US"/>
                    </a:p>
                  </a:txBody>
                  <a:tcPr/>
                </a:tc>
              </a:tr>
            </a:tbl>
          </a:graphicData>
        </a:graphic>
      </p:graphicFrame>
    </p:spTree>
    <p:extLst>
      <p:ext uri="{BB962C8B-B14F-4D97-AF65-F5344CB8AC3E}">
        <p14:creationId xmlns:p14="http://schemas.microsoft.com/office/powerpoint/2010/main" val="20394407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2083779" y="276398"/>
            <a:ext cx="2690442"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利检索分析案例</a:t>
            </a:r>
            <a:endParaRPr lang="en-US" sz="2400" b="1" dirty="0">
              <a:latin typeface="微软雅黑" panose="020B0503020204020204" pitchFamily="34" charset="-122"/>
              <a:ea typeface="微软雅黑" panose="020B0503020204020204" pitchFamily="34" charset="-122"/>
            </a:endParaRPr>
          </a:p>
        </p:txBody>
      </p:sp>
      <p:sp>
        <p:nvSpPr>
          <p:cNvPr id="6" name="Content Placeholder 2"/>
          <p:cNvSpPr txBox="1">
            <a:spLocks/>
          </p:cNvSpPr>
          <p:nvPr/>
        </p:nvSpPr>
        <p:spPr bwMode="auto">
          <a:xfrm>
            <a:off x="330708" y="507230"/>
            <a:ext cx="6196584" cy="2834686"/>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a:lstStyle>
          <a:p>
            <a:pPr lvl="0" defTabSz="914400">
              <a:buClr>
                <a:schemeClr val="accent1"/>
              </a:buClr>
              <a:buFont typeface="Arial" panose="020B0604020202020204" pitchFamily="34" charset="0"/>
              <a:buChar char="•"/>
            </a:pPr>
            <a:endParaRPr lang="en-US" altLang="zh-CN" sz="1400" kern="0" dirty="0">
              <a:solidFill>
                <a:srgbClr val="4B4B4B"/>
              </a:solidFill>
              <a:latin typeface="微软雅黑" panose="020B0503020204020204" pitchFamily="34" charset="-122"/>
              <a:ea typeface="微软雅黑" panose="020B0503020204020204" pitchFamily="34" charset="-122"/>
            </a:endParaRPr>
          </a:p>
          <a:p>
            <a:pPr lvl="0" defTabSz="914400">
              <a:buClr>
                <a:schemeClr val="accent1"/>
              </a:buClr>
              <a:buFont typeface="Arial" panose="020B0604020202020204" pitchFamily="34" charset="0"/>
              <a:buChar char="•"/>
            </a:pPr>
            <a:r>
              <a:rPr lang="zh-CN" altLang="en-US" sz="1600" b="1" kern="0" dirty="0" smtClean="0">
                <a:solidFill>
                  <a:srgbClr val="4B4B4B"/>
                </a:solidFill>
                <a:latin typeface="微软雅黑" panose="020B0503020204020204" pitchFamily="34" charset="-122"/>
                <a:ea typeface="微软雅黑" panose="020B0503020204020204" pitchFamily="34" charset="-122"/>
              </a:rPr>
              <a:t>构建检索式：</a:t>
            </a:r>
            <a:endParaRPr lang="en-US" altLang="zh-CN" sz="1600" b="1" kern="0" dirty="0" smtClean="0">
              <a:solidFill>
                <a:srgbClr val="4B4B4B"/>
              </a:solidFill>
              <a:latin typeface="微软雅黑" panose="020B0503020204020204" pitchFamily="34" charset="-122"/>
              <a:ea typeface="微软雅黑" panose="020B0503020204020204" pitchFamily="34" charset="-122"/>
            </a:endParaRPr>
          </a:p>
          <a:p>
            <a:pPr lvl="0" defTabSz="914400">
              <a:buClr>
                <a:schemeClr val="accent1"/>
              </a:buClr>
              <a:buFont typeface="Arial" panose="020B0604020202020204" pitchFamily="34" charset="0"/>
              <a:buChar char="•"/>
            </a:pPr>
            <a:r>
              <a:rPr lang="en-US" altLang="zh-CN" sz="1400" kern="0" dirty="0">
                <a:solidFill>
                  <a:srgbClr val="4B4B4B"/>
                </a:solidFill>
                <a:latin typeface="微软雅黑" panose="020B0503020204020204" pitchFamily="34" charset="-122"/>
                <a:ea typeface="微软雅黑" panose="020B0503020204020204" pitchFamily="34" charset="-122"/>
              </a:rPr>
              <a:t>(CTB=((well or well ADJ bore or wellbore) near3 (</a:t>
            </a:r>
            <a:r>
              <a:rPr lang="en-US" altLang="zh-CN" sz="1400" kern="0" dirty="0" err="1">
                <a:solidFill>
                  <a:srgbClr val="4B4B4B"/>
                </a:solidFill>
                <a:latin typeface="微软雅黑" panose="020B0503020204020204" pitchFamily="34" charset="-122"/>
                <a:ea typeface="微软雅黑" panose="020B0503020204020204" pitchFamily="34" charset="-122"/>
              </a:rPr>
              <a:t>complet</a:t>
            </a:r>
            <a:r>
              <a:rPr lang="en-US" altLang="zh-CN" sz="1400" kern="0" dirty="0">
                <a:solidFill>
                  <a:srgbClr val="4B4B4B"/>
                </a:solidFill>
                <a:latin typeface="微软雅黑" panose="020B0503020204020204" pitchFamily="34" charset="-122"/>
                <a:ea typeface="微软雅黑" panose="020B0503020204020204" pitchFamily="34" charset="-122"/>
              </a:rPr>
              <a:t>*3 or finish*3 or construct*3)) AND CTB=((sand near3 (prevent*3 or control*3 or </a:t>
            </a:r>
            <a:r>
              <a:rPr lang="en-US" altLang="zh-CN" sz="1400" kern="0" dirty="0" err="1">
                <a:solidFill>
                  <a:srgbClr val="4B4B4B"/>
                </a:solidFill>
                <a:latin typeface="微软雅黑" panose="020B0503020204020204" pitchFamily="34" charset="-122"/>
                <a:ea typeface="微软雅黑" panose="020B0503020204020204" pitchFamily="34" charset="-122"/>
              </a:rPr>
              <a:t>consolidat</a:t>
            </a:r>
            <a:r>
              <a:rPr lang="en-US" altLang="zh-CN" sz="1400" kern="0" dirty="0">
                <a:solidFill>
                  <a:srgbClr val="4B4B4B"/>
                </a:solidFill>
                <a:latin typeface="微软雅黑" panose="020B0503020204020204" pitchFamily="34" charset="-122"/>
                <a:ea typeface="微软雅黑" panose="020B0503020204020204" pitchFamily="34" charset="-122"/>
              </a:rPr>
              <a:t>*3 or avoid*4)) or (gravel ADJ pack*3))) or (TAB=((sand*3 near3 (prevent*3 or control*3 or avoid*4 or </a:t>
            </a:r>
            <a:r>
              <a:rPr lang="en-US" altLang="zh-CN" sz="1400" kern="0" dirty="0" err="1">
                <a:solidFill>
                  <a:srgbClr val="4B4B4B"/>
                </a:solidFill>
                <a:latin typeface="微软雅黑" panose="020B0503020204020204" pitchFamily="34" charset="-122"/>
                <a:ea typeface="微软雅黑" panose="020B0503020204020204" pitchFamily="34" charset="-122"/>
              </a:rPr>
              <a:t>consolidat</a:t>
            </a:r>
            <a:r>
              <a:rPr lang="en-US" altLang="zh-CN" sz="1400" kern="0" dirty="0">
                <a:solidFill>
                  <a:srgbClr val="4B4B4B"/>
                </a:solidFill>
                <a:latin typeface="微软雅黑" panose="020B0503020204020204" pitchFamily="34" charset="-122"/>
                <a:ea typeface="微软雅黑" panose="020B0503020204020204" pitchFamily="34" charset="-122"/>
              </a:rPr>
              <a:t>*3)) or (gravel </a:t>
            </a:r>
            <a:r>
              <a:rPr lang="en-US" altLang="zh-CN" sz="1400" kern="0" dirty="0" smtClean="0">
                <a:solidFill>
                  <a:srgbClr val="4B4B4B"/>
                </a:solidFill>
                <a:latin typeface="微软雅黑" panose="020B0503020204020204" pitchFamily="34" charset="-122"/>
                <a:ea typeface="微软雅黑" panose="020B0503020204020204" pitchFamily="34" charset="-122"/>
              </a:rPr>
              <a:t>pack</a:t>
            </a:r>
            <a:r>
              <a:rPr lang="zh-CN" altLang="en-US" sz="1400" kern="0" dirty="0" smtClean="0">
                <a:solidFill>
                  <a:srgbClr val="4B4B4B"/>
                </a:solidFill>
                <a:latin typeface="微软雅黑" panose="020B0503020204020204" pitchFamily="34" charset="-122"/>
                <a:ea typeface="微软雅黑" panose="020B0503020204020204" pitchFamily="34" charset="-122"/>
              </a:rPr>
              <a:t>*</a:t>
            </a:r>
            <a:r>
              <a:rPr lang="en-US" altLang="zh-CN" sz="1400" kern="0" dirty="0" smtClean="0">
                <a:solidFill>
                  <a:srgbClr val="4B4B4B"/>
                </a:solidFill>
                <a:latin typeface="微软雅黑" panose="020B0503020204020204" pitchFamily="34" charset="-122"/>
                <a:ea typeface="微软雅黑" panose="020B0503020204020204" pitchFamily="34" charset="-122"/>
              </a:rPr>
              <a:t>3</a:t>
            </a:r>
            <a:r>
              <a:rPr lang="en-US" altLang="zh-CN" sz="1400" kern="0" dirty="0">
                <a:solidFill>
                  <a:srgbClr val="4B4B4B"/>
                </a:solidFill>
                <a:latin typeface="微软雅黑" panose="020B0503020204020204" pitchFamily="34" charset="-122"/>
                <a:ea typeface="微软雅黑" panose="020B0503020204020204" pitchFamily="34" charset="-122"/>
              </a:rPr>
              <a:t>)) AND (MC=((H01-C)) AND IC=((B63H002004) OR (E21B004304) OR (E21B004308) OR (E21B004310) OR (E21B004326)) AND ACP=((E21B004300</a:t>
            </a:r>
            <a:r>
              <a:rPr lang="en-US" altLang="zh-CN" sz="1400" kern="0" dirty="0" smtClean="0">
                <a:solidFill>
                  <a:srgbClr val="4B4B4B"/>
                </a:solidFill>
                <a:latin typeface="微软雅黑" panose="020B0503020204020204" pitchFamily="34" charset="-122"/>
                <a:ea typeface="微软雅黑" panose="020B0503020204020204" pitchFamily="34" charset="-122"/>
              </a:rPr>
              <a:t>))));</a:t>
            </a:r>
          </a:p>
          <a:p>
            <a:pPr lvl="0" defTabSz="914400">
              <a:buClr>
                <a:schemeClr val="accent1"/>
              </a:buClr>
              <a:buFont typeface="Arial" panose="020B0604020202020204" pitchFamily="34" charset="0"/>
              <a:buChar char="•"/>
            </a:pPr>
            <a:r>
              <a:rPr lang="zh-CN" altLang="en-US" sz="1400" kern="0" dirty="0">
                <a:solidFill>
                  <a:srgbClr val="4B4B4B"/>
                </a:solidFill>
                <a:latin typeface="微软雅黑" panose="020B0503020204020204" pitchFamily="34" charset="-122"/>
                <a:ea typeface="微软雅黑" panose="020B0503020204020204" pitchFamily="34" charset="-122"/>
              </a:rPr>
              <a:t>模</a:t>
            </a:r>
            <a:r>
              <a:rPr lang="zh-CN" altLang="en-US" sz="1400" kern="0" dirty="0" smtClean="0">
                <a:solidFill>
                  <a:srgbClr val="4B4B4B"/>
                </a:solidFill>
                <a:latin typeface="微软雅黑" panose="020B0503020204020204" pitchFamily="34" charset="-122"/>
                <a:ea typeface="微软雅黑" panose="020B0503020204020204" pitchFamily="34" charset="-122"/>
              </a:rPr>
              <a:t>板：</a:t>
            </a:r>
            <a:endParaRPr lang="en-US" altLang="zh-CN" sz="1400" kern="0" dirty="0" smtClean="0">
              <a:solidFill>
                <a:srgbClr val="4B4B4B"/>
              </a:solidFill>
              <a:latin typeface="微软雅黑" panose="020B0503020204020204" pitchFamily="34" charset="-122"/>
              <a:ea typeface="微软雅黑" panose="020B0503020204020204" pitchFamily="34" charset="-122"/>
            </a:endParaRPr>
          </a:p>
          <a:p>
            <a:pPr lvl="0" defTabSz="914400">
              <a:buClr>
                <a:schemeClr val="accent1"/>
              </a:buClr>
              <a:buFont typeface="Arial" panose="020B0604020202020204" pitchFamily="34" charset="0"/>
              <a:buChar char="•"/>
            </a:pPr>
            <a:r>
              <a:rPr lang="en-US" altLang="zh-CN" sz="1400" kern="0" dirty="0">
                <a:solidFill>
                  <a:srgbClr val="4B4B4B"/>
                </a:solidFill>
                <a:latin typeface="微软雅黑" panose="020B0503020204020204" pitchFamily="34" charset="-122"/>
                <a:ea typeface="微软雅黑" panose="020B0503020204020204" pitchFamily="34" charset="-122"/>
              </a:rPr>
              <a:t>(CTB=((well or well </a:t>
            </a:r>
            <a:r>
              <a:rPr lang="en-US" altLang="zh-CN" sz="1400" kern="0" dirty="0" smtClean="0">
                <a:solidFill>
                  <a:srgbClr val="4B4B4B"/>
                </a:solidFill>
                <a:latin typeface="微软雅黑" panose="020B0503020204020204" pitchFamily="34" charset="-122"/>
                <a:ea typeface="微软雅黑" panose="020B0503020204020204" pitchFamily="34" charset="-122"/>
              </a:rPr>
              <a:t>bore </a:t>
            </a:r>
            <a:r>
              <a:rPr lang="en-US" altLang="zh-CN" sz="1400" kern="0" dirty="0">
                <a:solidFill>
                  <a:srgbClr val="4B4B4B"/>
                </a:solidFill>
                <a:latin typeface="微软雅黑" panose="020B0503020204020204" pitchFamily="34" charset="-122"/>
                <a:ea typeface="微软雅黑" panose="020B0503020204020204" pitchFamily="34" charset="-122"/>
              </a:rPr>
              <a:t>or wellbore) </a:t>
            </a:r>
            <a:r>
              <a:rPr lang="en-US" altLang="zh-CN" sz="1400" kern="0" dirty="0" smtClean="0">
                <a:solidFill>
                  <a:srgbClr val="4B4B4B"/>
                </a:solidFill>
                <a:latin typeface="微软雅黑" panose="020B0503020204020204" pitchFamily="34" charset="-122"/>
                <a:ea typeface="微软雅黑" panose="020B0503020204020204" pitchFamily="34" charset="-122"/>
              </a:rPr>
              <a:t>and (</a:t>
            </a:r>
            <a:r>
              <a:rPr lang="en-US" altLang="zh-CN" sz="1400" kern="0" dirty="0" err="1" smtClean="0">
                <a:solidFill>
                  <a:srgbClr val="4B4B4B"/>
                </a:solidFill>
                <a:latin typeface="微软雅黑" panose="020B0503020204020204" pitchFamily="34" charset="-122"/>
                <a:ea typeface="微软雅黑" panose="020B0503020204020204" pitchFamily="34" charset="-122"/>
              </a:rPr>
              <a:t>complet</a:t>
            </a:r>
            <a:r>
              <a:rPr lang="en-US" altLang="zh-CN" sz="1400" kern="0" dirty="0" smtClean="0">
                <a:solidFill>
                  <a:srgbClr val="4B4B4B"/>
                </a:solidFill>
                <a:latin typeface="微软雅黑" panose="020B0503020204020204" pitchFamily="34" charset="-122"/>
                <a:ea typeface="微软雅黑" panose="020B0503020204020204" pitchFamily="34" charset="-122"/>
              </a:rPr>
              <a:t>*3 </a:t>
            </a:r>
            <a:r>
              <a:rPr lang="en-US" altLang="zh-CN" sz="1400" kern="0" dirty="0">
                <a:solidFill>
                  <a:srgbClr val="4B4B4B"/>
                </a:solidFill>
                <a:latin typeface="微软雅黑" panose="020B0503020204020204" pitchFamily="34" charset="-122"/>
                <a:ea typeface="微软雅黑" panose="020B0503020204020204" pitchFamily="34" charset="-122"/>
              </a:rPr>
              <a:t>or finish*3 or construct*3)) AND CTB=((sand </a:t>
            </a:r>
            <a:r>
              <a:rPr lang="en-US" altLang="zh-CN" sz="1400" kern="0" dirty="0" smtClean="0">
                <a:solidFill>
                  <a:srgbClr val="4B4B4B"/>
                </a:solidFill>
                <a:latin typeface="微软雅黑" panose="020B0503020204020204" pitchFamily="34" charset="-122"/>
                <a:ea typeface="微软雅黑" panose="020B0503020204020204" pitchFamily="34" charset="-122"/>
              </a:rPr>
              <a:t>and (prevent*3 </a:t>
            </a:r>
            <a:r>
              <a:rPr lang="en-US" altLang="zh-CN" sz="1400" kern="0" dirty="0">
                <a:solidFill>
                  <a:srgbClr val="4B4B4B"/>
                </a:solidFill>
                <a:latin typeface="微软雅黑" panose="020B0503020204020204" pitchFamily="34" charset="-122"/>
                <a:ea typeface="微软雅黑" panose="020B0503020204020204" pitchFamily="34" charset="-122"/>
              </a:rPr>
              <a:t>or control*3 or </a:t>
            </a:r>
            <a:r>
              <a:rPr lang="en-US" altLang="zh-CN" sz="1400" kern="0" dirty="0" err="1">
                <a:solidFill>
                  <a:srgbClr val="4B4B4B"/>
                </a:solidFill>
                <a:latin typeface="微软雅黑" panose="020B0503020204020204" pitchFamily="34" charset="-122"/>
                <a:ea typeface="微软雅黑" panose="020B0503020204020204" pitchFamily="34" charset="-122"/>
              </a:rPr>
              <a:t>consolidat</a:t>
            </a:r>
            <a:r>
              <a:rPr lang="en-US" altLang="zh-CN" sz="1400" kern="0" dirty="0">
                <a:solidFill>
                  <a:srgbClr val="4B4B4B"/>
                </a:solidFill>
                <a:latin typeface="微软雅黑" panose="020B0503020204020204" pitchFamily="34" charset="-122"/>
                <a:ea typeface="微软雅黑" panose="020B0503020204020204" pitchFamily="34" charset="-122"/>
              </a:rPr>
              <a:t>*3 or avoid*4)) or (gravel </a:t>
            </a:r>
            <a:r>
              <a:rPr lang="en-US" altLang="zh-CN" sz="1400" kern="0" dirty="0" smtClean="0">
                <a:solidFill>
                  <a:srgbClr val="4B4B4B"/>
                </a:solidFill>
                <a:latin typeface="微软雅黑" panose="020B0503020204020204" pitchFamily="34" charset="-122"/>
                <a:ea typeface="微软雅黑" panose="020B0503020204020204" pitchFamily="34" charset="-122"/>
              </a:rPr>
              <a:t>pack*3</a:t>
            </a:r>
            <a:r>
              <a:rPr lang="en-US" altLang="zh-CN" sz="1400" kern="0" dirty="0">
                <a:solidFill>
                  <a:srgbClr val="4B4B4B"/>
                </a:solidFill>
                <a:latin typeface="微软雅黑" panose="020B0503020204020204" pitchFamily="34" charset="-122"/>
                <a:ea typeface="微软雅黑" panose="020B0503020204020204" pitchFamily="34" charset="-122"/>
              </a:rPr>
              <a:t>))) or (TAB=((sand*3 </a:t>
            </a:r>
            <a:r>
              <a:rPr lang="en-US" altLang="zh-CN" sz="1400" kern="0" dirty="0" smtClean="0">
                <a:solidFill>
                  <a:srgbClr val="4B4B4B"/>
                </a:solidFill>
                <a:latin typeface="微软雅黑" panose="020B0503020204020204" pitchFamily="34" charset="-122"/>
                <a:ea typeface="微软雅黑" panose="020B0503020204020204" pitchFamily="34" charset="-122"/>
              </a:rPr>
              <a:t>and (prevent*3 </a:t>
            </a:r>
            <a:r>
              <a:rPr lang="en-US" altLang="zh-CN" sz="1400" kern="0" dirty="0">
                <a:solidFill>
                  <a:srgbClr val="4B4B4B"/>
                </a:solidFill>
                <a:latin typeface="微软雅黑" panose="020B0503020204020204" pitchFamily="34" charset="-122"/>
                <a:ea typeface="微软雅黑" panose="020B0503020204020204" pitchFamily="34" charset="-122"/>
              </a:rPr>
              <a:t>or control*3 or avoid*4 or </a:t>
            </a:r>
            <a:r>
              <a:rPr lang="en-US" altLang="zh-CN" sz="1400" kern="0" dirty="0" err="1">
                <a:solidFill>
                  <a:srgbClr val="4B4B4B"/>
                </a:solidFill>
                <a:latin typeface="微软雅黑" panose="020B0503020204020204" pitchFamily="34" charset="-122"/>
                <a:ea typeface="微软雅黑" panose="020B0503020204020204" pitchFamily="34" charset="-122"/>
              </a:rPr>
              <a:t>consolidat</a:t>
            </a:r>
            <a:r>
              <a:rPr lang="en-US" altLang="zh-CN" sz="1400" kern="0" dirty="0">
                <a:solidFill>
                  <a:srgbClr val="4B4B4B"/>
                </a:solidFill>
                <a:latin typeface="微软雅黑" panose="020B0503020204020204" pitchFamily="34" charset="-122"/>
                <a:ea typeface="微软雅黑" panose="020B0503020204020204" pitchFamily="34" charset="-122"/>
              </a:rPr>
              <a:t>*3)) or (gravel pack</a:t>
            </a:r>
            <a:r>
              <a:rPr lang="zh-CN" altLang="en-US" sz="1400" kern="0" dirty="0">
                <a:solidFill>
                  <a:srgbClr val="4B4B4B"/>
                </a:solidFill>
                <a:latin typeface="微软雅黑" panose="020B0503020204020204" pitchFamily="34" charset="-122"/>
                <a:ea typeface="微软雅黑" panose="020B0503020204020204" pitchFamily="34" charset="-122"/>
              </a:rPr>
              <a:t>*</a:t>
            </a:r>
            <a:r>
              <a:rPr lang="en-US" altLang="zh-CN" sz="1400" kern="0" dirty="0">
                <a:solidFill>
                  <a:srgbClr val="4B4B4B"/>
                </a:solidFill>
                <a:latin typeface="微软雅黑" panose="020B0503020204020204" pitchFamily="34" charset="-122"/>
                <a:ea typeface="微软雅黑" panose="020B0503020204020204" pitchFamily="34" charset="-122"/>
              </a:rPr>
              <a:t>3)) AND (MC=((H01-C)) AND IC=((B63H002004) OR (E21B004304) OR (E21B004308) OR (E21B004310) OR (E21B004326)) AND ACP=((E21B004300</a:t>
            </a:r>
          </a:p>
        </p:txBody>
      </p:sp>
    </p:spTree>
    <p:extLst>
      <p:ext uri="{BB962C8B-B14F-4D97-AF65-F5344CB8AC3E}">
        <p14:creationId xmlns:p14="http://schemas.microsoft.com/office/powerpoint/2010/main" val="7604966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743" y="829258"/>
            <a:ext cx="6791257" cy="4104559"/>
          </a:xfrm>
          <a:prstGeom prst="rect">
            <a:avLst/>
          </a:prstGeom>
        </p:spPr>
      </p:pic>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2097791" y="275260"/>
            <a:ext cx="2662418"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利检索分析案例</a:t>
            </a:r>
            <a:endParaRPr lang="en-US" sz="2400" b="1" dirty="0">
              <a:latin typeface="微软雅黑" panose="020B0503020204020204" pitchFamily="34" charset="-122"/>
              <a:ea typeface="微软雅黑" panose="020B0503020204020204" pitchFamily="34" charset="-122"/>
            </a:endParaRPr>
          </a:p>
        </p:txBody>
      </p:sp>
      <p:sp>
        <p:nvSpPr>
          <p:cNvPr id="9" name="Line Callout 2 8"/>
          <p:cNvSpPr/>
          <p:nvPr/>
        </p:nvSpPr>
        <p:spPr>
          <a:xfrm>
            <a:off x="2955601" y="1023582"/>
            <a:ext cx="1937121" cy="347723"/>
          </a:xfrm>
          <a:prstGeom prst="borderCallout2">
            <a:avLst>
              <a:gd name="adj1" fmla="val 57057"/>
              <a:gd name="adj2" fmla="val 99699"/>
              <a:gd name="adj3" fmla="val 55391"/>
              <a:gd name="adj4" fmla="val 115810"/>
              <a:gd name="adj5" fmla="val 206803"/>
              <a:gd name="adj6" fmla="val 152302"/>
            </a:avLst>
          </a:prstGeom>
          <a:solidFill>
            <a:srgbClr val="6817FF"/>
          </a:solidFill>
          <a:ln>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sz="1200" b="1" dirty="0" smtClean="0">
                <a:latin typeface="微软雅黑" panose="020B0503020204020204" pitchFamily="34" charset="-122"/>
                <a:ea typeface="微软雅黑" panose="020B0503020204020204" pitchFamily="34" charset="-122"/>
              </a:rPr>
              <a:t>直</a:t>
            </a:r>
            <a:r>
              <a:rPr lang="zh-CN" altLang="en-US" sz="1200" b="1" dirty="0">
                <a:latin typeface="微软雅黑" panose="020B0503020204020204" pitchFamily="34" charset="-122"/>
                <a:ea typeface="微软雅黑" panose="020B0503020204020204" pitchFamily="34" charset="-122"/>
              </a:rPr>
              <a:t>接输入检索式进行检索</a:t>
            </a:r>
          </a:p>
        </p:txBody>
      </p:sp>
    </p:spTree>
    <p:extLst>
      <p:ext uri="{BB962C8B-B14F-4D97-AF65-F5344CB8AC3E}">
        <p14:creationId xmlns:p14="http://schemas.microsoft.com/office/powerpoint/2010/main" val="3757047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4"/>
          <p:cNvSpPr txBox="1">
            <a:spLocks/>
          </p:cNvSpPr>
          <p:nvPr>
            <p:custDataLst>
              <p:tags r:id="rId1"/>
            </p:custDataLst>
          </p:nvPr>
        </p:nvSpPr>
        <p:spPr>
          <a:xfrm>
            <a:off x="283712" y="811258"/>
            <a:ext cx="1442220" cy="2886891"/>
          </a:xfrm>
          <a:prstGeom prst="rect">
            <a:avLst/>
          </a:prstGeom>
        </p:spPr>
        <p:txBody>
          <a:bodyPr vert="horz" lIns="0" tIns="0" rIns="0" bIns="0" rtlCol="0" anchor="ctr">
            <a:noAutofit/>
          </a:bodyPr>
          <a:lstStyle>
            <a:lvl1pPr marL="0" indent="0" algn="r" defTabSz="914400" rtl="0" eaLnBrk="1" latinLnBrk="0" hangingPunct="1">
              <a:lnSpc>
                <a:spcPct val="100000"/>
              </a:lnSpc>
              <a:spcBef>
                <a:spcPts val="0"/>
              </a:spcBef>
              <a:spcAft>
                <a:spcPts val="0"/>
              </a:spcAft>
              <a:buClr>
                <a:schemeClr val="accent1">
                  <a:lumMod val="50000"/>
                </a:schemeClr>
              </a:buClr>
              <a:buSzPct val="40000"/>
              <a:buFont typeface="Wingdings" panose="05000000000000000000" pitchFamily="2" charset="2"/>
              <a:buNone/>
              <a:defRPr sz="28700" b="1" i="1" kern="0" baseline="0">
                <a:ln w="19050">
                  <a:solidFill>
                    <a:schemeClr val="bg1"/>
                  </a:solidFill>
                </a:ln>
                <a:solidFill>
                  <a:schemeClr val="accent1"/>
                </a:solidFill>
                <a:latin typeface="Baskerville Old Face" panose="02020602080505020303" pitchFamily="18" charset="0"/>
                <a:ea typeface="宋体" panose="02010600030101010101" pitchFamily="2" charset="-122"/>
                <a:cs typeface="+mn-cs"/>
              </a:defRPr>
            </a:lvl1pPr>
            <a:lvl2pPr marL="357188" indent="-357188" algn="just" defTabSz="914400" rtl="0" eaLnBrk="1" latinLnBrk="0" hangingPunct="1">
              <a:lnSpc>
                <a:spcPct val="130000"/>
              </a:lnSpc>
              <a:spcBef>
                <a:spcPts val="200"/>
              </a:spcBef>
              <a:spcAft>
                <a:spcPts val="800"/>
              </a:spcAft>
              <a:buFont typeface="Baskerville Old Face" panose="02020602080505020303" pitchFamily="18" charset="0"/>
              <a:buChar char=" "/>
              <a:defRPr sz="1600" kern="1200" baseline="0">
                <a:solidFill>
                  <a:schemeClr val="bg1">
                    <a:lumMod val="50000"/>
                  </a:schemeClr>
                </a:solidFill>
                <a:latin typeface="Baskerville Old Face" panose="02020602080505020303" pitchFamily="18" charset="0"/>
                <a:ea typeface="宋体" panose="02010600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D6A953">
                  <a:lumMod val="50000"/>
                </a:srgbClr>
              </a:buClr>
              <a:defRPr/>
            </a:pPr>
            <a:endParaRPr lang="zh-CN" altLang="en-US" sz="15000" b="0" dirty="0">
              <a:ln w="19050">
                <a:solidFill>
                  <a:srgbClr val="FFFFFF"/>
                </a:solidFill>
              </a:ln>
              <a:solidFill>
                <a:srgbClr val="666666"/>
              </a:solidFill>
              <a:latin typeface="微软雅黑" pitchFamily="34" charset="-122"/>
              <a:ea typeface="微软雅黑" pitchFamily="34" charset="-122"/>
            </a:endParaRPr>
          </a:p>
        </p:txBody>
      </p:sp>
      <p:sp>
        <p:nvSpPr>
          <p:cNvPr id="4" name="Rectangle 3"/>
          <p:cNvSpPr/>
          <p:nvPr/>
        </p:nvSpPr>
        <p:spPr>
          <a:xfrm>
            <a:off x="1490007" y="2242568"/>
            <a:ext cx="3877985" cy="535531"/>
          </a:xfrm>
          <a:prstGeom prst="rect">
            <a:avLst/>
          </a:prstGeom>
        </p:spPr>
        <p:txBody>
          <a:bodyPr wrap="none">
            <a:spAutoFit/>
          </a:bodyPr>
          <a:lstStyle/>
          <a:p>
            <a:pPr lvl="0" algn="ctr">
              <a:lnSpc>
                <a:spcPct val="90000"/>
              </a:lnSpc>
              <a:spcBef>
                <a:spcPct val="0"/>
              </a:spcBef>
              <a:defRPr/>
            </a:pPr>
            <a:r>
              <a:rPr lang="zh-CN" altLang="en-US" sz="3200" b="1" dirty="0">
                <a:effectLst>
                  <a:outerShdw dist="38100" dir="5400000" algn="t" rotWithShape="0">
                    <a:srgbClr val="FFFFFF">
                      <a:alpha val="44000"/>
                    </a:srgbClr>
                  </a:outerShdw>
                </a:effectLst>
                <a:latin typeface="微软雅黑" pitchFamily="34" charset="-122"/>
                <a:ea typeface="微软雅黑" pitchFamily="34" charset="-122"/>
              </a:rPr>
              <a:t>为什么要检索专利？</a:t>
            </a:r>
          </a:p>
        </p:txBody>
      </p:sp>
    </p:spTree>
    <p:extLst>
      <p:ext uri="{BB962C8B-B14F-4D97-AF65-F5344CB8AC3E}">
        <p14:creationId xmlns:p14="http://schemas.microsoft.com/office/powerpoint/2010/main" val="126778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strVal val="#ppt_w*0.70"/>
                                          </p:val>
                                        </p:tav>
                                        <p:tav tm="100000">
                                          <p:val>
                                            <p:strVal val="#ppt_w"/>
                                          </p:val>
                                        </p:tav>
                                      </p:tavLst>
                                    </p:anim>
                                    <p:anim calcmode="lin" valueType="num">
                                      <p:cBhvr>
                                        <p:cTn id="8" dur="250" fill="hold"/>
                                        <p:tgtEl>
                                          <p:spTgt spid="3"/>
                                        </p:tgtEl>
                                        <p:attrNameLst>
                                          <p:attrName>ppt_h</p:attrName>
                                        </p:attrNameLst>
                                      </p:cBhvr>
                                      <p:tavLst>
                                        <p:tav tm="0">
                                          <p:val>
                                            <p:strVal val="#ppt_h"/>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6743" y="829258"/>
            <a:ext cx="6791257" cy="4104559"/>
          </a:xfrm>
          <a:prstGeom prst="rect">
            <a:avLst/>
          </a:prstGeom>
        </p:spPr>
      </p:pic>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1110707" y="229093"/>
            <a:ext cx="4747978" cy="461665"/>
          </a:xfrm>
          <a:prstGeom prst="rect">
            <a:avLst/>
          </a:prstGeom>
          <a:noFill/>
        </p:spPr>
        <p:txBody>
          <a:bodyPr wrap="square" rtlCol="0">
            <a:spAutoFit/>
          </a:bodyPr>
          <a:lstStyle/>
          <a:p>
            <a:pPr algn="ctr"/>
            <a:r>
              <a:rPr lang="zh-CN" altLang="en-US" sz="2400" b="1" dirty="0" smtClean="0">
                <a:latin typeface="微软雅黑" panose="020B0503020204020204" pitchFamily="34" charset="-122"/>
                <a:ea typeface="微软雅黑" panose="020B0503020204020204" pitchFamily="34" charset="-122"/>
              </a:rPr>
              <a:t>检索</a:t>
            </a:r>
            <a:r>
              <a:rPr lang="zh-CN" altLang="en-US" sz="2400" b="1" dirty="0">
                <a:latin typeface="微软雅黑" panose="020B0503020204020204" pitchFamily="34" charset="-122"/>
                <a:ea typeface="微软雅黑" panose="020B0503020204020204" pitchFamily="34" charset="-122"/>
              </a:rPr>
              <a:t>结</a:t>
            </a:r>
            <a:r>
              <a:rPr lang="zh-CN" altLang="en-US" sz="2400" b="1" dirty="0" smtClean="0">
                <a:latin typeface="微软雅黑" panose="020B0503020204020204" pitchFamily="34" charset="-122"/>
                <a:ea typeface="微软雅黑" panose="020B0503020204020204" pitchFamily="34" charset="-122"/>
              </a:rPr>
              <a:t>果展示</a:t>
            </a:r>
            <a:endParaRPr lang="en-US" sz="2400" b="1" dirty="0">
              <a:latin typeface="微软雅黑" panose="020B0503020204020204" pitchFamily="34" charset="-122"/>
              <a:ea typeface="微软雅黑" panose="020B0503020204020204" pitchFamily="34" charset="-122"/>
            </a:endParaRPr>
          </a:p>
        </p:txBody>
      </p:sp>
      <p:sp>
        <p:nvSpPr>
          <p:cNvPr id="8" name="AutoShape 4"/>
          <p:cNvSpPr>
            <a:spLocks noChangeArrowheads="1"/>
          </p:cNvSpPr>
          <p:nvPr/>
        </p:nvSpPr>
        <p:spPr bwMode="gray">
          <a:xfrm>
            <a:off x="1631833" y="4188121"/>
            <a:ext cx="3705726" cy="803311"/>
          </a:xfrm>
          <a:prstGeom prst="roundRect">
            <a:avLst>
              <a:gd name="adj" fmla="val 16667"/>
            </a:avLst>
          </a:prstGeom>
          <a:solidFill>
            <a:srgbClr val="6817FF"/>
          </a:soli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algn="just" fontAlgn="auto">
              <a:spcBef>
                <a:spcPct val="25000"/>
              </a:spcBef>
              <a:spcAft>
                <a:spcPts val="0"/>
              </a:spcAft>
              <a:buClr>
                <a:schemeClr val="bg1"/>
              </a:buClr>
              <a:defRPr/>
            </a:pPr>
            <a:r>
              <a:rPr lang="zh-CN" altLang="en-US" sz="1050" b="1" dirty="0" smtClean="0">
                <a:solidFill>
                  <a:schemeClr val="bg1"/>
                </a:solidFill>
                <a:latin typeface="微软雅黑" pitchFamily="34" charset="-122"/>
                <a:ea typeface="微软雅黑" pitchFamily="34" charset="-122"/>
              </a:rPr>
              <a:t>提高筛选专利速度：</a:t>
            </a:r>
            <a:endParaRPr lang="en-US" altLang="zh-CN" sz="1050" b="1" dirty="0" smtClean="0">
              <a:solidFill>
                <a:schemeClr val="bg1"/>
              </a:solidFill>
              <a:latin typeface="微软雅黑" pitchFamily="34" charset="-122"/>
              <a:ea typeface="微软雅黑" pitchFamily="34" charset="-122"/>
            </a:endParaRPr>
          </a:p>
          <a:p>
            <a:pPr marL="457200" indent="-457200" algn="just" fontAlgn="auto">
              <a:spcBef>
                <a:spcPct val="25000"/>
              </a:spcBef>
              <a:spcAft>
                <a:spcPts val="0"/>
              </a:spcAft>
              <a:buClr>
                <a:schemeClr val="bg1"/>
              </a:buClr>
              <a:buAutoNum type="arabicPeriod"/>
              <a:defRPr/>
            </a:pPr>
            <a:r>
              <a:rPr lang="zh-CN" altLang="en-US" sz="1050" b="1" dirty="0" smtClean="0">
                <a:solidFill>
                  <a:schemeClr val="bg1"/>
                </a:solidFill>
                <a:latin typeface="微软雅黑" pitchFamily="34" charset="-122"/>
                <a:ea typeface="微软雅黑" pitchFamily="34" charset="-122"/>
              </a:rPr>
              <a:t>检索结果按归</a:t>
            </a:r>
            <a:r>
              <a:rPr lang="zh-CN" altLang="en-US" sz="1050" b="1" dirty="0">
                <a:solidFill>
                  <a:schemeClr val="bg1"/>
                </a:solidFill>
                <a:latin typeface="微软雅黑" pitchFamily="34" charset="-122"/>
                <a:ea typeface="微软雅黑" pitchFamily="34" charset="-122"/>
              </a:rPr>
              <a:t>并</a:t>
            </a:r>
            <a:r>
              <a:rPr lang="en-US" altLang="zh-CN" sz="1050" b="1" dirty="0" smtClean="0">
                <a:solidFill>
                  <a:schemeClr val="bg1"/>
                </a:solidFill>
                <a:latin typeface="微软雅黑" pitchFamily="34" charset="-122"/>
                <a:ea typeface="微软雅黑" pitchFamily="34" charset="-122"/>
              </a:rPr>
              <a:t>DWPI</a:t>
            </a:r>
            <a:r>
              <a:rPr lang="zh-CN" altLang="en-US" sz="1050" b="1" dirty="0">
                <a:solidFill>
                  <a:schemeClr val="bg1"/>
                </a:solidFill>
                <a:latin typeface="微软雅黑" pitchFamily="34" charset="-122"/>
                <a:ea typeface="微软雅黑" pitchFamily="34" charset="-122"/>
              </a:rPr>
              <a:t>同族专</a:t>
            </a:r>
            <a:r>
              <a:rPr lang="zh-CN" altLang="en-US" sz="1050" b="1" dirty="0" smtClean="0">
                <a:solidFill>
                  <a:schemeClr val="bg1"/>
                </a:solidFill>
                <a:latin typeface="微软雅黑" pitchFamily="34" charset="-122"/>
                <a:ea typeface="微软雅黑" pitchFamily="34" charset="-122"/>
              </a:rPr>
              <a:t>利方式显示</a:t>
            </a:r>
            <a:endParaRPr lang="en-US" altLang="zh-CN" sz="1050" b="1" dirty="0">
              <a:solidFill>
                <a:schemeClr val="bg1"/>
              </a:solidFill>
              <a:latin typeface="微软雅黑" pitchFamily="34" charset="-122"/>
              <a:ea typeface="微软雅黑" pitchFamily="34" charset="-122"/>
            </a:endParaRPr>
          </a:p>
          <a:p>
            <a:pPr marL="457200" indent="-457200" algn="just" fontAlgn="auto">
              <a:spcBef>
                <a:spcPct val="25000"/>
              </a:spcBef>
              <a:spcAft>
                <a:spcPts val="0"/>
              </a:spcAft>
              <a:buClr>
                <a:schemeClr val="bg1"/>
              </a:buClr>
              <a:buAutoNum type="arabicPeriod"/>
              <a:defRPr/>
            </a:pPr>
            <a:r>
              <a:rPr lang="zh-CN" altLang="en-US" sz="1050" b="1" dirty="0">
                <a:solidFill>
                  <a:schemeClr val="bg1"/>
                </a:solidFill>
                <a:latin typeface="微软雅黑" pitchFamily="34" charset="-122"/>
                <a:ea typeface="微软雅黑" pitchFamily="34" charset="-122"/>
              </a:rPr>
              <a:t>通过阅读</a:t>
            </a:r>
            <a:r>
              <a:rPr lang="en-US" altLang="zh-CN" sz="1050" b="1" dirty="0">
                <a:solidFill>
                  <a:schemeClr val="bg1"/>
                </a:solidFill>
                <a:latin typeface="微软雅黑" pitchFamily="34" charset="-122"/>
                <a:ea typeface="微软雅黑" pitchFamily="34" charset="-122"/>
              </a:rPr>
              <a:t>DWPI</a:t>
            </a:r>
            <a:r>
              <a:rPr lang="zh-CN" altLang="en-US" sz="1050" b="1" dirty="0">
                <a:solidFill>
                  <a:schemeClr val="bg1"/>
                </a:solidFill>
                <a:latin typeface="微软雅黑" pitchFamily="34" charset="-122"/>
                <a:ea typeface="微软雅黑" pitchFamily="34" charset="-122"/>
              </a:rPr>
              <a:t>标</a:t>
            </a:r>
            <a:r>
              <a:rPr lang="zh-CN" altLang="en-US" sz="1050" b="1" dirty="0" smtClean="0">
                <a:solidFill>
                  <a:schemeClr val="bg1"/>
                </a:solidFill>
                <a:latin typeface="微软雅黑" pitchFamily="34" charset="-122"/>
                <a:ea typeface="微软雅黑" pitchFamily="34" charset="-122"/>
              </a:rPr>
              <a:t>题或</a:t>
            </a:r>
            <a:r>
              <a:rPr lang="en-US" altLang="zh-CN" sz="1050" b="1" dirty="0" smtClean="0">
                <a:solidFill>
                  <a:schemeClr val="bg1"/>
                </a:solidFill>
                <a:latin typeface="微软雅黑" pitchFamily="34" charset="-122"/>
                <a:ea typeface="微软雅黑" pitchFamily="34" charset="-122"/>
              </a:rPr>
              <a:t>DWPI</a:t>
            </a:r>
            <a:r>
              <a:rPr lang="zh-CN" altLang="en-US" sz="1050" b="1" dirty="0" smtClean="0">
                <a:solidFill>
                  <a:schemeClr val="bg1"/>
                </a:solidFill>
                <a:latin typeface="微软雅黑" pitchFamily="34" charset="-122"/>
                <a:ea typeface="微软雅黑" pitchFamily="34" charset="-122"/>
              </a:rPr>
              <a:t>摘要</a:t>
            </a:r>
            <a:r>
              <a:rPr lang="zh-CN" altLang="en-US" sz="1050" b="1" dirty="0">
                <a:solidFill>
                  <a:schemeClr val="bg1"/>
                </a:solidFill>
                <a:latin typeface="微软雅黑" pitchFamily="34" charset="-122"/>
                <a:ea typeface="微软雅黑" pitchFamily="34" charset="-122"/>
              </a:rPr>
              <a:t>来</a:t>
            </a:r>
            <a:r>
              <a:rPr lang="zh-CN" altLang="en-US" sz="1050" b="1" dirty="0" smtClean="0">
                <a:solidFill>
                  <a:schemeClr val="bg1"/>
                </a:solidFill>
                <a:latin typeface="微软雅黑" pitchFamily="34" charset="-122"/>
                <a:ea typeface="微软雅黑" pitchFamily="34" charset="-122"/>
              </a:rPr>
              <a:t>快</a:t>
            </a:r>
            <a:r>
              <a:rPr lang="zh-CN" altLang="en-US" sz="1050" b="1" dirty="0">
                <a:solidFill>
                  <a:schemeClr val="bg1"/>
                </a:solidFill>
                <a:latin typeface="微软雅黑" pitchFamily="34" charset="-122"/>
                <a:ea typeface="微软雅黑" pitchFamily="34" charset="-122"/>
              </a:rPr>
              <a:t>速浏览专</a:t>
            </a:r>
            <a:r>
              <a:rPr lang="zh-CN" altLang="en-US" sz="1050" b="1" dirty="0" smtClean="0">
                <a:solidFill>
                  <a:schemeClr val="bg1"/>
                </a:solidFill>
                <a:latin typeface="微软雅黑" pitchFamily="34" charset="-122"/>
                <a:ea typeface="微软雅黑" pitchFamily="34" charset="-122"/>
              </a:rPr>
              <a:t>利</a:t>
            </a:r>
            <a:endParaRPr lang="en-US" altLang="zh-CN" sz="1050" b="1" dirty="0">
              <a:solidFill>
                <a:schemeClr val="bg1"/>
              </a:solidFill>
              <a:latin typeface="微软雅黑" pitchFamily="34" charset="-122"/>
              <a:ea typeface="微软雅黑" pitchFamily="34" charset="-122"/>
            </a:endParaRPr>
          </a:p>
          <a:p>
            <a:pPr marL="457200" indent="-457200" algn="just" fontAlgn="auto">
              <a:spcBef>
                <a:spcPct val="25000"/>
              </a:spcBef>
              <a:spcAft>
                <a:spcPts val="0"/>
              </a:spcAft>
              <a:buClr>
                <a:schemeClr val="bg1"/>
              </a:buClr>
              <a:buAutoNum type="arabicPeriod"/>
              <a:defRPr/>
            </a:pPr>
            <a:r>
              <a:rPr lang="zh-CN" altLang="en-US" sz="1050" b="1" dirty="0">
                <a:solidFill>
                  <a:schemeClr val="bg1"/>
                </a:solidFill>
                <a:latin typeface="微软雅黑" pitchFamily="34" charset="-122"/>
                <a:ea typeface="微软雅黑" pitchFamily="34" charset="-122"/>
              </a:rPr>
              <a:t>通</a:t>
            </a:r>
            <a:r>
              <a:rPr lang="zh-CN" altLang="en-US" sz="1050" b="1" dirty="0" smtClean="0">
                <a:solidFill>
                  <a:schemeClr val="bg1"/>
                </a:solidFill>
                <a:latin typeface="微软雅黑" pitchFamily="34" charset="-122"/>
                <a:ea typeface="微软雅黑" pitchFamily="34" charset="-122"/>
              </a:rPr>
              <a:t>过</a:t>
            </a:r>
            <a:r>
              <a:rPr lang="en-US" altLang="zh-CN" sz="1050" b="1" dirty="0" smtClean="0">
                <a:solidFill>
                  <a:schemeClr val="bg1"/>
                </a:solidFill>
                <a:latin typeface="微软雅黑" pitchFamily="34" charset="-122"/>
                <a:ea typeface="微软雅黑" pitchFamily="34" charset="-122"/>
              </a:rPr>
              <a:t>DWPI</a:t>
            </a:r>
            <a:r>
              <a:rPr lang="zh-CN" altLang="en-US" sz="1050" b="1" dirty="0">
                <a:solidFill>
                  <a:schemeClr val="bg1"/>
                </a:solidFill>
                <a:latin typeface="微软雅黑" pitchFamily="34" charset="-122"/>
                <a:ea typeface="微软雅黑" pitchFamily="34" charset="-122"/>
              </a:rPr>
              <a:t>附</a:t>
            </a:r>
            <a:r>
              <a:rPr lang="zh-CN" altLang="en-US" sz="1050" b="1" dirty="0" smtClean="0">
                <a:solidFill>
                  <a:schemeClr val="bg1"/>
                </a:solidFill>
                <a:latin typeface="微软雅黑" pitchFamily="34" charset="-122"/>
                <a:ea typeface="微软雅黑" pitchFamily="34" charset="-122"/>
              </a:rPr>
              <a:t>图方式来</a:t>
            </a:r>
            <a:r>
              <a:rPr lang="zh-CN" altLang="en-US" sz="1050" b="1" dirty="0">
                <a:solidFill>
                  <a:schemeClr val="bg1"/>
                </a:solidFill>
                <a:latin typeface="微软雅黑" pitchFamily="34" charset="-122"/>
                <a:ea typeface="微软雅黑" pitchFamily="34" charset="-122"/>
              </a:rPr>
              <a:t>快速浏览专</a:t>
            </a:r>
            <a:r>
              <a:rPr lang="zh-CN" altLang="en-US" sz="1050" b="1" dirty="0" smtClean="0">
                <a:solidFill>
                  <a:schemeClr val="bg1"/>
                </a:solidFill>
                <a:latin typeface="微软雅黑" pitchFamily="34" charset="-122"/>
                <a:ea typeface="微软雅黑" pitchFamily="34" charset="-122"/>
              </a:rPr>
              <a:t>利</a:t>
            </a:r>
            <a:endParaRPr lang="zh-CN" altLang="en-US" sz="1050" b="1" dirty="0">
              <a:solidFill>
                <a:schemeClr val="bg1"/>
              </a:solidFill>
              <a:latin typeface="微软雅黑" pitchFamily="34" charset="-122"/>
              <a:ea typeface="微软雅黑" pitchFamily="34" charset="-122"/>
            </a:endParaRPr>
          </a:p>
        </p:txBody>
      </p:sp>
      <p:pic>
        <p:nvPicPr>
          <p:cNvPr id="4" name="Picture 3"/>
          <p:cNvPicPr>
            <a:picLocks noChangeAspect="1"/>
          </p:cNvPicPr>
          <p:nvPr/>
        </p:nvPicPr>
        <p:blipFill>
          <a:blip r:embed="rId3"/>
          <a:stretch>
            <a:fillRect/>
          </a:stretch>
        </p:blipFill>
        <p:spPr>
          <a:xfrm>
            <a:off x="5766034" y="2664564"/>
            <a:ext cx="1091966" cy="432073"/>
          </a:xfrm>
          <a:prstGeom prst="rect">
            <a:avLst/>
          </a:prstGeom>
        </p:spPr>
      </p:pic>
      <p:sp>
        <p:nvSpPr>
          <p:cNvPr id="10" name="Rectangle 9"/>
          <p:cNvSpPr/>
          <p:nvPr/>
        </p:nvSpPr>
        <p:spPr>
          <a:xfrm>
            <a:off x="5766034" y="2664564"/>
            <a:ext cx="1091966" cy="268801"/>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88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1216080" y="229684"/>
            <a:ext cx="4747978" cy="461665"/>
          </a:xfrm>
          <a:prstGeom prst="rect">
            <a:avLst/>
          </a:prstGeom>
          <a:noFill/>
        </p:spPr>
        <p:txBody>
          <a:bodyPr wrap="square" rtlCol="0">
            <a:spAutoFit/>
          </a:bodyPr>
          <a:lstStyle/>
          <a:p>
            <a:pPr algn="ctr"/>
            <a:r>
              <a:rPr lang="zh-CN" altLang="en-US" sz="2400" b="1" dirty="0" smtClean="0">
                <a:latin typeface="微软雅黑" panose="020B0503020204020204" pitchFamily="34" charset="-122"/>
                <a:ea typeface="微软雅黑" panose="020B0503020204020204" pitchFamily="34" charset="-122"/>
              </a:rPr>
              <a:t>检索结果展示</a:t>
            </a:r>
            <a:endParaRPr lang="en-US" sz="2400" b="1" dirty="0">
              <a:latin typeface="微软雅黑" panose="020B0503020204020204" pitchFamily="34" charset="-122"/>
              <a:ea typeface="微软雅黑" panose="020B0503020204020204" pitchFamily="34" charset="-122"/>
            </a:endParaRPr>
          </a:p>
        </p:txBody>
      </p:sp>
      <p:grpSp>
        <p:nvGrpSpPr>
          <p:cNvPr id="9" name="Group 8"/>
          <p:cNvGrpSpPr/>
          <p:nvPr/>
        </p:nvGrpSpPr>
        <p:grpSpPr>
          <a:xfrm>
            <a:off x="1293353" y="895421"/>
            <a:ext cx="4482223" cy="3875532"/>
            <a:chOff x="897113" y="736925"/>
            <a:chExt cx="5096397" cy="4406575"/>
          </a:xfrm>
        </p:grpSpPr>
        <p:pic>
          <p:nvPicPr>
            <p:cNvPr id="5" name="Picture 4"/>
            <p:cNvPicPr>
              <a:picLocks noChangeAspect="1"/>
            </p:cNvPicPr>
            <p:nvPr/>
          </p:nvPicPr>
          <p:blipFill>
            <a:blip r:embed="rId2"/>
            <a:stretch>
              <a:fillRect/>
            </a:stretch>
          </p:blipFill>
          <p:spPr>
            <a:xfrm>
              <a:off x="897113" y="736925"/>
              <a:ext cx="5096397" cy="2850024"/>
            </a:xfrm>
            <a:prstGeom prst="rect">
              <a:avLst/>
            </a:prstGeom>
          </p:spPr>
        </p:pic>
        <p:pic>
          <p:nvPicPr>
            <p:cNvPr id="6" name="Picture 5"/>
            <p:cNvPicPr>
              <a:picLocks noChangeAspect="1"/>
            </p:cNvPicPr>
            <p:nvPr/>
          </p:nvPicPr>
          <p:blipFill>
            <a:blip r:embed="rId3"/>
            <a:stretch>
              <a:fillRect/>
            </a:stretch>
          </p:blipFill>
          <p:spPr>
            <a:xfrm>
              <a:off x="897113" y="3556098"/>
              <a:ext cx="5096397" cy="1587402"/>
            </a:xfrm>
            <a:prstGeom prst="rect">
              <a:avLst/>
            </a:prstGeom>
          </p:spPr>
        </p:pic>
      </p:gr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686" y="2909401"/>
            <a:ext cx="1531937" cy="61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1847" y="3573426"/>
            <a:ext cx="1501775" cy="61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01700" y="2775000"/>
            <a:ext cx="1169986" cy="290172"/>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601700" y="3111812"/>
            <a:ext cx="1169986" cy="290172"/>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534464" y="1736597"/>
            <a:ext cx="1169986" cy="290172"/>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079846" y="4045877"/>
            <a:ext cx="1169986" cy="290172"/>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91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863" y="1082711"/>
            <a:ext cx="6788274" cy="3301589"/>
          </a:xfrm>
          <a:prstGeom prst="rect">
            <a:avLst/>
          </a:prstGeom>
        </p:spPr>
      </p:pic>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1957077" y="275260"/>
            <a:ext cx="2943845"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检索结果展示</a:t>
            </a:r>
            <a:r>
              <a:rPr lang="en-US" altLang="zh-CN" sz="2400" b="1" dirty="0" smtClean="0">
                <a:latin typeface="微软雅黑" panose="020B0503020204020204" pitchFamily="34" charset="-122"/>
                <a:ea typeface="微软雅黑" panose="020B0503020204020204" pitchFamily="34" charset="-122"/>
              </a:rPr>
              <a:t>&amp;</a:t>
            </a:r>
            <a:r>
              <a:rPr lang="zh-CN" altLang="en-US" sz="2400" b="1" dirty="0" smtClean="0">
                <a:latin typeface="微软雅黑" panose="020B0503020204020204" pitchFamily="34" charset="-122"/>
                <a:ea typeface="微软雅黑" panose="020B0503020204020204" pitchFamily="34" charset="-122"/>
              </a:rPr>
              <a:t>筛选</a:t>
            </a:r>
            <a:endParaRPr lang="en-US" sz="2400" b="1" dirty="0">
              <a:latin typeface="微软雅黑" panose="020B0503020204020204" pitchFamily="34" charset="-122"/>
              <a:ea typeface="微软雅黑" panose="020B0503020204020204" pitchFamily="34" charset="-122"/>
            </a:endParaRPr>
          </a:p>
        </p:txBody>
      </p:sp>
      <p:sp>
        <p:nvSpPr>
          <p:cNvPr id="10" name="Line Callout 2 9"/>
          <p:cNvSpPr/>
          <p:nvPr/>
        </p:nvSpPr>
        <p:spPr>
          <a:xfrm>
            <a:off x="3895344" y="1168886"/>
            <a:ext cx="1204972" cy="267036"/>
          </a:xfrm>
          <a:prstGeom prst="borderCallout2">
            <a:avLst>
              <a:gd name="adj1" fmla="val 57057"/>
              <a:gd name="adj2" fmla="val 99699"/>
              <a:gd name="adj3" fmla="val 55391"/>
              <a:gd name="adj4" fmla="val 115810"/>
              <a:gd name="adj5" fmla="val 235479"/>
              <a:gd name="adj6" fmla="val 211533"/>
            </a:avLst>
          </a:prstGeom>
          <a:solidFill>
            <a:srgbClr val="6817FF"/>
          </a:solidFill>
          <a:ln>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sz="1200" b="1" dirty="0" smtClean="0">
                <a:latin typeface="微软雅黑" panose="020B0503020204020204" pitchFamily="34" charset="-122"/>
                <a:ea typeface="微软雅黑" panose="020B0503020204020204" pitchFamily="34" charset="-122"/>
              </a:rPr>
              <a:t>放大分析图表</a:t>
            </a:r>
            <a:endParaRPr lang="zh-CN" altLang="en-US" sz="1200" b="1" dirty="0">
              <a:latin typeface="微软雅黑" panose="020B0503020204020204" pitchFamily="34" charset="-122"/>
              <a:ea typeface="微软雅黑" panose="020B0503020204020204" pitchFamily="34" charset="-122"/>
            </a:endParaRPr>
          </a:p>
        </p:txBody>
      </p:sp>
      <p:sp>
        <p:nvSpPr>
          <p:cNvPr id="11" name="Line Callout 2 10"/>
          <p:cNvSpPr/>
          <p:nvPr/>
        </p:nvSpPr>
        <p:spPr>
          <a:xfrm>
            <a:off x="3895344" y="4201391"/>
            <a:ext cx="1290316" cy="365819"/>
          </a:xfrm>
          <a:prstGeom prst="borderCallout2">
            <a:avLst>
              <a:gd name="adj1" fmla="val 57057"/>
              <a:gd name="adj2" fmla="val 99699"/>
              <a:gd name="adj3" fmla="val 55391"/>
              <a:gd name="adj4" fmla="val 115810"/>
              <a:gd name="adj5" fmla="val -17916"/>
              <a:gd name="adj6" fmla="val 204956"/>
            </a:avLst>
          </a:prstGeom>
          <a:solidFill>
            <a:srgbClr val="6817FF"/>
          </a:solidFill>
          <a:ln>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sz="1200" b="1" dirty="0">
                <a:latin typeface="微软雅黑" panose="020B0503020204020204" pitchFamily="34" charset="-122"/>
                <a:ea typeface="微软雅黑" panose="020B0503020204020204" pitchFamily="34" charset="-122"/>
              </a:rPr>
              <a:t>可在图表</a:t>
            </a:r>
            <a:r>
              <a:rPr lang="zh-CN" altLang="en-US" sz="1200" b="1" dirty="0" smtClean="0">
                <a:latin typeface="微软雅黑" panose="020B0503020204020204" pitchFamily="34" charset="-122"/>
                <a:ea typeface="微软雅黑" panose="020B0503020204020204" pitchFamily="34" charset="-122"/>
              </a:rPr>
              <a:t>中选中并进行筛选</a:t>
            </a:r>
            <a:endParaRPr lang="zh-CN" altLang="en-US" sz="1200" b="1" dirty="0">
              <a:latin typeface="微软雅黑" panose="020B0503020204020204" pitchFamily="34" charset="-122"/>
              <a:ea typeface="微软雅黑" panose="020B0503020204020204" pitchFamily="34" charset="-122"/>
            </a:endParaRPr>
          </a:p>
        </p:txBody>
      </p:sp>
      <p:sp>
        <p:nvSpPr>
          <p:cNvPr id="13" name="Rectangle 12"/>
          <p:cNvSpPr/>
          <p:nvPr/>
        </p:nvSpPr>
        <p:spPr>
          <a:xfrm>
            <a:off x="6346146" y="4091707"/>
            <a:ext cx="445008" cy="384048"/>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88598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353" y="1199774"/>
            <a:ext cx="6763293" cy="2743951"/>
          </a:xfrm>
          <a:prstGeom prst="rect">
            <a:avLst/>
          </a:prstGeom>
        </p:spPr>
      </p:pic>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1689570" y="275260"/>
            <a:ext cx="4747978" cy="46166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rPr>
              <a:t>查新检索结果展示</a:t>
            </a:r>
            <a:r>
              <a:rPr lang="en-US" altLang="zh-CN" sz="2400" b="1" dirty="0" smtClean="0">
                <a:latin typeface="微软雅黑" panose="020B0503020204020204" pitchFamily="34" charset="-122"/>
                <a:ea typeface="微软雅黑" panose="020B0503020204020204" pitchFamily="34" charset="-122"/>
              </a:rPr>
              <a:t>&amp;</a:t>
            </a:r>
            <a:r>
              <a:rPr lang="zh-CN" altLang="en-US" sz="2400" b="1" dirty="0" smtClean="0">
                <a:latin typeface="微软雅黑" panose="020B0503020204020204" pitchFamily="34" charset="-122"/>
                <a:ea typeface="微软雅黑" panose="020B0503020204020204" pitchFamily="34" charset="-122"/>
              </a:rPr>
              <a:t>筛选</a:t>
            </a:r>
            <a:endParaRPr lang="en-US" sz="2400" b="1" dirty="0">
              <a:latin typeface="微软雅黑" panose="020B0503020204020204" pitchFamily="34" charset="-122"/>
              <a:ea typeface="微软雅黑" panose="020B0503020204020204" pitchFamily="34" charset="-122"/>
            </a:endParaRPr>
          </a:p>
        </p:txBody>
      </p:sp>
      <p:sp>
        <p:nvSpPr>
          <p:cNvPr id="10" name="Line Callout 2 9"/>
          <p:cNvSpPr/>
          <p:nvPr/>
        </p:nvSpPr>
        <p:spPr>
          <a:xfrm>
            <a:off x="3292858" y="1111410"/>
            <a:ext cx="1204972" cy="267036"/>
          </a:xfrm>
          <a:prstGeom prst="borderCallout2">
            <a:avLst>
              <a:gd name="adj1" fmla="val 57057"/>
              <a:gd name="adj2" fmla="val 99699"/>
              <a:gd name="adj3" fmla="val 55391"/>
              <a:gd name="adj4" fmla="val 115810"/>
              <a:gd name="adj5" fmla="val 71933"/>
              <a:gd name="adj6" fmla="val 221727"/>
            </a:avLst>
          </a:prstGeom>
          <a:solidFill>
            <a:srgbClr val="6817FF"/>
          </a:solidFill>
          <a:ln>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sz="1200" b="1" dirty="0" smtClean="0">
                <a:latin typeface="微软雅黑" panose="020B0503020204020204" pitchFamily="34" charset="-122"/>
                <a:ea typeface="微软雅黑" panose="020B0503020204020204" pitchFamily="34" charset="-122"/>
              </a:rPr>
              <a:t>文本筛选表单</a:t>
            </a:r>
            <a:endParaRPr lang="zh-CN" altLang="en-US" sz="1200" b="1" dirty="0">
              <a:latin typeface="微软雅黑" panose="020B0503020204020204" pitchFamily="34" charset="-122"/>
              <a:ea typeface="微软雅黑" panose="020B0503020204020204" pitchFamily="34" charset="-122"/>
            </a:endParaRPr>
          </a:p>
        </p:txBody>
      </p:sp>
      <p:sp>
        <p:nvSpPr>
          <p:cNvPr id="9" name="Rectangle 8"/>
          <p:cNvSpPr/>
          <p:nvPr/>
        </p:nvSpPr>
        <p:spPr>
          <a:xfrm>
            <a:off x="6346146" y="3559677"/>
            <a:ext cx="445008" cy="384048"/>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5943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4736" y="786059"/>
            <a:ext cx="5652882" cy="3393870"/>
          </a:xfrm>
          <a:prstGeom prst="rect">
            <a:avLst/>
          </a:prstGeom>
        </p:spPr>
      </p:pic>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1445558" y="275260"/>
            <a:ext cx="4747978"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利检索分析案例</a:t>
            </a:r>
            <a:r>
              <a:rPr lang="en-US"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查新检索</a:t>
            </a:r>
            <a:endParaRPr lang="en-US" sz="2400" b="1" dirty="0">
              <a:latin typeface="微软雅黑" panose="020B0503020204020204" pitchFamily="34" charset="-122"/>
              <a:ea typeface="微软雅黑" panose="020B0503020204020204" pitchFamily="34" charset="-122"/>
            </a:endParaRPr>
          </a:p>
        </p:txBody>
      </p:sp>
      <p:sp>
        <p:nvSpPr>
          <p:cNvPr id="9" name="Line Callout 2 8"/>
          <p:cNvSpPr/>
          <p:nvPr/>
        </p:nvSpPr>
        <p:spPr>
          <a:xfrm>
            <a:off x="3139440" y="4559808"/>
            <a:ext cx="1448812" cy="211302"/>
          </a:xfrm>
          <a:prstGeom prst="borderCallout2">
            <a:avLst>
              <a:gd name="adj1" fmla="val 57057"/>
              <a:gd name="adj2" fmla="val 99699"/>
              <a:gd name="adj3" fmla="val 55391"/>
              <a:gd name="adj4" fmla="val 115810"/>
              <a:gd name="adj5" fmla="val -204546"/>
              <a:gd name="adj6" fmla="val 168133"/>
            </a:avLst>
          </a:prstGeom>
          <a:solidFill>
            <a:srgbClr val="6817FF"/>
          </a:solidFill>
          <a:ln>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sz="1200" b="1" dirty="0" smtClean="0">
                <a:latin typeface="微软雅黑" panose="020B0503020204020204" pitchFamily="34" charset="-122"/>
                <a:ea typeface="微软雅黑" panose="020B0503020204020204" pitchFamily="34" charset="-122"/>
              </a:rPr>
              <a:t>点击导出检索结果</a:t>
            </a:r>
            <a:endParaRPr lang="zh-CN" altLang="en-US" sz="1200" b="1" dirty="0">
              <a:latin typeface="微软雅黑" panose="020B0503020204020204" pitchFamily="34" charset="-122"/>
              <a:ea typeface="微软雅黑" panose="020B0503020204020204" pitchFamily="34" charset="-122"/>
            </a:endParaRPr>
          </a:p>
        </p:txBody>
      </p:sp>
      <p:sp>
        <p:nvSpPr>
          <p:cNvPr id="10" name="Rectangle 9"/>
          <p:cNvSpPr/>
          <p:nvPr/>
        </p:nvSpPr>
        <p:spPr>
          <a:xfrm>
            <a:off x="5334577" y="3938016"/>
            <a:ext cx="445008" cy="384048"/>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043732" y="741455"/>
            <a:ext cx="4513349" cy="3675097"/>
          </a:xfrm>
          <a:prstGeom prst="rect">
            <a:avLst/>
          </a:prstGeom>
        </p:spPr>
      </p:pic>
      <p:sp>
        <p:nvSpPr>
          <p:cNvPr id="11" name="Rectangle 10"/>
          <p:cNvSpPr/>
          <p:nvPr/>
        </p:nvSpPr>
        <p:spPr>
          <a:xfrm>
            <a:off x="3381177" y="2352493"/>
            <a:ext cx="1312743" cy="261002"/>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055364" y="3450336"/>
            <a:ext cx="2532888" cy="338554"/>
          </a:xfrm>
          <a:prstGeom prst="rect">
            <a:avLst/>
          </a:prstGeom>
          <a:noFill/>
        </p:spPr>
        <p:txBody>
          <a:bodyPr wrap="square" rtlCol="0">
            <a:spAutoFit/>
          </a:bodyPr>
          <a:lstStyle/>
          <a:p>
            <a:r>
              <a:rPr lang="zh-CN" altLang="en-US" sz="1600" b="1" dirty="0" smtClean="0">
                <a:solidFill>
                  <a:schemeClr val="accent1"/>
                </a:solidFill>
                <a:latin typeface="微软雅黑" panose="020B0503020204020204" pitchFamily="34" charset="-122"/>
                <a:ea typeface="微软雅黑" panose="020B0503020204020204" pitchFamily="34" charset="-122"/>
              </a:rPr>
              <a:t>非</a:t>
            </a:r>
            <a:r>
              <a:rPr lang="en-US" altLang="zh-CN" sz="1600" b="1" dirty="0" smtClean="0">
                <a:solidFill>
                  <a:schemeClr val="accent1"/>
                </a:solidFill>
                <a:latin typeface="微软雅黑" panose="020B0503020204020204" pitchFamily="34" charset="-122"/>
                <a:ea typeface="微软雅黑" panose="020B0503020204020204" pitchFamily="34" charset="-122"/>
              </a:rPr>
              <a:t>DI</a:t>
            </a:r>
            <a:r>
              <a:rPr lang="zh-CN" altLang="en-US" sz="1600" b="1" dirty="0" smtClean="0">
                <a:solidFill>
                  <a:schemeClr val="accent1"/>
                </a:solidFill>
                <a:latin typeface="微软雅黑" panose="020B0503020204020204" pitchFamily="34" charset="-122"/>
                <a:ea typeface="微软雅黑" panose="020B0503020204020204" pitchFamily="34" charset="-122"/>
              </a:rPr>
              <a:t>账号邮箱</a:t>
            </a:r>
            <a:endParaRPr lang="en-US" sz="1600" b="1" dirty="0">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625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4509" y="829258"/>
            <a:ext cx="6528981" cy="3942880"/>
          </a:xfrm>
          <a:prstGeom prst="rect">
            <a:avLst/>
          </a:prstGeom>
        </p:spPr>
      </p:pic>
      <p:sp>
        <p:nvSpPr>
          <p:cNvPr id="2" name="Text Placeholder 1"/>
          <p:cNvSpPr>
            <a:spLocks noGrp="1"/>
          </p:cNvSpPr>
          <p:nvPr>
            <p:ph type="body" sz="quarter" idx="13"/>
          </p:nvPr>
        </p:nvSpPr>
        <p:spPr/>
        <p:txBody>
          <a:bodyPr/>
          <a:lstStyle/>
          <a:p>
            <a:endParaRPr lang="en-US"/>
          </a:p>
        </p:txBody>
      </p:sp>
      <p:sp>
        <p:nvSpPr>
          <p:cNvPr id="7" name="TextBox 6"/>
          <p:cNvSpPr txBox="1"/>
          <p:nvPr/>
        </p:nvSpPr>
        <p:spPr>
          <a:xfrm>
            <a:off x="1457750" y="275260"/>
            <a:ext cx="4747978"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利检索分析案例</a:t>
            </a:r>
            <a:r>
              <a:rPr lang="en-US"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查新检索</a:t>
            </a:r>
            <a:endParaRPr lang="en-US" sz="2400" b="1" dirty="0">
              <a:latin typeface="微软雅黑" panose="020B0503020204020204" pitchFamily="34" charset="-122"/>
              <a:ea typeface="微软雅黑" panose="020B0503020204020204" pitchFamily="34" charset="-122"/>
            </a:endParaRPr>
          </a:p>
        </p:txBody>
      </p:sp>
      <p:sp>
        <p:nvSpPr>
          <p:cNvPr id="9" name="Line Callout 2 8"/>
          <p:cNvSpPr/>
          <p:nvPr/>
        </p:nvSpPr>
        <p:spPr>
          <a:xfrm>
            <a:off x="890507" y="1743623"/>
            <a:ext cx="1438656" cy="267036"/>
          </a:xfrm>
          <a:prstGeom prst="borderCallout2">
            <a:avLst>
              <a:gd name="adj1" fmla="val -18277"/>
              <a:gd name="adj2" fmla="val -42460"/>
              <a:gd name="adj3" fmla="val 43977"/>
              <a:gd name="adj4" fmla="val 464"/>
              <a:gd name="adj5" fmla="val 66549"/>
              <a:gd name="adj6" fmla="val 91128"/>
            </a:avLst>
          </a:prstGeom>
          <a:solidFill>
            <a:srgbClr val="6817FF"/>
          </a:solidFill>
          <a:ln>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r>
              <a:rPr lang="zh-CN" altLang="en-US" sz="1200" b="1" dirty="0" smtClean="0">
                <a:latin typeface="微软雅黑" panose="020B0503020204020204" pitchFamily="34" charset="-122"/>
                <a:ea typeface="微软雅黑" panose="020B0503020204020204" pitchFamily="34" charset="-122"/>
              </a:rPr>
              <a:t>点击</a:t>
            </a:r>
            <a:r>
              <a:rPr lang="en-US" altLang="zh-CN" sz="1200" b="1" dirty="0" smtClean="0">
                <a:latin typeface="微软雅黑" panose="020B0503020204020204" pitchFamily="34" charset="-122"/>
                <a:ea typeface="微软雅黑" panose="020B0503020204020204" pitchFamily="34" charset="-122"/>
              </a:rPr>
              <a:t>PDF</a:t>
            </a:r>
            <a:r>
              <a:rPr lang="zh-CN" altLang="en-US" sz="1200" b="1" dirty="0" smtClean="0">
                <a:latin typeface="微软雅黑" panose="020B0503020204020204" pitchFamily="34" charset="-122"/>
                <a:ea typeface="微软雅黑" panose="020B0503020204020204" pitchFamily="34" charset="-122"/>
              </a:rPr>
              <a:t>直接下载</a:t>
            </a:r>
            <a:endParaRPr lang="zh-CN" altLang="en-US" sz="1200" b="1" dirty="0">
              <a:latin typeface="微软雅黑" panose="020B0503020204020204" pitchFamily="34" charset="-122"/>
              <a:ea typeface="微软雅黑" panose="020B0503020204020204" pitchFamily="34" charset="-122"/>
            </a:endParaRPr>
          </a:p>
        </p:txBody>
      </p:sp>
      <p:pic>
        <p:nvPicPr>
          <p:cNvPr id="4" name="Picture 3"/>
          <p:cNvPicPr>
            <a:picLocks noChangeAspect="1"/>
          </p:cNvPicPr>
          <p:nvPr/>
        </p:nvPicPr>
        <p:blipFill>
          <a:blip r:embed="rId3"/>
          <a:stretch>
            <a:fillRect/>
          </a:stretch>
        </p:blipFill>
        <p:spPr>
          <a:xfrm>
            <a:off x="5498592" y="3886609"/>
            <a:ext cx="984504" cy="736830"/>
          </a:xfrm>
          <a:prstGeom prst="rect">
            <a:avLst/>
          </a:prstGeom>
        </p:spPr>
      </p:pic>
      <p:sp>
        <p:nvSpPr>
          <p:cNvPr id="8" name="Rectangle 7"/>
          <p:cNvSpPr/>
          <p:nvPr/>
        </p:nvSpPr>
        <p:spPr>
          <a:xfrm>
            <a:off x="5469599" y="4558983"/>
            <a:ext cx="445008" cy="259322"/>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98592" y="4011052"/>
            <a:ext cx="445008" cy="192024"/>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07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4" name="TextBox 3"/>
          <p:cNvSpPr txBox="1"/>
          <p:nvPr/>
        </p:nvSpPr>
        <p:spPr>
          <a:xfrm>
            <a:off x="1598168" y="159792"/>
            <a:ext cx="4747978"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利记录阅读</a:t>
            </a:r>
            <a:r>
              <a:rPr lang="en-US"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快速浏览</a:t>
            </a:r>
            <a:endParaRPr lang="en-US" sz="2400" b="1" dirty="0">
              <a:latin typeface="微软雅黑" panose="020B0503020204020204" pitchFamily="34" charset="-122"/>
              <a:ea typeface="微软雅黑" panose="020B0503020204020204" pitchFamily="34" charset="-122"/>
            </a:endParaRPr>
          </a:p>
        </p:txBody>
      </p:sp>
      <p:pic>
        <p:nvPicPr>
          <p:cNvPr id="5" name="Picture 4"/>
          <p:cNvPicPr>
            <a:picLocks noChangeAspect="1"/>
          </p:cNvPicPr>
          <p:nvPr/>
        </p:nvPicPr>
        <p:blipFill>
          <a:blip r:embed="rId2"/>
          <a:stretch>
            <a:fillRect/>
          </a:stretch>
        </p:blipFill>
        <p:spPr>
          <a:xfrm>
            <a:off x="51115" y="572371"/>
            <a:ext cx="6755770" cy="4276679"/>
          </a:xfrm>
          <a:prstGeom prst="rect">
            <a:avLst/>
          </a:prstGeom>
        </p:spPr>
      </p:pic>
    </p:spTree>
    <p:extLst>
      <p:ext uri="{BB962C8B-B14F-4D97-AF65-F5344CB8AC3E}">
        <p14:creationId xmlns:p14="http://schemas.microsoft.com/office/powerpoint/2010/main" val="42805233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685536"/>
            <a:ext cx="6862214" cy="4139513"/>
          </a:xfrm>
          <a:prstGeom prst="rect">
            <a:avLst/>
          </a:prstGeom>
        </p:spPr>
      </p:pic>
      <p:sp>
        <p:nvSpPr>
          <p:cNvPr id="2" name="Text Placeholder 1"/>
          <p:cNvSpPr>
            <a:spLocks noGrp="1"/>
          </p:cNvSpPr>
          <p:nvPr>
            <p:ph type="body" sz="quarter" idx="13"/>
          </p:nvPr>
        </p:nvSpPr>
        <p:spPr/>
        <p:txBody>
          <a:bodyPr/>
          <a:lstStyle/>
          <a:p>
            <a:endParaRPr lang="en-US"/>
          </a:p>
        </p:txBody>
      </p:sp>
      <p:sp>
        <p:nvSpPr>
          <p:cNvPr id="4" name="Rectangle 3"/>
          <p:cNvSpPr/>
          <p:nvPr/>
        </p:nvSpPr>
        <p:spPr>
          <a:xfrm>
            <a:off x="12399" y="2015710"/>
            <a:ext cx="3972747" cy="232602"/>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2400" y="1127812"/>
            <a:ext cx="4666178" cy="878412"/>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598168" y="173440"/>
            <a:ext cx="4747978"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专</a:t>
            </a:r>
            <a:r>
              <a:rPr lang="zh-CN" altLang="en-US" sz="2400" b="1" dirty="0" smtClean="0">
                <a:latin typeface="微软雅黑" panose="020B0503020204020204" pitchFamily="34" charset="-122"/>
                <a:ea typeface="微软雅黑" panose="020B0503020204020204" pitchFamily="34" charset="-122"/>
              </a:rPr>
              <a:t>利记录阅读</a:t>
            </a:r>
            <a:r>
              <a:rPr lang="en-US"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完整浏览</a:t>
            </a:r>
            <a:endParaRPr lang="en-US"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356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grpSp>
        <p:nvGrpSpPr>
          <p:cNvPr id="14" name="Group 13"/>
          <p:cNvGrpSpPr/>
          <p:nvPr/>
        </p:nvGrpSpPr>
        <p:grpSpPr>
          <a:xfrm>
            <a:off x="0" y="642939"/>
            <a:ext cx="6858000" cy="3857625"/>
            <a:chOff x="0" y="0"/>
            <a:chExt cx="9144000" cy="5143500"/>
          </a:xfrm>
        </p:grpSpPr>
        <p:pic>
          <p:nvPicPr>
            <p:cNvPr id="3"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ounded Rectangle 3"/>
            <p:cNvSpPr/>
            <p:nvPr/>
          </p:nvSpPr>
          <p:spPr>
            <a:xfrm>
              <a:off x="942759" y="699523"/>
              <a:ext cx="7258482" cy="3744455"/>
            </a:xfrm>
            <a:prstGeom prst="roundRect">
              <a:avLst>
                <a:gd name="adj" fmla="val 4263"/>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3717521" y="1256555"/>
              <a:ext cx="1708958" cy="1077320"/>
              <a:chOff x="1806864" y="1016361"/>
              <a:chExt cx="1843424" cy="921712"/>
            </a:xfrm>
            <a:solidFill>
              <a:schemeClr val="accent1">
                <a:lumMod val="40000"/>
                <a:lumOff val="60000"/>
                <a:alpha val="5000"/>
              </a:schemeClr>
            </a:solidFill>
          </p:grpSpPr>
          <p:sp>
            <p:nvSpPr>
              <p:cNvPr id="6" name="Right Triangle 5"/>
              <p:cNvSpPr/>
              <p:nvPr/>
            </p:nvSpPr>
            <p:spPr>
              <a:xfrm>
                <a:off x="2728576" y="1016361"/>
                <a:ext cx="921712" cy="92171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flipH="1">
                <a:off x="1806864" y="1016361"/>
                <a:ext cx="921712" cy="92171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2008489" y="2494607"/>
              <a:ext cx="5127023" cy="451405"/>
            </a:xfrm>
            <a:prstGeom prst="rect">
              <a:avLst/>
            </a:prstGeom>
            <a:no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全</a:t>
              </a:r>
              <a:r>
                <a:rPr lang="zh-CN" altLang="en-US" sz="1600" dirty="0" smtClean="0">
                  <a:latin typeface="微软雅黑" panose="020B0503020204020204" pitchFamily="34" charset="-122"/>
                  <a:ea typeface="微软雅黑" panose="020B0503020204020204" pitchFamily="34" charset="-122"/>
                </a:rPr>
                <a:t>面专利权人检索</a:t>
              </a:r>
              <a:endParaRPr lang="en-US" sz="1600" dirty="0">
                <a:latin typeface="微软雅黑" panose="020B0503020204020204" pitchFamily="34" charset="-122"/>
                <a:ea typeface="微软雅黑" panose="020B0503020204020204" pitchFamily="34" charset="-122"/>
              </a:endParaRPr>
            </a:p>
          </p:txBody>
        </p:sp>
        <p:sp>
          <p:nvSpPr>
            <p:cNvPr id="9" name="TextBox 8"/>
            <p:cNvSpPr txBox="1"/>
            <p:nvPr/>
          </p:nvSpPr>
          <p:spPr>
            <a:xfrm>
              <a:off x="2757379" y="3247447"/>
              <a:ext cx="3629243" cy="410369"/>
            </a:xfrm>
            <a:prstGeom prst="rect">
              <a:avLst/>
            </a:prstGeom>
            <a:noFill/>
          </p:spPr>
          <p:txBody>
            <a:bodyPr wrap="square" rtlCol="0">
              <a:spAutoFit/>
            </a:bodyPr>
            <a:lstStyle/>
            <a:p>
              <a:pPr algn="ctr"/>
              <a:r>
                <a:rPr lang="en-US" sz="1400" dirty="0" err="1"/>
                <a:t>D</a:t>
              </a:r>
              <a:r>
                <a:rPr lang="en-US" altLang="zh-CN" sz="1400" dirty="0" err="1"/>
                <a:t>erwent</a:t>
              </a:r>
              <a:r>
                <a:rPr lang="en-US" altLang="zh-CN" sz="1400" dirty="0"/>
                <a:t> Innovation</a:t>
              </a:r>
              <a:endParaRPr lang="en-US" sz="1400" dirty="0"/>
            </a:p>
          </p:txBody>
        </p:sp>
        <p:sp>
          <p:nvSpPr>
            <p:cNvPr id="10" name="Rectangle 9"/>
            <p:cNvSpPr/>
            <p:nvPr/>
          </p:nvSpPr>
          <p:spPr>
            <a:xfrm rot="2700000">
              <a:off x="4478177" y="3714125"/>
              <a:ext cx="172820" cy="1728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2959004" y="3800535"/>
              <a:ext cx="1368166"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816830" y="3800535"/>
              <a:ext cx="1310559"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3" name="Freeform 245"/>
            <p:cNvSpPr>
              <a:spLocks/>
            </p:cNvSpPr>
            <p:nvPr/>
          </p:nvSpPr>
          <p:spPr bwMode="auto">
            <a:xfrm>
              <a:off x="4226900" y="1593514"/>
              <a:ext cx="690201" cy="690201"/>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tx1">
                <a:lumMod val="90000"/>
                <a:lumOff val="1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175156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19147"/>
            <a:ext cx="6852718" cy="3060321"/>
          </a:xfrm>
          <a:prstGeom prst="rect">
            <a:avLst/>
          </a:prstGeom>
        </p:spPr>
      </p:pic>
      <p:sp>
        <p:nvSpPr>
          <p:cNvPr id="2" name="Text Placeholder 1"/>
          <p:cNvSpPr>
            <a:spLocks noGrp="1"/>
          </p:cNvSpPr>
          <p:nvPr>
            <p:ph type="body" sz="quarter" idx="13"/>
          </p:nvPr>
        </p:nvSpPr>
        <p:spPr/>
        <p:txBody>
          <a:bodyPr/>
          <a:lstStyle/>
          <a:p>
            <a:endParaRPr lang="en-US"/>
          </a:p>
        </p:txBody>
      </p:sp>
      <p:sp>
        <p:nvSpPr>
          <p:cNvPr id="4" name="标题 3"/>
          <p:cNvSpPr txBox="1"/>
          <p:nvPr/>
        </p:nvSpPr>
        <p:spPr>
          <a:xfrm>
            <a:off x="308980" y="182927"/>
            <a:ext cx="4175613" cy="736221"/>
          </a:xfrm>
          <a:prstGeom prst="rect">
            <a:avLst/>
          </a:prstGeom>
        </p:spPr>
        <p:txBody>
          <a:bodyPr anchor="ct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en-US" sz="1800" b="1" u="sng" dirty="0">
                <a:solidFill>
                  <a:schemeClr val="accent1"/>
                </a:solidFill>
                <a:latin typeface="微软雅黑" panose="020B0503020204020204" pitchFamily="34" charset="-122"/>
                <a:ea typeface="微软雅黑" panose="020B0503020204020204" pitchFamily="34" charset="-122"/>
                <a:cs typeface="Verdana" panose="020B0604030504040204" pitchFamily="34" charset="0"/>
              </a:rPr>
              <a:t>这</a:t>
            </a:r>
            <a:r>
              <a:rPr lang="zh-CN" altLang="en-US" sz="1800" b="1" u="sng" dirty="0" smtClean="0">
                <a:solidFill>
                  <a:schemeClr val="accent1"/>
                </a:solidFill>
                <a:latin typeface="微软雅黑" panose="020B0503020204020204" pitchFamily="34" charset="-122"/>
                <a:ea typeface="微软雅黑" panose="020B0503020204020204" pitchFamily="34" charset="-122"/>
                <a:cs typeface="Verdana" panose="020B0604030504040204" pitchFamily="34" charset="0"/>
              </a:rPr>
              <a:t>个专利权人都持有哪些专利？</a:t>
            </a:r>
            <a:endParaRPr lang="zh-CN" altLang="en-US" sz="1800" b="1" u="sng" dirty="0">
              <a:solidFill>
                <a:schemeClr val="accent1"/>
              </a:solidFill>
              <a:latin typeface="微软雅黑" panose="020B0503020204020204" pitchFamily="34" charset="-122"/>
              <a:ea typeface="微软雅黑" panose="020B0503020204020204" pitchFamily="34" charset="-122"/>
              <a:cs typeface="Verdana" panose="020B0604030504040204" pitchFamily="34" charset="0"/>
            </a:endParaRPr>
          </a:p>
        </p:txBody>
      </p:sp>
      <p:sp>
        <p:nvSpPr>
          <p:cNvPr id="5" name="Rectangle 4"/>
          <p:cNvSpPr/>
          <p:nvPr/>
        </p:nvSpPr>
        <p:spPr>
          <a:xfrm>
            <a:off x="148381" y="2083655"/>
            <a:ext cx="4867835" cy="302559"/>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969479" y="841247"/>
            <a:ext cx="4230800" cy="3861013"/>
          </a:xfrm>
          <a:prstGeom prst="rect">
            <a:avLst/>
          </a:prstGeom>
        </p:spPr>
      </p:pic>
      <p:sp>
        <p:nvSpPr>
          <p:cNvPr id="13" name="Rectangle 12"/>
          <p:cNvSpPr/>
          <p:nvPr/>
        </p:nvSpPr>
        <p:spPr>
          <a:xfrm>
            <a:off x="1969479" y="3113879"/>
            <a:ext cx="2449734" cy="529091"/>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65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0Mandy\Useful company documents\图片合集\stock-photo-book-1036729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Shape 643"/>
          <p:cNvSpPr txBox="1">
            <a:spLocks/>
          </p:cNvSpPr>
          <p:nvPr/>
        </p:nvSpPr>
        <p:spPr>
          <a:xfrm>
            <a:off x="276226" y="1773017"/>
            <a:ext cx="5572125" cy="1809750"/>
          </a:xfrm>
          <a:prstGeom prst="rect">
            <a:avLst/>
          </a:prstGeom>
        </p:spPr>
        <p:txBody>
          <a:bodyPr anchor="ctr">
            <a:normAutofit/>
          </a:bodyPr>
          <a:lstStyle/>
          <a:p>
            <a:pPr>
              <a:lnSpc>
                <a:spcPct val="130000"/>
              </a:lnSpc>
              <a:defRPr sz="1800">
                <a:solidFill>
                  <a:srgbClr val="000000"/>
                </a:solidFill>
              </a:defRPr>
            </a:pPr>
            <a:endParaRPr lang="en-US" altLang="zh-TW" sz="2100" b="1" dirty="0">
              <a:solidFill>
                <a:srgbClr val="FFFFFF"/>
              </a:solidFill>
              <a:effectLst>
                <a:outerShdw blurRad="38100" dist="38100" dir="2700000" algn="tl">
                  <a:srgbClr val="000000">
                    <a:alpha val="43137"/>
                  </a:srgbClr>
                </a:outerShdw>
              </a:effectLst>
              <a:latin typeface="Calibri" pitchFamily="34" charset="0"/>
              <a:ea typeface="微軟正黑體" pitchFamily="34" charset="-120"/>
              <a:cs typeface="微軟正黑體"/>
              <a:sym typeface="微軟正黑體"/>
            </a:endParaRPr>
          </a:p>
        </p:txBody>
      </p:sp>
      <p:sp>
        <p:nvSpPr>
          <p:cNvPr id="7" name="Rectangle 6"/>
          <p:cNvSpPr/>
          <p:nvPr/>
        </p:nvSpPr>
        <p:spPr>
          <a:xfrm>
            <a:off x="97974" y="724092"/>
            <a:ext cx="6662057" cy="2677656"/>
          </a:xfrm>
          <a:prstGeom prst="rect">
            <a:avLst/>
          </a:prstGeom>
        </p:spPr>
        <p:txBody>
          <a:bodyPr wrap="square">
            <a:spAutoFit/>
          </a:bodyPr>
          <a:lstStyle/>
          <a:p>
            <a:pPr>
              <a:spcBef>
                <a:spcPts val="900"/>
              </a:spcBef>
              <a:defRPr/>
            </a:pPr>
            <a:r>
              <a:rPr lang="zh-CN" altLang="en-US" sz="2700"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我常会遇到这样的困扰，不知道您有没有？</a:t>
            </a:r>
            <a:endParaRPr lang="en-US" altLang="zh-CN" sz="2700"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spcBef>
                <a:spcPts val="900"/>
              </a:spcBef>
              <a:defRPr/>
            </a:pPr>
            <a:endParaRPr lang="en-US" altLang="zh-TW" sz="2700"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85754" indent="-385754">
              <a:spcBef>
                <a:spcPts val="900"/>
              </a:spcBef>
              <a:buFontTx/>
              <a:buAutoNum type="arabicPeriod"/>
              <a:defRPr/>
            </a:pPr>
            <a:r>
              <a:rPr lang="zh-CN" altLang="en-US" sz="21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很多时间花在解读晦涩难懂的专利用语上</a:t>
            </a:r>
            <a:endParaRPr lang="en-US" altLang="zh-TW" sz="21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85754" indent="-385754">
              <a:spcBef>
                <a:spcPts val="900"/>
              </a:spcBef>
              <a:buFontTx/>
              <a:buAutoNum type="arabicPeriod"/>
              <a:defRPr/>
            </a:pPr>
            <a:r>
              <a:rPr lang="zh-CN" altLang="en-US" sz="21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花了很多时间是在做“无用功”，因为每一篇专利都得看半天才发现</a:t>
            </a:r>
            <a:r>
              <a:rPr lang="zh-CN" altLang="en-US" sz="2100"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根本不是您想要的</a:t>
            </a:r>
            <a:endParaRPr lang="en-US" altLang="zh-TW" sz="2100"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85754" indent="-385754">
              <a:spcBef>
                <a:spcPts val="900"/>
              </a:spcBef>
              <a:buFontTx/>
              <a:buAutoNum type="arabicPeriod"/>
              <a:defRPr/>
            </a:pPr>
            <a:r>
              <a:rPr lang="zh-CN" altLang="en-US" sz="21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受语言限制导致有些国家的专利无法阅读或参考</a:t>
            </a:r>
            <a:endParaRPr lang="en-US" altLang="zh-TW" sz="21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06882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grpSp>
        <p:nvGrpSpPr>
          <p:cNvPr id="14" name="Group 13"/>
          <p:cNvGrpSpPr/>
          <p:nvPr/>
        </p:nvGrpSpPr>
        <p:grpSpPr>
          <a:xfrm>
            <a:off x="0" y="642939"/>
            <a:ext cx="6858000" cy="3857625"/>
            <a:chOff x="0" y="0"/>
            <a:chExt cx="9144000" cy="5143500"/>
          </a:xfrm>
        </p:grpSpPr>
        <p:pic>
          <p:nvPicPr>
            <p:cNvPr id="3"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ounded Rectangle 3"/>
            <p:cNvSpPr/>
            <p:nvPr/>
          </p:nvSpPr>
          <p:spPr>
            <a:xfrm>
              <a:off x="942759" y="699523"/>
              <a:ext cx="7258482" cy="3744455"/>
            </a:xfrm>
            <a:prstGeom prst="roundRect">
              <a:avLst>
                <a:gd name="adj" fmla="val 4263"/>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3717521" y="1256555"/>
              <a:ext cx="1708958" cy="1077320"/>
              <a:chOff x="1806864" y="1016361"/>
              <a:chExt cx="1843424" cy="921712"/>
            </a:xfrm>
            <a:solidFill>
              <a:schemeClr val="accent1">
                <a:lumMod val="40000"/>
                <a:lumOff val="60000"/>
                <a:alpha val="5000"/>
              </a:schemeClr>
            </a:solidFill>
          </p:grpSpPr>
          <p:sp>
            <p:nvSpPr>
              <p:cNvPr id="6" name="Right Triangle 5"/>
              <p:cNvSpPr/>
              <p:nvPr/>
            </p:nvSpPr>
            <p:spPr>
              <a:xfrm>
                <a:off x="2728576" y="1016361"/>
                <a:ext cx="921712" cy="92171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p:cNvSpPr/>
              <p:nvPr/>
            </p:nvSpPr>
            <p:spPr>
              <a:xfrm flipH="1">
                <a:off x="1806864" y="1016361"/>
                <a:ext cx="921712" cy="92171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2008489" y="2494607"/>
              <a:ext cx="5127023" cy="451405"/>
            </a:xfrm>
            <a:prstGeom prst="rect">
              <a:avLst/>
            </a:prstGeom>
            <a:noFill/>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前沿科技</a:t>
              </a:r>
              <a:r>
                <a:rPr lang="zh-CN" altLang="en-US" sz="1600" dirty="0" smtClean="0">
                  <a:latin typeface="微软雅黑" panose="020B0503020204020204" pitchFamily="34" charset="-122"/>
                  <a:ea typeface="微软雅黑" panose="020B0503020204020204" pitchFamily="34" charset="-122"/>
                </a:rPr>
                <a:t>激发创新思维</a:t>
              </a:r>
              <a:endParaRPr lang="en-US" sz="1600" dirty="0">
                <a:latin typeface="微软雅黑" panose="020B0503020204020204" pitchFamily="34" charset="-122"/>
                <a:ea typeface="微软雅黑" panose="020B0503020204020204" pitchFamily="34" charset="-122"/>
              </a:endParaRPr>
            </a:p>
          </p:txBody>
        </p:sp>
        <p:sp>
          <p:nvSpPr>
            <p:cNvPr id="9" name="TextBox 8"/>
            <p:cNvSpPr txBox="1"/>
            <p:nvPr/>
          </p:nvSpPr>
          <p:spPr>
            <a:xfrm>
              <a:off x="2757379" y="3247447"/>
              <a:ext cx="3629243" cy="410369"/>
            </a:xfrm>
            <a:prstGeom prst="rect">
              <a:avLst/>
            </a:prstGeom>
            <a:noFill/>
          </p:spPr>
          <p:txBody>
            <a:bodyPr wrap="square" rtlCol="0">
              <a:spAutoFit/>
            </a:bodyPr>
            <a:lstStyle/>
            <a:p>
              <a:pPr algn="ctr"/>
              <a:r>
                <a:rPr lang="en-US" sz="1400" dirty="0" err="1"/>
                <a:t>D</a:t>
              </a:r>
              <a:r>
                <a:rPr lang="en-US" altLang="zh-CN" sz="1400" dirty="0" err="1"/>
                <a:t>erwent</a:t>
              </a:r>
              <a:r>
                <a:rPr lang="en-US" altLang="zh-CN" sz="1400" dirty="0"/>
                <a:t> Innovation</a:t>
              </a:r>
              <a:endParaRPr lang="en-US" sz="1400" dirty="0"/>
            </a:p>
          </p:txBody>
        </p:sp>
        <p:sp>
          <p:nvSpPr>
            <p:cNvPr id="10" name="Rectangle 9"/>
            <p:cNvSpPr/>
            <p:nvPr/>
          </p:nvSpPr>
          <p:spPr>
            <a:xfrm rot="2700000">
              <a:off x="4478177" y="3714125"/>
              <a:ext cx="172820" cy="17282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p:nvCxnSpPr>
          <p:spPr>
            <a:xfrm flipH="1">
              <a:off x="2959004" y="3800535"/>
              <a:ext cx="1368166"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816830" y="3800535"/>
              <a:ext cx="1310559" cy="0"/>
            </a:xfrm>
            <a:prstGeom prst="line">
              <a:avLst/>
            </a:prstGeom>
            <a:ln>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3" name="Freeform 245"/>
            <p:cNvSpPr>
              <a:spLocks/>
            </p:cNvSpPr>
            <p:nvPr/>
          </p:nvSpPr>
          <p:spPr bwMode="auto">
            <a:xfrm>
              <a:off x="4226900" y="1593514"/>
              <a:ext cx="690201" cy="690201"/>
            </a:xfrm>
            <a:custGeom>
              <a:avLst/>
              <a:gdLst/>
              <a:ahLst/>
              <a:cxnLst>
                <a:cxn ang="0">
                  <a:pos x="68" y="3"/>
                </a:cxn>
                <a:cxn ang="0">
                  <a:pos x="58" y="61"/>
                </a:cxn>
                <a:cxn ang="0">
                  <a:pos x="57" y="63"/>
                </a:cxn>
                <a:cxn ang="0">
                  <a:pos x="56" y="63"/>
                </a:cxn>
                <a:cxn ang="0">
                  <a:pos x="55" y="63"/>
                </a:cxn>
                <a:cxn ang="0">
                  <a:pos x="38" y="56"/>
                </a:cxn>
                <a:cxn ang="0">
                  <a:pos x="28" y="67"/>
                </a:cxn>
                <a:cxn ang="0">
                  <a:pos x="26" y="68"/>
                </a:cxn>
                <a:cxn ang="0">
                  <a:pos x="26" y="68"/>
                </a:cxn>
                <a:cxn ang="0">
                  <a:pos x="24" y="65"/>
                </a:cxn>
                <a:cxn ang="0">
                  <a:pos x="24" y="52"/>
                </a:cxn>
                <a:cxn ang="0">
                  <a:pos x="57" y="12"/>
                </a:cxn>
                <a:cxn ang="0">
                  <a:pos x="16" y="47"/>
                </a:cxn>
                <a:cxn ang="0">
                  <a:pos x="1" y="41"/>
                </a:cxn>
                <a:cxn ang="0">
                  <a:pos x="0" y="39"/>
                </a:cxn>
                <a:cxn ang="0">
                  <a:pos x="1" y="36"/>
                </a:cxn>
                <a:cxn ang="0">
                  <a:pos x="64" y="0"/>
                </a:cxn>
                <a:cxn ang="0">
                  <a:pos x="65" y="0"/>
                </a:cxn>
                <a:cxn ang="0">
                  <a:pos x="67" y="0"/>
                </a:cxn>
                <a:cxn ang="0">
                  <a:pos x="68" y="3"/>
                </a:cxn>
              </a:cxnLst>
              <a:rect l="0" t="0" r="r" b="b"/>
              <a:pathLst>
                <a:path w="68" h="68">
                  <a:moveTo>
                    <a:pt x="68" y="3"/>
                  </a:moveTo>
                  <a:cubicBezTo>
                    <a:pt x="58" y="61"/>
                    <a:pt x="58" y="61"/>
                    <a:pt x="58" y="61"/>
                  </a:cubicBezTo>
                  <a:cubicBezTo>
                    <a:pt x="58" y="62"/>
                    <a:pt x="57" y="62"/>
                    <a:pt x="57" y="63"/>
                  </a:cubicBezTo>
                  <a:cubicBezTo>
                    <a:pt x="56" y="63"/>
                    <a:pt x="56" y="63"/>
                    <a:pt x="56" y="63"/>
                  </a:cubicBezTo>
                  <a:cubicBezTo>
                    <a:pt x="55" y="63"/>
                    <a:pt x="55" y="63"/>
                    <a:pt x="55" y="63"/>
                  </a:cubicBezTo>
                  <a:cubicBezTo>
                    <a:pt x="38" y="56"/>
                    <a:pt x="38" y="56"/>
                    <a:pt x="38" y="56"/>
                  </a:cubicBezTo>
                  <a:cubicBezTo>
                    <a:pt x="28" y="67"/>
                    <a:pt x="28" y="67"/>
                    <a:pt x="28" y="67"/>
                  </a:cubicBezTo>
                  <a:cubicBezTo>
                    <a:pt x="28" y="67"/>
                    <a:pt x="27" y="68"/>
                    <a:pt x="26" y="68"/>
                  </a:cubicBezTo>
                  <a:cubicBezTo>
                    <a:pt x="26" y="68"/>
                    <a:pt x="26" y="68"/>
                    <a:pt x="26" y="68"/>
                  </a:cubicBezTo>
                  <a:cubicBezTo>
                    <a:pt x="25" y="67"/>
                    <a:pt x="24" y="66"/>
                    <a:pt x="24" y="65"/>
                  </a:cubicBezTo>
                  <a:cubicBezTo>
                    <a:pt x="24" y="52"/>
                    <a:pt x="24" y="52"/>
                    <a:pt x="24" y="52"/>
                  </a:cubicBezTo>
                  <a:cubicBezTo>
                    <a:pt x="57" y="12"/>
                    <a:pt x="57" y="12"/>
                    <a:pt x="57" y="12"/>
                  </a:cubicBezTo>
                  <a:cubicBezTo>
                    <a:pt x="16" y="47"/>
                    <a:pt x="16" y="47"/>
                    <a:pt x="16" y="47"/>
                  </a:cubicBezTo>
                  <a:cubicBezTo>
                    <a:pt x="1" y="41"/>
                    <a:pt x="1" y="41"/>
                    <a:pt x="1" y="41"/>
                  </a:cubicBezTo>
                  <a:cubicBezTo>
                    <a:pt x="0" y="40"/>
                    <a:pt x="0" y="40"/>
                    <a:pt x="0" y="39"/>
                  </a:cubicBezTo>
                  <a:cubicBezTo>
                    <a:pt x="0" y="38"/>
                    <a:pt x="0" y="37"/>
                    <a:pt x="1" y="36"/>
                  </a:cubicBezTo>
                  <a:cubicBezTo>
                    <a:pt x="64" y="0"/>
                    <a:pt x="64" y="0"/>
                    <a:pt x="64" y="0"/>
                  </a:cubicBezTo>
                  <a:cubicBezTo>
                    <a:pt x="65" y="0"/>
                    <a:pt x="65" y="0"/>
                    <a:pt x="65" y="0"/>
                  </a:cubicBezTo>
                  <a:cubicBezTo>
                    <a:pt x="66" y="0"/>
                    <a:pt x="66" y="0"/>
                    <a:pt x="67" y="0"/>
                  </a:cubicBezTo>
                  <a:cubicBezTo>
                    <a:pt x="68" y="1"/>
                    <a:pt x="68" y="2"/>
                    <a:pt x="68" y="3"/>
                  </a:cubicBezTo>
                  <a:close/>
                </a:path>
              </a:pathLst>
            </a:custGeom>
            <a:solidFill>
              <a:schemeClr val="tx1">
                <a:lumMod val="90000"/>
                <a:lumOff val="1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78901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grpSp>
        <p:nvGrpSpPr>
          <p:cNvPr id="62" name="Group 61"/>
          <p:cNvGrpSpPr/>
          <p:nvPr/>
        </p:nvGrpSpPr>
        <p:grpSpPr>
          <a:xfrm>
            <a:off x="206625" y="2411773"/>
            <a:ext cx="6444750" cy="2239608"/>
            <a:chOff x="267238" y="1285071"/>
            <a:chExt cx="6444750" cy="2239608"/>
          </a:xfrm>
        </p:grpSpPr>
        <p:grpSp>
          <p:nvGrpSpPr>
            <p:cNvPr id="3" name="Group 2"/>
            <p:cNvGrpSpPr/>
            <p:nvPr/>
          </p:nvGrpSpPr>
          <p:grpSpPr>
            <a:xfrm rot="1521600">
              <a:off x="496156" y="1535503"/>
              <a:ext cx="273714" cy="275859"/>
              <a:chOff x="3767002" y="2110894"/>
              <a:chExt cx="403249" cy="406412"/>
            </a:xfrm>
          </p:grpSpPr>
          <p:sp>
            <p:nvSpPr>
              <p:cNvPr id="4" name="Oval 3"/>
              <p:cNvSpPr/>
              <p:nvPr/>
            </p:nvSpPr>
            <p:spPr>
              <a:xfrm>
                <a:off x="3767002" y="2114055"/>
                <a:ext cx="403249" cy="403251"/>
              </a:xfrm>
              <a:prstGeom prst="ellipse">
                <a:avLst/>
              </a:prstGeom>
              <a:solidFill>
                <a:srgbClr val="1AC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AC604"/>
                  </a:solidFill>
                </a:endParaRPr>
              </a:p>
            </p:txBody>
          </p:sp>
          <p:sp>
            <p:nvSpPr>
              <p:cNvPr id="5" name="Rounded Rectangle 4"/>
              <p:cNvSpPr/>
              <p:nvPr/>
            </p:nvSpPr>
            <p:spPr>
              <a:xfrm>
                <a:off x="3938323" y="2110894"/>
                <a:ext cx="57607" cy="403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rot="10800000">
              <a:off x="3082746" y="2963077"/>
              <a:ext cx="143299" cy="561602"/>
              <a:chOff x="4514393" y="1036303"/>
              <a:chExt cx="115214" cy="1487365"/>
            </a:xfrm>
          </p:grpSpPr>
          <p:cxnSp>
            <p:nvCxnSpPr>
              <p:cNvPr id="7" name="Straight Connector 6"/>
              <p:cNvCxnSpPr/>
              <p:nvPr/>
            </p:nvCxnSpPr>
            <p:spPr>
              <a:xfrm flipV="1">
                <a:off x="4629607" y="1041066"/>
                <a:ext cx="0" cy="1482602"/>
              </a:xfrm>
              <a:prstGeom prst="line">
                <a:avLst/>
              </a:prstGeom>
              <a:ln w="19050" cap="rnd">
                <a:solidFill>
                  <a:schemeClr val="accent3"/>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514393" y="1036303"/>
                <a:ext cx="115214" cy="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514393" y="2523668"/>
                <a:ext cx="115214" cy="0"/>
              </a:xfrm>
              <a:prstGeom prst="line">
                <a:avLst/>
              </a:prstGeom>
              <a:ln w="19050"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rot="10800000">
              <a:off x="3082746" y="2164714"/>
              <a:ext cx="143299" cy="561602"/>
              <a:chOff x="4514393" y="1036303"/>
              <a:chExt cx="115214" cy="1487365"/>
            </a:xfrm>
          </p:grpSpPr>
          <p:cxnSp>
            <p:nvCxnSpPr>
              <p:cNvPr id="11" name="Straight Connector 10"/>
              <p:cNvCxnSpPr/>
              <p:nvPr/>
            </p:nvCxnSpPr>
            <p:spPr>
              <a:xfrm flipV="1">
                <a:off x="4629607" y="1041066"/>
                <a:ext cx="0" cy="1482602"/>
              </a:xfrm>
              <a:prstGeom prst="line">
                <a:avLst/>
              </a:prstGeom>
              <a:ln w="19050" cap="rnd">
                <a:solidFill>
                  <a:schemeClr val="accent2"/>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514393" y="1036303"/>
                <a:ext cx="11521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14393" y="2523668"/>
                <a:ext cx="115214" cy="0"/>
              </a:xfrm>
              <a:prstGeom prst="line">
                <a:avLst/>
              </a:prstGeom>
              <a:ln w="1905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rot="10800000">
              <a:off x="3082746" y="1285071"/>
              <a:ext cx="143299" cy="561602"/>
              <a:chOff x="4514393" y="1036303"/>
              <a:chExt cx="115214" cy="1487365"/>
            </a:xfrm>
          </p:grpSpPr>
          <p:cxnSp>
            <p:nvCxnSpPr>
              <p:cNvPr id="15" name="Straight Connector 14"/>
              <p:cNvCxnSpPr/>
              <p:nvPr/>
            </p:nvCxnSpPr>
            <p:spPr>
              <a:xfrm flipV="1">
                <a:off x="4629607" y="1041066"/>
                <a:ext cx="0" cy="1482602"/>
              </a:xfrm>
              <a:prstGeom prst="line">
                <a:avLst/>
              </a:prstGeom>
              <a:ln w="19050" cap="rnd">
                <a:solidFill>
                  <a:schemeClr val="accent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14393" y="1036303"/>
                <a:ext cx="115214"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514393" y="2523668"/>
                <a:ext cx="115214" cy="0"/>
              </a:xfrm>
              <a:prstGeom prst="line">
                <a:avLst/>
              </a:prstGeom>
              <a:ln w="190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p:nvCxnSpPr>
          <p:spPr>
            <a:xfrm>
              <a:off x="1109694" y="1554708"/>
              <a:ext cx="1973052" cy="0"/>
            </a:xfrm>
            <a:prstGeom prst="line">
              <a:avLst/>
            </a:prstGeom>
            <a:ln w="19050">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a:off x="1109427" y="1812740"/>
              <a:ext cx="1973319" cy="633677"/>
            </a:xfrm>
            <a:prstGeom prst="bentConnector3">
              <a:avLst>
                <a:gd name="adj1" fmla="val 79927"/>
              </a:avLst>
            </a:prstGeom>
            <a:ln w="19050" cmpd="sng">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a:off x="1109694" y="2092640"/>
              <a:ext cx="1973052" cy="1160274"/>
            </a:xfrm>
            <a:prstGeom prst="bentConnector3">
              <a:avLst>
                <a:gd name="adj1" fmla="val 65448"/>
              </a:avLst>
            </a:prstGeom>
            <a:ln w="19050" cmpd="sng">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591865" y="3117193"/>
              <a:ext cx="2120123" cy="307777"/>
            </a:xfrm>
            <a:prstGeom prst="rect">
              <a:avLst/>
            </a:prstGeom>
            <a:noFill/>
          </p:spPr>
          <p:txBody>
            <a:bodyPr wrap="square" lIns="0" tIns="0" rIns="0" bIns="0" rtlCol="0">
              <a:spAutoFit/>
            </a:bodyPr>
            <a:lstStyle/>
            <a:p>
              <a:pPr lvl="0" defTabSz="914400">
                <a:spcBef>
                  <a:spcPct val="20000"/>
                </a:spcBef>
                <a:defRPr/>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引证关系图展示技术发展脉络，结合企业资助信息寻找商业化方向</a:t>
              </a:r>
              <a:endParaRPr 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4563780" y="1431923"/>
              <a:ext cx="2148208" cy="307777"/>
            </a:xfrm>
            <a:prstGeom prst="rect">
              <a:avLst/>
            </a:prstGeom>
            <a:noFill/>
          </p:spPr>
          <p:txBody>
            <a:bodyPr wrap="square" lIns="0" tIns="0" rIns="0" bIns="0" rtlCol="0">
              <a:spAutoFit/>
            </a:bodyPr>
            <a:lstStyle/>
            <a:p>
              <a:pPr lvl="0" defTabSz="914400">
                <a:spcBef>
                  <a:spcPct val="20000"/>
                </a:spcBef>
                <a:defRPr/>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揭示科研整体进展，将科研重点和空白点用可视化的形式展现出来</a:t>
              </a:r>
              <a:endParaRPr 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4563779" y="2248142"/>
              <a:ext cx="2148209" cy="307777"/>
            </a:xfrm>
            <a:prstGeom prst="rect">
              <a:avLst/>
            </a:prstGeom>
            <a:noFill/>
          </p:spPr>
          <p:txBody>
            <a:bodyPr wrap="square" lIns="0" tIns="0" rIns="0" bIns="0" rtlCol="0">
              <a:spAutoFit/>
            </a:bodyPr>
            <a:lstStyle/>
            <a:p>
              <a:pPr lvl="0" defTabSz="914400">
                <a:spcBef>
                  <a:spcPct val="20000"/>
                </a:spcBef>
                <a:defRPr/>
              </a:pPr>
              <a:r>
                <a:rPr lang="zh-CN" altLang="en-US" sz="1000" dirty="0" smtClean="0">
                  <a:solidFill>
                    <a:schemeClr val="tx1">
                      <a:lumMod val="65000"/>
                      <a:lumOff val="35000"/>
                    </a:schemeClr>
                  </a:solidFill>
                  <a:latin typeface="微软雅黑" panose="020B0503020204020204" pitchFamily="34" charset="-122"/>
                  <a:ea typeface="微软雅黑" panose="020B0503020204020204" pitchFamily="34" charset="-122"/>
                </a:rPr>
                <a:t>树状分析结构逐级展示技术要点，未分类文件夹提示前沿科技点</a:t>
              </a:r>
              <a:endParaRPr 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Text Placeholder 3"/>
            <p:cNvSpPr txBox="1">
              <a:spLocks/>
            </p:cNvSpPr>
            <p:nvPr/>
          </p:nvSpPr>
          <p:spPr>
            <a:xfrm>
              <a:off x="3206719" y="1407218"/>
              <a:ext cx="1354666" cy="30777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ct val="20000"/>
                </a:spcBef>
                <a:spcAft>
                  <a:spcPts val="0"/>
                </a:spcAft>
                <a:buClrTx/>
                <a:buSzTx/>
                <a:buFont typeface="Arial" pitchFamily="34" charset="0"/>
                <a:buNone/>
                <a:tabLst/>
                <a:defRPr/>
              </a:pPr>
              <a:r>
                <a:rPr kumimoji="0" lang="en-US" sz="2000" i="0" u="none" strike="noStrike" kern="1200" cap="none" spc="0" normalizeH="0" baseline="0" noProof="0" dirty="0" smtClean="0">
                  <a:ln>
                    <a:noFill/>
                  </a:ln>
                  <a:solidFill>
                    <a:schemeClr val="accent1"/>
                  </a:solidFill>
                  <a:effectLst/>
                  <a:uLnTx/>
                  <a:uFillTx/>
                  <a:latin typeface="+mn-lt"/>
                  <a:ea typeface="+mn-ea"/>
                  <a:cs typeface="+mn-cs"/>
                </a:rPr>
                <a:t>T</a:t>
              </a:r>
              <a:r>
                <a:rPr kumimoji="0" lang="en-US" altLang="zh-CN" sz="2000" i="0" u="none" strike="noStrike" kern="1200" cap="none" spc="0" normalizeH="0" baseline="0" noProof="0" dirty="0" smtClean="0">
                  <a:ln>
                    <a:noFill/>
                  </a:ln>
                  <a:solidFill>
                    <a:schemeClr val="accent1"/>
                  </a:solidFill>
                  <a:effectLst/>
                  <a:uLnTx/>
                  <a:uFillTx/>
                  <a:latin typeface="+mn-lt"/>
                  <a:ea typeface="+mn-ea"/>
                  <a:cs typeface="+mn-cs"/>
                </a:rPr>
                <a:t>hemeScape</a:t>
              </a:r>
              <a:endParaRPr kumimoji="0" lang="en-US" sz="2000" i="0" u="none" strike="noStrike" kern="1200" cap="none" spc="0" normalizeH="0" baseline="0" noProof="0" dirty="0" smtClean="0">
                <a:ln>
                  <a:noFill/>
                </a:ln>
                <a:solidFill>
                  <a:schemeClr val="accent1"/>
                </a:solidFill>
                <a:effectLst/>
                <a:uLnTx/>
                <a:uFillTx/>
                <a:latin typeface="+mn-lt"/>
                <a:ea typeface="+mn-ea"/>
                <a:cs typeface="+mn-cs"/>
              </a:endParaRPr>
            </a:p>
          </p:txBody>
        </p:sp>
        <p:sp>
          <p:nvSpPr>
            <p:cNvPr id="34" name="Text Placeholder 3"/>
            <p:cNvSpPr txBox="1">
              <a:spLocks/>
            </p:cNvSpPr>
            <p:nvPr/>
          </p:nvSpPr>
          <p:spPr>
            <a:xfrm>
              <a:off x="3226045" y="2236789"/>
              <a:ext cx="1237326" cy="30777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ct val="20000"/>
                </a:spcBef>
                <a:spcAft>
                  <a:spcPts val="0"/>
                </a:spcAft>
                <a:buClrTx/>
                <a:buSzTx/>
                <a:buFont typeface="Arial" pitchFamily="34" charset="0"/>
                <a:buNone/>
                <a:tabLst/>
                <a:defRPr/>
              </a:pPr>
              <a:r>
                <a:rPr kumimoji="0" lang="en-US" sz="2000" i="0" u="none" strike="noStrike" kern="1200" cap="none" spc="0" normalizeH="0" baseline="0" noProof="0" dirty="0" smtClean="0">
                  <a:ln>
                    <a:noFill/>
                  </a:ln>
                  <a:solidFill>
                    <a:schemeClr val="accent2"/>
                  </a:solidFill>
                  <a:effectLst/>
                  <a:uLnTx/>
                  <a:uFillTx/>
                  <a:latin typeface="+mn-lt"/>
                  <a:ea typeface="+mn-ea"/>
                  <a:cs typeface="+mn-cs"/>
                </a:rPr>
                <a:t>T</a:t>
              </a:r>
              <a:r>
                <a:rPr kumimoji="0" lang="en-US" altLang="zh-CN" sz="2000" i="0" u="none" strike="noStrike" kern="1200" cap="none" spc="0" normalizeH="0" baseline="0" noProof="0" dirty="0" smtClean="0">
                  <a:ln>
                    <a:noFill/>
                  </a:ln>
                  <a:solidFill>
                    <a:schemeClr val="accent2"/>
                  </a:solidFill>
                  <a:effectLst/>
                  <a:uLnTx/>
                  <a:uFillTx/>
                  <a:latin typeface="+mn-lt"/>
                  <a:ea typeface="+mn-ea"/>
                  <a:cs typeface="+mn-cs"/>
                </a:rPr>
                <a:t>ext Cluster</a:t>
              </a:r>
              <a:endParaRPr kumimoji="0" lang="en-US" sz="2000" i="0" u="none" strike="noStrike" kern="1200" cap="none" spc="0" normalizeH="0" baseline="0" noProof="0" dirty="0" smtClean="0">
                <a:ln>
                  <a:noFill/>
                </a:ln>
                <a:solidFill>
                  <a:schemeClr val="accent2"/>
                </a:solidFill>
                <a:effectLst/>
                <a:uLnTx/>
                <a:uFillTx/>
                <a:latin typeface="+mn-lt"/>
                <a:ea typeface="+mn-ea"/>
                <a:cs typeface="+mn-cs"/>
              </a:endParaRPr>
            </a:p>
          </p:txBody>
        </p:sp>
        <p:sp>
          <p:nvSpPr>
            <p:cNvPr id="35" name="Text Placeholder 3"/>
            <p:cNvSpPr txBox="1">
              <a:spLocks/>
            </p:cNvSpPr>
            <p:nvPr/>
          </p:nvSpPr>
          <p:spPr>
            <a:xfrm>
              <a:off x="3267679" y="3099025"/>
              <a:ext cx="1682273" cy="307777"/>
            </a:xfrm>
            <a:prstGeom prst="rect">
              <a:avLst/>
            </a:prstGeom>
          </p:spPr>
          <p:txBody>
            <a:bodyPr wrap="squar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eaLnBrk="1" fontAlgn="auto" latinLnBrk="0" hangingPunct="1">
                <a:lnSpc>
                  <a:spcPct val="100000"/>
                </a:lnSpc>
                <a:spcBef>
                  <a:spcPct val="20000"/>
                </a:spcBef>
                <a:spcAft>
                  <a:spcPts val="0"/>
                </a:spcAft>
                <a:buClrTx/>
                <a:buSzTx/>
                <a:buFont typeface="Arial" pitchFamily="34" charset="0"/>
                <a:buNone/>
                <a:tabLst/>
                <a:defRPr/>
              </a:pPr>
              <a:r>
                <a:rPr lang="en-US" sz="2000" dirty="0" smtClean="0">
                  <a:solidFill>
                    <a:schemeClr val="accent3"/>
                  </a:solidFill>
                  <a:ea typeface="微软雅黑" panose="020B0503020204020204" pitchFamily="34" charset="-122"/>
                </a:rPr>
                <a:t>C</a:t>
              </a:r>
              <a:r>
                <a:rPr lang="en-US" altLang="zh-CN" sz="2000" dirty="0" smtClean="0">
                  <a:solidFill>
                    <a:schemeClr val="accent3"/>
                  </a:solidFill>
                  <a:ea typeface="微软雅黑" panose="020B0503020204020204" pitchFamily="34" charset="-122"/>
                </a:rPr>
                <a:t>itation Map</a:t>
              </a:r>
              <a:endParaRPr kumimoji="0" lang="en-US" sz="2000" i="0" u="none" strike="noStrike" kern="1200" cap="none" spc="0" normalizeH="0" baseline="0" noProof="0" dirty="0" smtClean="0">
                <a:ln>
                  <a:noFill/>
                </a:ln>
                <a:solidFill>
                  <a:schemeClr val="accent3"/>
                </a:solidFill>
                <a:effectLst/>
                <a:uLnTx/>
                <a:uFillTx/>
                <a:ea typeface="微软雅黑" panose="020B0503020204020204" pitchFamily="34" charset="-122"/>
              </a:endParaRPr>
            </a:p>
          </p:txBody>
        </p:sp>
        <p:sp>
          <p:nvSpPr>
            <p:cNvPr id="37" name="TextBox 36"/>
            <p:cNvSpPr txBox="1"/>
            <p:nvPr/>
          </p:nvSpPr>
          <p:spPr>
            <a:xfrm>
              <a:off x="267238" y="1844876"/>
              <a:ext cx="976301" cy="584775"/>
            </a:xfrm>
            <a:prstGeom prst="rect">
              <a:avLst/>
            </a:prstGeom>
            <a:noFill/>
          </p:spPr>
          <p:txBody>
            <a:bodyPr wrap="square" rtlCol="0">
              <a:spAutoFit/>
            </a:bodyPr>
            <a:lstStyle/>
            <a:p>
              <a:r>
                <a:rPr lang="zh-CN" altLang="en-US" sz="1600" dirty="0">
                  <a:solidFill>
                    <a:srgbClr val="1AC604"/>
                  </a:solidFill>
                  <a:latin typeface="微软雅黑" panose="020B0503020204020204" pitchFamily="34" charset="-122"/>
                  <a:ea typeface="微软雅黑" panose="020B0503020204020204" pitchFamily="34" charset="-122"/>
                </a:rPr>
                <a:t>科技文</a:t>
              </a:r>
              <a:r>
                <a:rPr lang="zh-CN" altLang="en-US" sz="1600" dirty="0" smtClean="0">
                  <a:solidFill>
                    <a:srgbClr val="1AC604"/>
                  </a:solidFill>
                  <a:latin typeface="微软雅黑" panose="020B0503020204020204" pitchFamily="34" charset="-122"/>
                  <a:ea typeface="微软雅黑" panose="020B0503020204020204" pitchFamily="34" charset="-122"/>
                </a:rPr>
                <a:t>献检索</a:t>
              </a:r>
              <a:endParaRPr lang="en-US" sz="1600" dirty="0">
                <a:solidFill>
                  <a:srgbClr val="1AC604"/>
                </a:solidFill>
                <a:latin typeface="微软雅黑" panose="020B0503020204020204" pitchFamily="34" charset="-122"/>
                <a:ea typeface="微软雅黑" panose="020B0503020204020204" pitchFamily="34" charset="-122"/>
              </a:endParaRPr>
            </a:p>
          </p:txBody>
        </p:sp>
      </p:grpSp>
      <p:grpSp>
        <p:nvGrpSpPr>
          <p:cNvPr id="63" name="Group 62"/>
          <p:cNvGrpSpPr/>
          <p:nvPr/>
        </p:nvGrpSpPr>
        <p:grpSpPr>
          <a:xfrm>
            <a:off x="594803" y="1259985"/>
            <a:ext cx="5827143" cy="782645"/>
            <a:chOff x="710500" y="998125"/>
            <a:chExt cx="5827143" cy="782645"/>
          </a:xfrm>
        </p:grpSpPr>
        <p:sp>
          <p:nvSpPr>
            <p:cNvPr id="38" name="Text Placeholder 3"/>
            <p:cNvSpPr txBox="1">
              <a:spLocks/>
            </p:cNvSpPr>
            <p:nvPr/>
          </p:nvSpPr>
          <p:spPr>
            <a:xfrm>
              <a:off x="710500" y="1035856"/>
              <a:ext cx="1061556" cy="191145"/>
            </a:xfrm>
            <a:prstGeom prst="rect">
              <a:avLst/>
            </a:prstGeom>
          </p:spPr>
          <p:txBody>
            <a:bodyPr wrap="none" lIns="0" tIns="0" rIns="0" bIns="0" anchor="t">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zh-CN" altLang="en-US" sz="2000" b="1" i="0" u="none" strike="noStrike" kern="120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rPr>
                <a:t>智能检索</a:t>
              </a:r>
              <a:endParaRPr kumimoji="0" lang="en-US" sz="2000" b="1" i="0" u="none" strike="noStrike" kern="120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endParaRPr>
            </a:p>
          </p:txBody>
        </p:sp>
        <p:sp>
          <p:nvSpPr>
            <p:cNvPr id="42" name="TextBox 41"/>
            <p:cNvSpPr txBox="1"/>
            <p:nvPr/>
          </p:nvSpPr>
          <p:spPr>
            <a:xfrm>
              <a:off x="782184" y="1482286"/>
              <a:ext cx="919716" cy="276999"/>
            </a:xfrm>
            <a:prstGeom prst="rect">
              <a:avLst/>
            </a:prstGeom>
            <a:noFill/>
          </p:spPr>
          <p:txBody>
            <a:bodyPr wrap="square" lIns="0" tIns="0" rIns="0" bIns="0" rtlCol="0" anchor="ctr">
              <a:spAutoFit/>
            </a:bodyPr>
            <a:lstStyle/>
            <a:p>
              <a:r>
                <a:rPr lang="zh-CN" altLang="en-US" sz="900" dirty="0">
                  <a:solidFill>
                    <a:schemeClr val="accent1"/>
                  </a:solidFill>
                  <a:latin typeface="微软雅黑" panose="020B0503020204020204" pitchFamily="34" charset="-122"/>
                  <a:ea typeface="微软雅黑" panose="020B0503020204020204" pitchFamily="34" charset="-122"/>
                </a:rPr>
                <a:t>结</a:t>
              </a:r>
              <a:r>
                <a:rPr lang="zh-CN" altLang="en-US" sz="900" dirty="0" smtClean="0">
                  <a:solidFill>
                    <a:schemeClr val="accent1"/>
                  </a:solidFill>
                  <a:latin typeface="微软雅黑" panose="020B0503020204020204" pitchFamily="34" charset="-122"/>
                  <a:ea typeface="微软雅黑" panose="020B0503020204020204" pitchFamily="34" charset="-122"/>
                </a:rPr>
                <a:t>合文本聚类扩展关键词以及分类号</a:t>
              </a:r>
              <a:endParaRPr lang="en-US" sz="900" dirty="0">
                <a:solidFill>
                  <a:schemeClr val="accent1"/>
                </a:solidFill>
                <a:latin typeface="微软雅黑" panose="020B0503020204020204" pitchFamily="34" charset="-122"/>
                <a:ea typeface="微软雅黑" panose="020B0503020204020204" pitchFamily="34" charset="-122"/>
              </a:endParaRPr>
            </a:p>
          </p:txBody>
        </p:sp>
        <p:sp>
          <p:nvSpPr>
            <p:cNvPr id="43" name="Text Placeholder 3"/>
            <p:cNvSpPr txBox="1">
              <a:spLocks/>
            </p:cNvSpPr>
            <p:nvPr/>
          </p:nvSpPr>
          <p:spPr>
            <a:xfrm>
              <a:off x="2551137" y="998125"/>
              <a:ext cx="1846659" cy="369332"/>
            </a:xfrm>
            <a:prstGeom prst="rect">
              <a:avLst/>
            </a:prstGeom>
          </p:spPr>
          <p:txBody>
            <a:bodyPr wrap="none" lIns="0" tIns="0" rIns="0" bIns="0" anchor="t">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r>
                <a:rPr lang="zh-CN" altLang="en-US" sz="2400" dirty="0">
                  <a:solidFill>
                    <a:schemeClr val="accent2"/>
                  </a:solidFill>
                  <a:latin typeface="微软雅黑" panose="020B0503020204020204" pitchFamily="34" charset="-122"/>
                  <a:ea typeface="微软雅黑" panose="020B0503020204020204" pitchFamily="34" charset="-122"/>
                </a:rPr>
                <a:t>科技文</a:t>
              </a:r>
              <a:r>
                <a:rPr lang="zh-CN" altLang="en-US" sz="2400" dirty="0" smtClean="0">
                  <a:solidFill>
                    <a:schemeClr val="accent2"/>
                  </a:solidFill>
                  <a:latin typeface="微软雅黑" panose="020B0503020204020204" pitchFamily="34" charset="-122"/>
                  <a:ea typeface="微软雅黑" panose="020B0503020204020204" pitchFamily="34" charset="-122"/>
                </a:rPr>
                <a:t>献检索</a:t>
              </a:r>
              <a:endParaRPr kumimoji="0" lang="en-US" sz="2400" b="1" i="0" u="none" strike="noStrike" kern="1200" cap="none" spc="0" normalizeH="0" baseline="0" noProof="0" dirty="0" smtClean="0">
                <a:ln>
                  <a:noFill/>
                </a:ln>
                <a:solidFill>
                  <a:schemeClr val="accent2"/>
                </a:solidFill>
                <a:effectLst/>
                <a:uLnTx/>
                <a:uFillTx/>
                <a:latin typeface="微软雅黑" panose="020B0503020204020204" pitchFamily="34" charset="-122"/>
                <a:ea typeface="微软雅黑" panose="020B0503020204020204" pitchFamily="34" charset="-122"/>
              </a:endParaRPr>
            </a:p>
          </p:txBody>
        </p:sp>
        <p:sp>
          <p:nvSpPr>
            <p:cNvPr id="47" name="TextBox 46"/>
            <p:cNvSpPr txBox="1"/>
            <p:nvPr/>
          </p:nvSpPr>
          <p:spPr>
            <a:xfrm rot="10800000" flipV="1">
              <a:off x="2807187" y="1472993"/>
              <a:ext cx="1407879" cy="307777"/>
            </a:xfrm>
            <a:prstGeom prst="rect">
              <a:avLst/>
            </a:prstGeom>
            <a:noFill/>
          </p:spPr>
          <p:txBody>
            <a:bodyPr wrap="square" lIns="0" tIns="0" rIns="0" bIns="0" rtlCol="0" anchor="ctr">
              <a:spAutoFit/>
            </a:bodyPr>
            <a:lstStyle/>
            <a:p>
              <a:r>
                <a:rPr lang="zh-CN" altLang="en-US" sz="1000" dirty="0" smtClean="0">
                  <a:solidFill>
                    <a:schemeClr val="accent2"/>
                  </a:solidFill>
                  <a:latin typeface="微软雅黑" panose="020B0503020204020204" pitchFamily="34" charset="-122"/>
                  <a:ea typeface="微软雅黑" panose="020B0503020204020204" pitchFamily="34" charset="-122"/>
                </a:rPr>
                <a:t>科技文件揭示基础科学研究及前沿科技</a:t>
              </a:r>
              <a:endParaRPr lang="en-US" sz="1000" dirty="0">
                <a:solidFill>
                  <a:schemeClr val="accent2"/>
                </a:solidFill>
                <a:latin typeface="微软雅黑" panose="020B0503020204020204" pitchFamily="34" charset="-122"/>
                <a:ea typeface="微软雅黑" panose="020B0503020204020204" pitchFamily="34" charset="-122"/>
              </a:endParaRPr>
            </a:p>
          </p:txBody>
        </p:sp>
        <p:sp>
          <p:nvSpPr>
            <p:cNvPr id="48" name="Text Placeholder 3"/>
            <p:cNvSpPr txBox="1">
              <a:spLocks/>
            </p:cNvSpPr>
            <p:nvPr/>
          </p:nvSpPr>
          <p:spPr>
            <a:xfrm>
              <a:off x="5176877" y="1041952"/>
              <a:ext cx="1061556" cy="191145"/>
            </a:xfrm>
            <a:prstGeom prst="rect">
              <a:avLst/>
            </a:prstGeom>
          </p:spPr>
          <p:txBody>
            <a:bodyPr wrap="none" lIns="0" tIns="0" rIns="0" bIns="0" anchor="t">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r>
                <a:rPr lang="zh-CN" altLang="en-US" sz="2000" dirty="0">
                  <a:solidFill>
                    <a:schemeClr val="accent3"/>
                  </a:solidFill>
                  <a:latin typeface="微软雅黑" panose="020B0503020204020204" pitchFamily="34" charset="-122"/>
                  <a:ea typeface="微软雅黑" panose="020B0503020204020204" pitchFamily="34" charset="-122"/>
                </a:rPr>
                <a:t>专利检索</a:t>
              </a:r>
              <a:endParaRPr kumimoji="0" lang="en-US" sz="2000" b="1" i="0" u="none" strike="noStrike" kern="1200" cap="none" spc="0" normalizeH="0" baseline="0" noProof="0" dirty="0" smtClean="0">
                <a:ln>
                  <a:noFill/>
                </a:ln>
                <a:solidFill>
                  <a:schemeClr val="accent3"/>
                </a:solidFill>
                <a:effectLst/>
                <a:uLnTx/>
                <a:uFillTx/>
                <a:latin typeface="微软雅黑" panose="020B0503020204020204" pitchFamily="34" charset="-122"/>
                <a:ea typeface="微软雅黑" panose="020B0503020204020204" pitchFamily="34" charset="-122"/>
              </a:endParaRPr>
            </a:p>
          </p:txBody>
        </p:sp>
        <p:sp>
          <p:nvSpPr>
            <p:cNvPr id="51" name="TextBox 50"/>
            <p:cNvSpPr txBox="1"/>
            <p:nvPr/>
          </p:nvSpPr>
          <p:spPr>
            <a:xfrm>
              <a:off x="5005036" y="1486445"/>
              <a:ext cx="1532607" cy="276999"/>
            </a:xfrm>
            <a:prstGeom prst="rect">
              <a:avLst/>
            </a:prstGeom>
            <a:noFill/>
          </p:spPr>
          <p:txBody>
            <a:bodyPr wrap="square" lIns="0" tIns="0" rIns="0" bIns="0" rtlCol="0" anchor="ctr">
              <a:spAutoFit/>
            </a:bodyPr>
            <a:lstStyle/>
            <a:p>
              <a:r>
                <a:rPr lang="zh-CN" altLang="en-US" sz="900" dirty="0" smtClean="0">
                  <a:solidFill>
                    <a:schemeClr val="accent3"/>
                  </a:solidFill>
                  <a:latin typeface="微软雅黑" panose="020B0503020204020204" pitchFamily="34" charset="-122"/>
                  <a:ea typeface="微软雅黑" panose="020B0503020204020204" pitchFamily="34" charset="-122"/>
                </a:rPr>
                <a:t>专利检索以及重点专利权人检索展示科研</a:t>
              </a:r>
              <a:r>
                <a:rPr lang="zh-CN" altLang="en-US" sz="900" dirty="0">
                  <a:solidFill>
                    <a:schemeClr val="accent3"/>
                  </a:solidFill>
                  <a:latin typeface="微软雅黑" panose="020B0503020204020204" pitchFamily="34" charset="-122"/>
                  <a:ea typeface="微软雅黑" panose="020B0503020204020204" pitchFamily="34" charset="-122"/>
                </a:rPr>
                <a:t>成果</a:t>
              </a:r>
              <a:r>
                <a:rPr lang="zh-CN" altLang="en-US" sz="900" dirty="0" smtClean="0">
                  <a:solidFill>
                    <a:schemeClr val="accent3"/>
                  </a:solidFill>
                  <a:latin typeface="微软雅黑" panose="020B0503020204020204" pitchFamily="34" charset="-122"/>
                  <a:ea typeface="微软雅黑" panose="020B0503020204020204" pitchFamily="34" charset="-122"/>
                </a:rPr>
                <a:t>商业化趋势</a:t>
              </a:r>
              <a:endParaRPr lang="en-US" sz="900" dirty="0">
                <a:solidFill>
                  <a:schemeClr val="accent3"/>
                </a:solidFill>
                <a:latin typeface="微软雅黑" panose="020B0503020204020204" pitchFamily="34" charset="-122"/>
                <a:ea typeface="微软雅黑" panose="020B0503020204020204" pitchFamily="34" charset="-122"/>
              </a:endParaRPr>
            </a:p>
          </p:txBody>
        </p:sp>
        <p:cxnSp>
          <p:nvCxnSpPr>
            <p:cNvPr id="39" name="Straight Connector 38"/>
            <p:cNvCxnSpPr/>
            <p:nvPr/>
          </p:nvCxnSpPr>
          <p:spPr>
            <a:xfrm>
              <a:off x="1828269" y="1219142"/>
              <a:ext cx="657416" cy="0"/>
            </a:xfrm>
            <a:prstGeom prst="line">
              <a:avLst/>
            </a:prstGeom>
            <a:ln w="19050" cap="rnd">
              <a:solidFill>
                <a:schemeClr val="accent1"/>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504434" y="1225238"/>
              <a:ext cx="657416" cy="0"/>
            </a:xfrm>
            <a:prstGeom prst="line">
              <a:avLst/>
            </a:prstGeom>
            <a:ln w="19050" cap="rnd">
              <a:solidFill>
                <a:schemeClr val="accent2"/>
              </a:solidFill>
              <a:prstDash val="dash"/>
              <a:headEnd type="oval"/>
              <a:tailEnd type="triangle"/>
            </a:ln>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1504304" y="403996"/>
            <a:ext cx="3845267" cy="523220"/>
          </a:xfrm>
          <a:prstGeom prst="rect">
            <a:avLst/>
          </a:prstGeom>
          <a:noFill/>
        </p:spPr>
        <p:txBody>
          <a:bodyPr wrap="square" rtlCol="0">
            <a:spAutoFit/>
          </a:bodyPr>
          <a:lstStyle/>
          <a:p>
            <a:pPr algn="ct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前</a:t>
            </a:r>
            <a:r>
              <a:rPr lang="zh-CN" altLang="en-US" sz="2800" b="1" dirty="0" smtClea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沿科技激发创新思维</a:t>
            </a:r>
            <a:endParaRPr 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758567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0" y="810768"/>
            <a:ext cx="6853611" cy="3699467"/>
          </a:xfrm>
          <a:prstGeom prst="rect">
            <a:avLst/>
          </a:prstGeom>
        </p:spPr>
      </p:pic>
      <p:sp>
        <p:nvSpPr>
          <p:cNvPr id="5" name="TextBox 4"/>
          <p:cNvSpPr txBox="1"/>
          <p:nvPr/>
        </p:nvSpPr>
        <p:spPr>
          <a:xfrm>
            <a:off x="811574" y="336565"/>
            <a:ext cx="5388058"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使用智能检索精准快速定位最相关专利</a:t>
            </a:r>
            <a:endParaRPr lang="en-US" sz="2000" dirty="0">
              <a:latin typeface="微软雅黑" panose="020B0503020204020204" pitchFamily="34" charset="-122"/>
              <a:ea typeface="微软雅黑" panose="020B0503020204020204" pitchFamily="34" charset="-122"/>
            </a:endParaRPr>
          </a:p>
        </p:txBody>
      </p:sp>
      <p:sp>
        <p:nvSpPr>
          <p:cNvPr id="6" name="Rectangle 5"/>
          <p:cNvSpPr/>
          <p:nvPr/>
        </p:nvSpPr>
        <p:spPr>
          <a:xfrm>
            <a:off x="20997" y="2089106"/>
            <a:ext cx="6832614" cy="1153965"/>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03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5" name="TextBox 4"/>
          <p:cNvSpPr txBox="1"/>
          <p:nvPr/>
        </p:nvSpPr>
        <p:spPr>
          <a:xfrm>
            <a:off x="811574" y="336565"/>
            <a:ext cx="5388058" cy="400110"/>
          </a:xfrm>
          <a:prstGeom prst="rect">
            <a:avLst/>
          </a:prstGeom>
          <a:noFill/>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利</a:t>
            </a:r>
            <a:r>
              <a:rPr lang="zh-CN" altLang="en-US" sz="2000" dirty="0" smtClean="0">
                <a:latin typeface="微软雅黑" panose="020B0503020204020204" pitchFamily="34" charset="-122"/>
                <a:ea typeface="微软雅黑" panose="020B0503020204020204" pitchFamily="34" charset="-122"/>
              </a:rPr>
              <a:t>用专利文本聚类寻找</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扩展关键词</a:t>
            </a:r>
            <a:endParaRPr lang="en-US" sz="2000" dirty="0">
              <a:latin typeface="微软雅黑" panose="020B0503020204020204" pitchFamily="34" charset="-122"/>
              <a:ea typeface="微软雅黑" panose="020B0503020204020204" pitchFamily="34" charset="-122"/>
            </a:endParaRPr>
          </a:p>
        </p:txBody>
      </p:sp>
      <p:pic>
        <p:nvPicPr>
          <p:cNvPr id="6" name="Picture 5"/>
          <p:cNvPicPr>
            <a:picLocks noChangeAspect="1"/>
          </p:cNvPicPr>
          <p:nvPr/>
        </p:nvPicPr>
        <p:blipFill>
          <a:blip r:embed="rId2"/>
          <a:stretch>
            <a:fillRect/>
          </a:stretch>
        </p:blipFill>
        <p:spPr>
          <a:xfrm>
            <a:off x="994981" y="908304"/>
            <a:ext cx="3058014" cy="4235196"/>
          </a:xfrm>
          <a:prstGeom prst="rect">
            <a:avLst/>
          </a:prstGeom>
        </p:spPr>
      </p:pic>
      <p:sp>
        <p:nvSpPr>
          <p:cNvPr id="8" name="Rectangle 7"/>
          <p:cNvSpPr/>
          <p:nvPr/>
        </p:nvSpPr>
        <p:spPr>
          <a:xfrm>
            <a:off x="892725" y="1253955"/>
            <a:ext cx="1100667" cy="251757"/>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103737" y="1948502"/>
            <a:ext cx="2702748" cy="1246495"/>
          </a:xfrm>
          <a:prstGeom prst="rect">
            <a:avLst/>
          </a:prstGeom>
          <a:solidFill>
            <a:srgbClr val="1AC604"/>
          </a:solidFill>
        </p:spPr>
        <p:txBody>
          <a:bodyPr wrap="square" lIns="0" tIns="0" rIns="0" bIns="0" rtlCol="0">
            <a:spAutoFit/>
          </a:bodyPr>
          <a:lstStyle/>
          <a:p>
            <a:pPr lvl="0" defTabSz="914400">
              <a:lnSpc>
                <a:spcPct val="150000"/>
              </a:lnSpc>
              <a:spcBef>
                <a:spcPct val="20000"/>
              </a:spcBef>
              <a:defRPr/>
            </a:pPr>
            <a:r>
              <a:rPr lang="zh-CN" altLang="en-US" dirty="0" smtClean="0">
                <a:solidFill>
                  <a:schemeClr val="bg1"/>
                </a:solidFill>
                <a:latin typeface="微软雅黑" panose="020B0503020204020204" pitchFamily="34" charset="-122"/>
                <a:ea typeface="微软雅黑" panose="020B0503020204020204" pitchFamily="34" charset="-122"/>
              </a:rPr>
              <a:t>通过浏览文本聚类的树状结构了解该领域关键技术点以及技术分布结构</a:t>
            </a:r>
            <a:endParaRPr 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954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5" name="TextBox 4"/>
          <p:cNvSpPr txBox="1"/>
          <p:nvPr/>
        </p:nvSpPr>
        <p:spPr>
          <a:xfrm>
            <a:off x="811574" y="336565"/>
            <a:ext cx="5388058"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科技文献检索</a:t>
            </a:r>
            <a:endParaRPr lang="en-US" sz="2000" dirty="0">
              <a:latin typeface="微软雅黑" panose="020B0503020204020204" pitchFamily="34" charset="-122"/>
              <a:ea typeface="微软雅黑" panose="020B0503020204020204" pitchFamily="34" charset="-122"/>
            </a:endParaRPr>
          </a:p>
        </p:txBody>
      </p:sp>
      <p:pic>
        <p:nvPicPr>
          <p:cNvPr id="4" name="Picture 3"/>
          <p:cNvPicPr>
            <a:picLocks noChangeAspect="1"/>
          </p:cNvPicPr>
          <p:nvPr/>
        </p:nvPicPr>
        <p:blipFill>
          <a:blip r:embed="rId2"/>
          <a:stretch>
            <a:fillRect/>
          </a:stretch>
        </p:blipFill>
        <p:spPr>
          <a:xfrm>
            <a:off x="-1" y="797980"/>
            <a:ext cx="6868403" cy="3495414"/>
          </a:xfrm>
          <a:prstGeom prst="rect">
            <a:avLst/>
          </a:prstGeom>
        </p:spPr>
      </p:pic>
      <p:pic>
        <p:nvPicPr>
          <p:cNvPr id="6" name="Picture 5"/>
          <p:cNvPicPr>
            <a:picLocks noChangeAspect="1"/>
          </p:cNvPicPr>
          <p:nvPr/>
        </p:nvPicPr>
        <p:blipFill>
          <a:blip r:embed="rId3"/>
          <a:stretch>
            <a:fillRect/>
          </a:stretch>
        </p:blipFill>
        <p:spPr>
          <a:xfrm>
            <a:off x="4404502" y="614362"/>
            <a:ext cx="2303472" cy="4283214"/>
          </a:xfrm>
          <a:prstGeom prst="rect">
            <a:avLst/>
          </a:prstGeom>
        </p:spPr>
      </p:pic>
      <p:sp>
        <p:nvSpPr>
          <p:cNvPr id="7" name="Rectangle 6"/>
          <p:cNvSpPr/>
          <p:nvPr/>
        </p:nvSpPr>
        <p:spPr>
          <a:xfrm>
            <a:off x="4323009" y="2300288"/>
            <a:ext cx="2293144" cy="300038"/>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33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9029"/>
            <a:ext cx="6858000" cy="3768328"/>
          </a:xfrm>
          <a:prstGeom prst="rect">
            <a:avLst/>
          </a:prstGeom>
        </p:spPr>
      </p:pic>
      <p:sp>
        <p:nvSpPr>
          <p:cNvPr id="4" name="Rectangle 3"/>
          <p:cNvSpPr/>
          <p:nvPr/>
        </p:nvSpPr>
        <p:spPr>
          <a:xfrm>
            <a:off x="765421" y="3429005"/>
            <a:ext cx="791917" cy="521493"/>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24916" y="2440603"/>
            <a:ext cx="539504" cy="616928"/>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170860" y="1823675"/>
            <a:ext cx="539504" cy="290881"/>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descr="Image result for ib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231" y="4589640"/>
            <a:ext cx="1015206" cy="53735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6805" y="332326"/>
            <a:ext cx="5388058"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基金资助机构揭示企业与前沿科技的联系</a:t>
            </a:r>
            <a:endParaRPr 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5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4" name="TextBox 3"/>
          <p:cNvSpPr txBox="1"/>
          <p:nvPr/>
        </p:nvSpPr>
        <p:spPr>
          <a:xfrm>
            <a:off x="811574" y="336565"/>
            <a:ext cx="5388058"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基金资助机构揭示企业与前沿科技的联系</a:t>
            </a:r>
            <a:endParaRPr lang="en-US" sz="2000" dirty="0">
              <a:latin typeface="微软雅黑" panose="020B0503020204020204" pitchFamily="34" charset="-122"/>
              <a:ea typeface="微软雅黑" panose="020B0503020204020204" pitchFamily="34" charset="-122"/>
            </a:endParaRPr>
          </a:p>
        </p:txBody>
      </p:sp>
      <p:pic>
        <p:nvPicPr>
          <p:cNvPr id="3" name="Picture 2"/>
          <p:cNvPicPr>
            <a:picLocks noChangeAspect="1"/>
          </p:cNvPicPr>
          <p:nvPr/>
        </p:nvPicPr>
        <p:blipFill>
          <a:blip r:embed="rId2"/>
          <a:stretch>
            <a:fillRect/>
          </a:stretch>
        </p:blipFill>
        <p:spPr>
          <a:xfrm>
            <a:off x="-1" y="797980"/>
            <a:ext cx="6848913" cy="3523989"/>
          </a:xfrm>
          <a:prstGeom prst="rect">
            <a:avLst/>
          </a:prstGeom>
        </p:spPr>
      </p:pic>
      <p:sp>
        <p:nvSpPr>
          <p:cNvPr id="6" name="Rectangle 5"/>
          <p:cNvSpPr/>
          <p:nvPr/>
        </p:nvSpPr>
        <p:spPr>
          <a:xfrm>
            <a:off x="1392058" y="4383274"/>
            <a:ext cx="4064794" cy="6429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基金资助机</a:t>
            </a:r>
            <a:r>
              <a:rPr lang="zh-CN" altLang="en-US" dirty="0" smtClean="0">
                <a:latin typeface="微软雅黑" panose="020B0503020204020204" pitchFamily="34" charset="-122"/>
                <a:ea typeface="微软雅黑" panose="020B0503020204020204" pitchFamily="34" charset="-122"/>
              </a:rPr>
              <a:t>构</a:t>
            </a:r>
            <a:r>
              <a:rPr lang="en-US" altLang="zh-CN" dirty="0" smtClean="0">
                <a:latin typeface="微软雅黑" panose="020B0503020204020204" pitchFamily="34" charset="-122"/>
                <a:ea typeface="微软雅黑" panose="020B0503020204020204" pitchFamily="34" charset="-122"/>
              </a:rPr>
              <a:t>or</a:t>
            </a:r>
            <a:r>
              <a:rPr lang="zh-CN" altLang="en-US" dirty="0" smtClean="0">
                <a:latin typeface="微软雅黑" panose="020B0503020204020204" pitchFamily="34" charset="-122"/>
                <a:ea typeface="微软雅黑" panose="020B0503020204020204" pitchFamily="34" charset="-122"/>
              </a:rPr>
              <a:t>组织机构名称为</a:t>
            </a:r>
            <a:r>
              <a:rPr lang="en-US" altLang="zh-CN" dirty="0" smtClean="0">
                <a:latin typeface="微软雅黑" panose="020B0503020204020204" pitchFamily="34" charset="-122"/>
                <a:ea typeface="微软雅黑" panose="020B0503020204020204" pitchFamily="34" charset="-122"/>
              </a:rPr>
              <a:t>IBM</a:t>
            </a:r>
            <a:endParaRPr 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6990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2810"/>
            <a:ext cx="6858000" cy="2317880"/>
          </a:xfrm>
          <a:prstGeom prst="rect">
            <a:avLst/>
          </a:prstGeom>
        </p:spPr>
      </p:pic>
      <p:sp>
        <p:nvSpPr>
          <p:cNvPr id="5" name="Rectangle 4"/>
          <p:cNvSpPr/>
          <p:nvPr/>
        </p:nvSpPr>
        <p:spPr>
          <a:xfrm>
            <a:off x="707231" y="2057400"/>
            <a:ext cx="292894" cy="821531"/>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59659" y="561051"/>
            <a:ext cx="6186487" cy="400110"/>
          </a:xfrm>
          <a:prstGeom prst="rect">
            <a:avLst/>
          </a:prstGeom>
          <a:noFill/>
        </p:spPr>
        <p:txBody>
          <a:bodyPr wrap="square" rtlCol="0">
            <a:spAutoFit/>
          </a:bodyPr>
          <a:lstStyle/>
          <a:p>
            <a:r>
              <a:rPr lang="zh-CN" altLang="en-US" sz="2000" dirty="0" smtClean="0">
                <a:latin typeface="微软雅黑" panose="020B0503020204020204" pitchFamily="34" charset="-122"/>
                <a:ea typeface="微软雅黑" panose="020B0503020204020204" pitchFamily="34" charset="-122"/>
              </a:rPr>
              <a:t>高被引科技文献的专利引用情况</a:t>
            </a:r>
            <a:endParaRPr lang="en-US" sz="2000" dirty="0">
              <a:latin typeface="微软雅黑" panose="020B0503020204020204" pitchFamily="34" charset="-122"/>
              <a:ea typeface="微软雅黑" panose="020B0503020204020204" pitchFamily="34" charset="-122"/>
            </a:endParaRPr>
          </a:p>
        </p:txBody>
      </p:sp>
      <p:sp>
        <p:nvSpPr>
          <p:cNvPr id="7" name="Rectangle 6"/>
          <p:cNvSpPr/>
          <p:nvPr/>
        </p:nvSpPr>
        <p:spPr>
          <a:xfrm>
            <a:off x="1749694" y="3887272"/>
            <a:ext cx="3358612"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科技文献被引频次排序前</a:t>
            </a:r>
            <a:r>
              <a:rPr lang="en-US" altLang="zh-CN" dirty="0">
                <a:latin typeface="微软雅黑" panose="020B0503020204020204" pitchFamily="34" charset="-122"/>
                <a:ea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rPr>
              <a:t>篇</a:t>
            </a:r>
            <a:endParaRPr 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9050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4" name="Picture 3"/>
          <p:cNvPicPr>
            <a:picLocks noChangeAspect="1"/>
          </p:cNvPicPr>
          <p:nvPr/>
        </p:nvPicPr>
        <p:blipFill>
          <a:blip r:embed="rId2"/>
          <a:stretch>
            <a:fillRect/>
          </a:stretch>
        </p:blipFill>
        <p:spPr>
          <a:xfrm>
            <a:off x="0" y="712622"/>
            <a:ext cx="6858000" cy="4110102"/>
          </a:xfrm>
          <a:prstGeom prst="rect">
            <a:avLst/>
          </a:prstGeom>
        </p:spPr>
      </p:pic>
      <p:sp>
        <p:nvSpPr>
          <p:cNvPr id="5" name="TextBox 4"/>
          <p:cNvSpPr txBox="1"/>
          <p:nvPr/>
        </p:nvSpPr>
        <p:spPr>
          <a:xfrm>
            <a:off x="811574" y="336565"/>
            <a:ext cx="5388058" cy="400110"/>
          </a:xfrm>
          <a:prstGeom prst="rect">
            <a:avLst/>
          </a:prstGeom>
          <a:noFill/>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各</a:t>
            </a:r>
            <a:r>
              <a:rPr lang="zh-CN" altLang="en-US" sz="2000" dirty="0" smtClean="0">
                <a:latin typeface="微软雅黑" panose="020B0503020204020204" pitchFamily="34" charset="-122"/>
                <a:ea typeface="微软雅黑" panose="020B0503020204020204" pitchFamily="34" charset="-122"/>
              </a:rPr>
              <a:t>研究方向出现年份</a:t>
            </a:r>
            <a:endParaRPr lang="en-US" sz="2000" dirty="0">
              <a:latin typeface="微软雅黑" panose="020B0503020204020204" pitchFamily="34" charset="-122"/>
              <a:ea typeface="微软雅黑" panose="020B0503020204020204" pitchFamily="34" charset="-122"/>
            </a:endParaRPr>
          </a:p>
        </p:txBody>
      </p:sp>
      <p:sp>
        <p:nvSpPr>
          <p:cNvPr id="6" name="Rectangle 5"/>
          <p:cNvSpPr/>
          <p:nvPr/>
        </p:nvSpPr>
        <p:spPr>
          <a:xfrm>
            <a:off x="0" y="2300288"/>
            <a:ext cx="2121693" cy="360758"/>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429000" y="650081"/>
            <a:ext cx="344878" cy="201096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7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5519"/>
            <a:ext cx="6858000" cy="3572461"/>
          </a:xfrm>
          <a:prstGeom prst="rect">
            <a:avLst/>
          </a:prstGeom>
        </p:spPr>
      </p:pic>
      <p:sp>
        <p:nvSpPr>
          <p:cNvPr id="4" name="Freeform 3"/>
          <p:cNvSpPr/>
          <p:nvPr/>
        </p:nvSpPr>
        <p:spPr>
          <a:xfrm>
            <a:off x="0" y="3575582"/>
            <a:ext cx="2200924" cy="839256"/>
          </a:xfrm>
          <a:custGeom>
            <a:avLst/>
            <a:gdLst>
              <a:gd name="connsiteX0" fmla="*/ 957263 w 2200924"/>
              <a:gd name="connsiteY0" fmla="*/ 174887 h 839256"/>
              <a:gd name="connsiteX1" fmla="*/ 957263 w 2200924"/>
              <a:gd name="connsiteY1" fmla="*/ 174887 h 839256"/>
              <a:gd name="connsiteX2" fmla="*/ 1014413 w 2200924"/>
              <a:gd name="connsiteY2" fmla="*/ 196318 h 839256"/>
              <a:gd name="connsiteX3" fmla="*/ 1121569 w 2200924"/>
              <a:gd name="connsiteY3" fmla="*/ 160599 h 839256"/>
              <a:gd name="connsiteX4" fmla="*/ 1207294 w 2200924"/>
              <a:gd name="connsiteY4" fmla="*/ 132024 h 839256"/>
              <a:gd name="connsiteX5" fmla="*/ 1228725 w 2200924"/>
              <a:gd name="connsiteY5" fmla="*/ 124881 h 839256"/>
              <a:gd name="connsiteX6" fmla="*/ 1343025 w 2200924"/>
              <a:gd name="connsiteY6" fmla="*/ 110593 h 839256"/>
              <a:gd name="connsiteX7" fmla="*/ 1385888 w 2200924"/>
              <a:gd name="connsiteY7" fmla="*/ 96306 h 839256"/>
              <a:gd name="connsiteX8" fmla="*/ 1407319 w 2200924"/>
              <a:gd name="connsiteY8" fmla="*/ 89162 h 839256"/>
              <a:gd name="connsiteX9" fmla="*/ 1435894 w 2200924"/>
              <a:gd name="connsiteY9" fmla="*/ 82018 h 839256"/>
              <a:gd name="connsiteX10" fmla="*/ 1457325 w 2200924"/>
              <a:gd name="connsiteY10" fmla="*/ 67731 h 839256"/>
              <a:gd name="connsiteX11" fmla="*/ 1500188 w 2200924"/>
              <a:gd name="connsiteY11" fmla="*/ 32012 h 839256"/>
              <a:gd name="connsiteX12" fmla="*/ 1600200 w 2200924"/>
              <a:gd name="connsiteY12" fmla="*/ 17724 h 839256"/>
              <a:gd name="connsiteX13" fmla="*/ 1621631 w 2200924"/>
              <a:gd name="connsiteY13" fmla="*/ 10581 h 839256"/>
              <a:gd name="connsiteX14" fmla="*/ 1814513 w 2200924"/>
              <a:gd name="connsiteY14" fmla="*/ 10581 h 839256"/>
              <a:gd name="connsiteX15" fmla="*/ 1885950 w 2200924"/>
              <a:gd name="connsiteY15" fmla="*/ 46299 h 839256"/>
              <a:gd name="connsiteX16" fmla="*/ 1907381 w 2200924"/>
              <a:gd name="connsiteY16" fmla="*/ 60587 h 839256"/>
              <a:gd name="connsiteX17" fmla="*/ 1928813 w 2200924"/>
              <a:gd name="connsiteY17" fmla="*/ 74874 h 839256"/>
              <a:gd name="connsiteX18" fmla="*/ 1971675 w 2200924"/>
              <a:gd name="connsiteY18" fmla="*/ 132024 h 839256"/>
              <a:gd name="connsiteX19" fmla="*/ 1993106 w 2200924"/>
              <a:gd name="connsiteY19" fmla="*/ 160599 h 839256"/>
              <a:gd name="connsiteX20" fmla="*/ 2014538 w 2200924"/>
              <a:gd name="connsiteY20" fmla="*/ 174887 h 839256"/>
              <a:gd name="connsiteX21" fmla="*/ 2057400 w 2200924"/>
              <a:gd name="connsiteY21" fmla="*/ 210606 h 839256"/>
              <a:gd name="connsiteX22" fmla="*/ 2071688 w 2200924"/>
              <a:gd name="connsiteY22" fmla="*/ 232037 h 839256"/>
              <a:gd name="connsiteX23" fmla="*/ 2128838 w 2200924"/>
              <a:gd name="connsiteY23" fmla="*/ 296331 h 839256"/>
              <a:gd name="connsiteX24" fmla="*/ 2143125 w 2200924"/>
              <a:gd name="connsiteY24" fmla="*/ 324906 h 839256"/>
              <a:gd name="connsiteX25" fmla="*/ 2171700 w 2200924"/>
              <a:gd name="connsiteY25" fmla="*/ 367768 h 839256"/>
              <a:gd name="connsiteX26" fmla="*/ 2185988 w 2200924"/>
              <a:gd name="connsiteY26" fmla="*/ 496356 h 839256"/>
              <a:gd name="connsiteX27" fmla="*/ 2171700 w 2200924"/>
              <a:gd name="connsiteY27" fmla="*/ 732099 h 839256"/>
              <a:gd name="connsiteX28" fmla="*/ 2178844 w 2200924"/>
              <a:gd name="connsiteY28" fmla="*/ 796393 h 839256"/>
              <a:gd name="connsiteX29" fmla="*/ 2193131 w 2200924"/>
              <a:gd name="connsiteY29" fmla="*/ 839256 h 839256"/>
              <a:gd name="connsiteX30" fmla="*/ 2193131 w 2200924"/>
              <a:gd name="connsiteY30" fmla="*/ 789249 h 839256"/>
              <a:gd name="connsiteX31" fmla="*/ 2178844 w 2200924"/>
              <a:gd name="connsiteY31" fmla="*/ 782106 h 839256"/>
              <a:gd name="connsiteX32" fmla="*/ 0 w 2200924"/>
              <a:gd name="connsiteY32" fmla="*/ 774962 h 839256"/>
              <a:gd name="connsiteX33" fmla="*/ 0 w 2200924"/>
              <a:gd name="connsiteY33" fmla="*/ 367768 h 839256"/>
              <a:gd name="connsiteX34" fmla="*/ 57150 w 2200924"/>
              <a:gd name="connsiteY34" fmla="*/ 346337 h 839256"/>
              <a:gd name="connsiteX35" fmla="*/ 100013 w 2200924"/>
              <a:gd name="connsiteY35" fmla="*/ 332049 h 839256"/>
              <a:gd name="connsiteX36" fmla="*/ 121444 w 2200924"/>
              <a:gd name="connsiteY36" fmla="*/ 310618 h 839256"/>
              <a:gd name="connsiteX37" fmla="*/ 135731 w 2200924"/>
              <a:gd name="connsiteY37" fmla="*/ 289187 h 839256"/>
              <a:gd name="connsiteX38" fmla="*/ 178594 w 2200924"/>
              <a:gd name="connsiteY38" fmla="*/ 274899 h 839256"/>
              <a:gd name="connsiteX39" fmla="*/ 242888 w 2200924"/>
              <a:gd name="connsiteY39" fmla="*/ 253468 h 839256"/>
              <a:gd name="connsiteX40" fmla="*/ 285750 w 2200924"/>
              <a:gd name="connsiteY40" fmla="*/ 232037 h 839256"/>
              <a:gd name="connsiteX41" fmla="*/ 307181 w 2200924"/>
              <a:gd name="connsiteY41" fmla="*/ 224893 h 839256"/>
              <a:gd name="connsiteX42" fmla="*/ 350044 w 2200924"/>
              <a:gd name="connsiteY42" fmla="*/ 203462 h 839256"/>
              <a:gd name="connsiteX43" fmla="*/ 507206 w 2200924"/>
              <a:gd name="connsiteY43" fmla="*/ 189174 h 839256"/>
              <a:gd name="connsiteX44" fmla="*/ 542925 w 2200924"/>
              <a:gd name="connsiteY44" fmla="*/ 182031 h 839256"/>
              <a:gd name="connsiteX45" fmla="*/ 571500 w 2200924"/>
              <a:gd name="connsiteY45" fmla="*/ 174887 h 839256"/>
              <a:gd name="connsiteX46" fmla="*/ 614363 w 2200924"/>
              <a:gd name="connsiteY46" fmla="*/ 167743 h 839256"/>
              <a:gd name="connsiteX47" fmla="*/ 664369 w 2200924"/>
              <a:gd name="connsiteY47" fmla="*/ 153456 h 839256"/>
              <a:gd name="connsiteX48" fmla="*/ 700088 w 2200924"/>
              <a:gd name="connsiteY48" fmla="*/ 146312 h 839256"/>
              <a:gd name="connsiteX49" fmla="*/ 721519 w 2200924"/>
              <a:gd name="connsiteY49" fmla="*/ 139168 h 839256"/>
              <a:gd name="connsiteX50" fmla="*/ 750094 w 2200924"/>
              <a:gd name="connsiteY50" fmla="*/ 132024 h 839256"/>
              <a:gd name="connsiteX51" fmla="*/ 864394 w 2200924"/>
              <a:gd name="connsiteY51" fmla="*/ 139168 h 839256"/>
              <a:gd name="connsiteX52" fmla="*/ 892969 w 2200924"/>
              <a:gd name="connsiteY52" fmla="*/ 146312 h 839256"/>
              <a:gd name="connsiteX53" fmla="*/ 928688 w 2200924"/>
              <a:gd name="connsiteY53" fmla="*/ 153456 h 839256"/>
              <a:gd name="connsiteX54" fmla="*/ 950119 w 2200924"/>
              <a:gd name="connsiteY54" fmla="*/ 160599 h 839256"/>
              <a:gd name="connsiteX55" fmla="*/ 1014413 w 2200924"/>
              <a:gd name="connsiteY55" fmla="*/ 174887 h 839256"/>
              <a:gd name="connsiteX56" fmla="*/ 1028700 w 2200924"/>
              <a:gd name="connsiteY56" fmla="*/ 189174 h 839256"/>
              <a:gd name="connsiteX57" fmla="*/ 1007269 w 2200924"/>
              <a:gd name="connsiteY57" fmla="*/ 196318 h 83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200924" h="839256">
                <a:moveTo>
                  <a:pt x="957263" y="174887"/>
                </a:moveTo>
                <a:lnTo>
                  <a:pt x="957263" y="174887"/>
                </a:lnTo>
                <a:cubicBezTo>
                  <a:pt x="976313" y="182031"/>
                  <a:pt x="994207" y="193941"/>
                  <a:pt x="1014413" y="196318"/>
                </a:cubicBezTo>
                <a:cubicBezTo>
                  <a:pt x="1110939" y="207674"/>
                  <a:pt x="1048687" y="184892"/>
                  <a:pt x="1121569" y="160599"/>
                </a:cubicBezTo>
                <a:lnTo>
                  <a:pt x="1207294" y="132024"/>
                </a:lnTo>
                <a:cubicBezTo>
                  <a:pt x="1214438" y="129643"/>
                  <a:pt x="1221253" y="125815"/>
                  <a:pt x="1228725" y="124881"/>
                </a:cubicBezTo>
                <a:lnTo>
                  <a:pt x="1343025" y="110593"/>
                </a:lnTo>
                <a:lnTo>
                  <a:pt x="1385888" y="96306"/>
                </a:lnTo>
                <a:cubicBezTo>
                  <a:pt x="1393032" y="93925"/>
                  <a:pt x="1400014" y="90988"/>
                  <a:pt x="1407319" y="89162"/>
                </a:cubicBezTo>
                <a:lnTo>
                  <a:pt x="1435894" y="82018"/>
                </a:lnTo>
                <a:cubicBezTo>
                  <a:pt x="1443038" y="77256"/>
                  <a:pt x="1450729" y="73227"/>
                  <a:pt x="1457325" y="67731"/>
                </a:cubicBezTo>
                <a:cubicBezTo>
                  <a:pt x="1467170" y="59526"/>
                  <a:pt x="1485355" y="35502"/>
                  <a:pt x="1500188" y="32012"/>
                </a:cubicBezTo>
                <a:cubicBezTo>
                  <a:pt x="1532969" y="24299"/>
                  <a:pt x="1600200" y="17724"/>
                  <a:pt x="1600200" y="17724"/>
                </a:cubicBezTo>
                <a:cubicBezTo>
                  <a:pt x="1607344" y="15343"/>
                  <a:pt x="1614391" y="12650"/>
                  <a:pt x="1621631" y="10581"/>
                </a:cubicBezTo>
                <a:cubicBezTo>
                  <a:pt x="1694524" y="-10245"/>
                  <a:pt x="1689901" y="5163"/>
                  <a:pt x="1814513" y="10581"/>
                </a:cubicBezTo>
                <a:cubicBezTo>
                  <a:pt x="1859746" y="21888"/>
                  <a:pt x="1834920" y="12278"/>
                  <a:pt x="1885950" y="46299"/>
                </a:cubicBezTo>
                <a:lnTo>
                  <a:pt x="1907381" y="60587"/>
                </a:lnTo>
                <a:lnTo>
                  <a:pt x="1928813" y="74874"/>
                </a:lnTo>
                <a:lnTo>
                  <a:pt x="1971675" y="132024"/>
                </a:lnTo>
                <a:cubicBezTo>
                  <a:pt x="1978819" y="141549"/>
                  <a:pt x="1983199" y="153995"/>
                  <a:pt x="1993106" y="160599"/>
                </a:cubicBezTo>
                <a:cubicBezTo>
                  <a:pt x="2000250" y="165362"/>
                  <a:pt x="2007942" y="169390"/>
                  <a:pt x="2014538" y="174887"/>
                </a:cubicBezTo>
                <a:cubicBezTo>
                  <a:pt x="2069548" y="220729"/>
                  <a:pt x="2004185" y="175128"/>
                  <a:pt x="2057400" y="210606"/>
                </a:cubicBezTo>
                <a:cubicBezTo>
                  <a:pt x="2062163" y="217750"/>
                  <a:pt x="2065984" y="225620"/>
                  <a:pt x="2071688" y="232037"/>
                </a:cubicBezTo>
                <a:cubicBezTo>
                  <a:pt x="2106406" y="271094"/>
                  <a:pt x="2109383" y="262284"/>
                  <a:pt x="2128838" y="296331"/>
                </a:cubicBezTo>
                <a:cubicBezTo>
                  <a:pt x="2134121" y="305577"/>
                  <a:pt x="2137646" y="315774"/>
                  <a:pt x="2143125" y="324906"/>
                </a:cubicBezTo>
                <a:cubicBezTo>
                  <a:pt x="2151960" y="339630"/>
                  <a:pt x="2171700" y="367768"/>
                  <a:pt x="2171700" y="367768"/>
                </a:cubicBezTo>
                <a:cubicBezTo>
                  <a:pt x="2184646" y="419552"/>
                  <a:pt x="2185988" y="417923"/>
                  <a:pt x="2185988" y="496356"/>
                </a:cubicBezTo>
                <a:cubicBezTo>
                  <a:pt x="2185988" y="696010"/>
                  <a:pt x="2200669" y="645196"/>
                  <a:pt x="2171700" y="732099"/>
                </a:cubicBezTo>
                <a:cubicBezTo>
                  <a:pt x="2174081" y="753530"/>
                  <a:pt x="2174615" y="775249"/>
                  <a:pt x="2178844" y="796393"/>
                </a:cubicBezTo>
                <a:cubicBezTo>
                  <a:pt x="2181798" y="811161"/>
                  <a:pt x="2193131" y="839256"/>
                  <a:pt x="2193131" y="839256"/>
                </a:cubicBezTo>
                <a:cubicBezTo>
                  <a:pt x="2199940" y="818830"/>
                  <a:pt x="2206586" y="811675"/>
                  <a:pt x="2193131" y="789249"/>
                </a:cubicBezTo>
                <a:cubicBezTo>
                  <a:pt x="2190392" y="784683"/>
                  <a:pt x="2183606" y="784487"/>
                  <a:pt x="2178844" y="782106"/>
                </a:cubicBezTo>
                <a:lnTo>
                  <a:pt x="0" y="774962"/>
                </a:lnTo>
                <a:lnTo>
                  <a:pt x="0" y="367768"/>
                </a:lnTo>
                <a:lnTo>
                  <a:pt x="57150" y="346337"/>
                </a:lnTo>
                <a:cubicBezTo>
                  <a:pt x="71333" y="341272"/>
                  <a:pt x="100013" y="332049"/>
                  <a:pt x="100013" y="332049"/>
                </a:cubicBezTo>
                <a:cubicBezTo>
                  <a:pt x="107157" y="324905"/>
                  <a:pt x="114976" y="318379"/>
                  <a:pt x="121444" y="310618"/>
                </a:cubicBezTo>
                <a:cubicBezTo>
                  <a:pt x="126940" y="304022"/>
                  <a:pt x="128450" y="293737"/>
                  <a:pt x="135731" y="289187"/>
                </a:cubicBezTo>
                <a:cubicBezTo>
                  <a:pt x="148502" y="281205"/>
                  <a:pt x="164306" y="279661"/>
                  <a:pt x="178594" y="274899"/>
                </a:cubicBezTo>
                <a:lnTo>
                  <a:pt x="242888" y="253468"/>
                </a:lnTo>
                <a:cubicBezTo>
                  <a:pt x="296753" y="235513"/>
                  <a:pt x="230360" y="259732"/>
                  <a:pt x="285750" y="232037"/>
                </a:cubicBezTo>
                <a:cubicBezTo>
                  <a:pt x="292485" y="228669"/>
                  <a:pt x="300446" y="228261"/>
                  <a:pt x="307181" y="224893"/>
                </a:cubicBezTo>
                <a:cubicBezTo>
                  <a:pt x="338004" y="209482"/>
                  <a:pt x="317727" y="210644"/>
                  <a:pt x="350044" y="203462"/>
                </a:cubicBezTo>
                <a:cubicBezTo>
                  <a:pt x="402555" y="191792"/>
                  <a:pt x="452260" y="192608"/>
                  <a:pt x="507206" y="189174"/>
                </a:cubicBezTo>
                <a:cubicBezTo>
                  <a:pt x="519112" y="186793"/>
                  <a:pt x="531072" y="184665"/>
                  <a:pt x="542925" y="182031"/>
                </a:cubicBezTo>
                <a:cubicBezTo>
                  <a:pt x="552509" y="179901"/>
                  <a:pt x="561873" y="176813"/>
                  <a:pt x="571500" y="174887"/>
                </a:cubicBezTo>
                <a:cubicBezTo>
                  <a:pt x="585703" y="172046"/>
                  <a:pt x="600160" y="170584"/>
                  <a:pt x="614363" y="167743"/>
                </a:cubicBezTo>
                <a:cubicBezTo>
                  <a:pt x="681165" y="154382"/>
                  <a:pt x="609908" y="167071"/>
                  <a:pt x="664369" y="153456"/>
                </a:cubicBezTo>
                <a:cubicBezTo>
                  <a:pt x="676149" y="150511"/>
                  <a:pt x="688308" y="149257"/>
                  <a:pt x="700088" y="146312"/>
                </a:cubicBezTo>
                <a:cubicBezTo>
                  <a:pt x="707393" y="144486"/>
                  <a:pt x="714279" y="141237"/>
                  <a:pt x="721519" y="139168"/>
                </a:cubicBezTo>
                <a:cubicBezTo>
                  <a:pt x="730959" y="136471"/>
                  <a:pt x="740569" y="134405"/>
                  <a:pt x="750094" y="132024"/>
                </a:cubicBezTo>
                <a:cubicBezTo>
                  <a:pt x="788194" y="134405"/>
                  <a:pt x="826409" y="135369"/>
                  <a:pt x="864394" y="139168"/>
                </a:cubicBezTo>
                <a:cubicBezTo>
                  <a:pt x="874163" y="140145"/>
                  <a:pt x="883385" y="144182"/>
                  <a:pt x="892969" y="146312"/>
                </a:cubicBezTo>
                <a:cubicBezTo>
                  <a:pt x="904822" y="148946"/>
                  <a:pt x="916908" y="150511"/>
                  <a:pt x="928688" y="153456"/>
                </a:cubicBezTo>
                <a:cubicBezTo>
                  <a:pt x="935993" y="155282"/>
                  <a:pt x="942768" y="158966"/>
                  <a:pt x="950119" y="160599"/>
                </a:cubicBezTo>
                <a:cubicBezTo>
                  <a:pt x="960049" y="162806"/>
                  <a:pt x="1000223" y="166373"/>
                  <a:pt x="1014413" y="174887"/>
                </a:cubicBezTo>
                <a:cubicBezTo>
                  <a:pt x="1020188" y="178352"/>
                  <a:pt x="1023938" y="184412"/>
                  <a:pt x="1028700" y="189174"/>
                </a:cubicBezTo>
                <a:lnTo>
                  <a:pt x="1007269" y="196318"/>
                </a:lnTo>
              </a:path>
            </a:pathLst>
          </a:custGeom>
          <a:solidFill>
            <a:srgbClr val="6817FF">
              <a:alpha val="30000"/>
            </a:srgbClr>
          </a:solidFill>
          <a:ln>
            <a:solidFill>
              <a:schemeClr val="accent1">
                <a:shade val="95000"/>
                <a:satMod val="105000"/>
                <a:alpha val="2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自动驾驶</a:t>
            </a:r>
            <a:endParaRPr lang="en-US" dirty="0">
              <a:latin typeface="微软雅黑" panose="020B0503020204020204" pitchFamily="34" charset="-122"/>
              <a:ea typeface="微软雅黑" panose="020B0503020204020204" pitchFamily="34" charset="-122"/>
            </a:endParaRPr>
          </a:p>
        </p:txBody>
      </p:sp>
      <p:sp>
        <p:nvSpPr>
          <p:cNvPr id="5" name="Freeform 4"/>
          <p:cNvSpPr/>
          <p:nvPr/>
        </p:nvSpPr>
        <p:spPr>
          <a:xfrm>
            <a:off x="-21431" y="1535626"/>
            <a:ext cx="1950244" cy="986118"/>
          </a:xfrm>
          <a:custGeom>
            <a:avLst/>
            <a:gdLst>
              <a:gd name="connsiteX0" fmla="*/ 0 w 1950244"/>
              <a:gd name="connsiteY0" fmla="*/ 14568 h 986118"/>
              <a:gd name="connsiteX1" fmla="*/ 21431 w 1950244"/>
              <a:gd name="connsiteY1" fmla="*/ 893249 h 986118"/>
              <a:gd name="connsiteX2" fmla="*/ 21431 w 1950244"/>
              <a:gd name="connsiteY2" fmla="*/ 893249 h 986118"/>
              <a:gd name="connsiteX3" fmla="*/ 78581 w 1950244"/>
              <a:gd name="connsiteY3" fmla="*/ 936112 h 986118"/>
              <a:gd name="connsiteX4" fmla="*/ 100012 w 1950244"/>
              <a:gd name="connsiteY4" fmla="*/ 950399 h 986118"/>
              <a:gd name="connsiteX5" fmla="*/ 121444 w 1950244"/>
              <a:gd name="connsiteY5" fmla="*/ 957543 h 986118"/>
              <a:gd name="connsiteX6" fmla="*/ 142875 w 1950244"/>
              <a:gd name="connsiteY6" fmla="*/ 971830 h 986118"/>
              <a:gd name="connsiteX7" fmla="*/ 200025 w 1950244"/>
              <a:gd name="connsiteY7" fmla="*/ 978974 h 986118"/>
              <a:gd name="connsiteX8" fmla="*/ 328612 w 1950244"/>
              <a:gd name="connsiteY8" fmla="*/ 971830 h 986118"/>
              <a:gd name="connsiteX9" fmla="*/ 364331 w 1950244"/>
              <a:gd name="connsiteY9" fmla="*/ 957543 h 986118"/>
              <a:gd name="connsiteX10" fmla="*/ 385762 w 1950244"/>
              <a:gd name="connsiteY10" fmla="*/ 950399 h 986118"/>
              <a:gd name="connsiteX11" fmla="*/ 414337 w 1950244"/>
              <a:gd name="connsiteY11" fmla="*/ 928968 h 986118"/>
              <a:gd name="connsiteX12" fmla="*/ 464344 w 1950244"/>
              <a:gd name="connsiteY12" fmla="*/ 914680 h 986118"/>
              <a:gd name="connsiteX13" fmla="*/ 578644 w 1950244"/>
              <a:gd name="connsiteY13" fmla="*/ 921824 h 986118"/>
              <a:gd name="connsiteX14" fmla="*/ 600075 w 1950244"/>
              <a:gd name="connsiteY14" fmla="*/ 928968 h 986118"/>
              <a:gd name="connsiteX15" fmla="*/ 628650 w 1950244"/>
              <a:gd name="connsiteY15" fmla="*/ 936112 h 986118"/>
              <a:gd name="connsiteX16" fmla="*/ 650081 w 1950244"/>
              <a:gd name="connsiteY16" fmla="*/ 943255 h 986118"/>
              <a:gd name="connsiteX17" fmla="*/ 800100 w 1950244"/>
              <a:gd name="connsiteY17" fmla="*/ 950399 h 986118"/>
              <a:gd name="connsiteX18" fmla="*/ 850106 w 1950244"/>
              <a:gd name="connsiteY18" fmla="*/ 964687 h 986118"/>
              <a:gd name="connsiteX19" fmla="*/ 921544 w 1950244"/>
              <a:gd name="connsiteY19" fmla="*/ 986118 h 986118"/>
              <a:gd name="connsiteX20" fmla="*/ 1135856 w 1950244"/>
              <a:gd name="connsiteY20" fmla="*/ 978974 h 986118"/>
              <a:gd name="connsiteX21" fmla="*/ 1157287 w 1950244"/>
              <a:gd name="connsiteY21" fmla="*/ 971830 h 986118"/>
              <a:gd name="connsiteX22" fmla="*/ 1278731 w 1950244"/>
              <a:gd name="connsiteY22" fmla="*/ 964687 h 986118"/>
              <a:gd name="connsiteX23" fmla="*/ 1357312 w 1950244"/>
              <a:gd name="connsiteY23" fmla="*/ 950399 h 986118"/>
              <a:gd name="connsiteX24" fmla="*/ 1378744 w 1950244"/>
              <a:gd name="connsiteY24" fmla="*/ 943255 h 986118"/>
              <a:gd name="connsiteX25" fmla="*/ 1407319 w 1950244"/>
              <a:gd name="connsiteY25" fmla="*/ 936112 h 986118"/>
              <a:gd name="connsiteX26" fmla="*/ 1428750 w 1950244"/>
              <a:gd name="connsiteY26" fmla="*/ 921824 h 986118"/>
              <a:gd name="connsiteX27" fmla="*/ 1493044 w 1950244"/>
              <a:gd name="connsiteY27" fmla="*/ 907537 h 986118"/>
              <a:gd name="connsiteX28" fmla="*/ 1543050 w 1950244"/>
              <a:gd name="connsiteY28" fmla="*/ 893249 h 986118"/>
              <a:gd name="connsiteX29" fmla="*/ 1600200 w 1950244"/>
              <a:gd name="connsiteY29" fmla="*/ 878962 h 986118"/>
              <a:gd name="connsiteX30" fmla="*/ 1678781 w 1950244"/>
              <a:gd name="connsiteY30" fmla="*/ 857530 h 986118"/>
              <a:gd name="connsiteX31" fmla="*/ 1700212 w 1950244"/>
              <a:gd name="connsiteY31" fmla="*/ 850387 h 986118"/>
              <a:gd name="connsiteX32" fmla="*/ 1728787 w 1950244"/>
              <a:gd name="connsiteY32" fmla="*/ 828955 h 986118"/>
              <a:gd name="connsiteX33" fmla="*/ 1757362 w 1950244"/>
              <a:gd name="connsiteY33" fmla="*/ 814668 h 986118"/>
              <a:gd name="connsiteX34" fmla="*/ 1778794 w 1950244"/>
              <a:gd name="connsiteY34" fmla="*/ 778949 h 986118"/>
              <a:gd name="connsiteX35" fmla="*/ 1800225 w 1950244"/>
              <a:gd name="connsiteY35" fmla="*/ 764662 h 986118"/>
              <a:gd name="connsiteX36" fmla="*/ 1828800 w 1950244"/>
              <a:gd name="connsiteY36" fmla="*/ 736087 h 986118"/>
              <a:gd name="connsiteX37" fmla="*/ 1850231 w 1950244"/>
              <a:gd name="connsiteY37" fmla="*/ 721799 h 986118"/>
              <a:gd name="connsiteX38" fmla="*/ 1885950 w 1950244"/>
              <a:gd name="connsiteY38" fmla="*/ 678937 h 986118"/>
              <a:gd name="connsiteX39" fmla="*/ 1921669 w 1950244"/>
              <a:gd name="connsiteY39" fmla="*/ 628930 h 986118"/>
              <a:gd name="connsiteX40" fmla="*/ 1935956 w 1950244"/>
              <a:gd name="connsiteY40" fmla="*/ 557493 h 986118"/>
              <a:gd name="connsiteX41" fmla="*/ 1950244 w 1950244"/>
              <a:gd name="connsiteY41" fmla="*/ 514630 h 986118"/>
              <a:gd name="connsiteX42" fmla="*/ 1900237 w 1950244"/>
              <a:gd name="connsiteY42" fmla="*/ 357468 h 986118"/>
              <a:gd name="connsiteX43" fmla="*/ 1857375 w 1950244"/>
              <a:gd name="connsiteY43" fmla="*/ 300318 h 986118"/>
              <a:gd name="connsiteX44" fmla="*/ 1807369 w 1950244"/>
              <a:gd name="connsiteY44" fmla="*/ 228880 h 986118"/>
              <a:gd name="connsiteX45" fmla="*/ 1735931 w 1950244"/>
              <a:gd name="connsiteY45" fmla="*/ 136012 h 986118"/>
              <a:gd name="connsiteX46" fmla="*/ 1685925 w 1950244"/>
              <a:gd name="connsiteY46" fmla="*/ 107437 h 986118"/>
              <a:gd name="connsiteX47" fmla="*/ 1664494 w 1950244"/>
              <a:gd name="connsiteY47" fmla="*/ 100293 h 986118"/>
              <a:gd name="connsiteX48" fmla="*/ 1628775 w 1950244"/>
              <a:gd name="connsiteY48" fmla="*/ 78862 h 986118"/>
              <a:gd name="connsiteX49" fmla="*/ 1578769 w 1950244"/>
              <a:gd name="connsiteY49" fmla="*/ 64574 h 986118"/>
              <a:gd name="connsiteX50" fmla="*/ 1464469 w 1950244"/>
              <a:gd name="connsiteY50" fmla="*/ 21712 h 986118"/>
              <a:gd name="connsiteX51" fmla="*/ 1314450 w 1950244"/>
              <a:gd name="connsiteY51" fmla="*/ 14568 h 986118"/>
              <a:gd name="connsiteX52" fmla="*/ 1271587 w 1950244"/>
              <a:gd name="connsiteY52" fmla="*/ 7424 h 986118"/>
              <a:gd name="connsiteX53" fmla="*/ 885825 w 1950244"/>
              <a:gd name="connsiteY53" fmla="*/ 7424 h 986118"/>
              <a:gd name="connsiteX54" fmla="*/ 335756 w 1950244"/>
              <a:gd name="connsiteY54" fmla="*/ 7424 h 986118"/>
              <a:gd name="connsiteX55" fmla="*/ 0 w 1950244"/>
              <a:gd name="connsiteY55" fmla="*/ 14568 h 98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950244" h="986118">
                <a:moveTo>
                  <a:pt x="0" y="14568"/>
                </a:moveTo>
                <a:lnTo>
                  <a:pt x="21431" y="893249"/>
                </a:lnTo>
                <a:lnTo>
                  <a:pt x="21431" y="893249"/>
                </a:lnTo>
                <a:cubicBezTo>
                  <a:pt x="40481" y="907537"/>
                  <a:pt x="59323" y="922106"/>
                  <a:pt x="78581" y="936112"/>
                </a:cubicBezTo>
                <a:cubicBezTo>
                  <a:pt x="85524" y="941162"/>
                  <a:pt x="92333" y="946559"/>
                  <a:pt x="100012" y="950399"/>
                </a:cubicBezTo>
                <a:cubicBezTo>
                  <a:pt x="106747" y="953767"/>
                  <a:pt x="114709" y="954175"/>
                  <a:pt x="121444" y="957543"/>
                </a:cubicBezTo>
                <a:cubicBezTo>
                  <a:pt x="129123" y="961383"/>
                  <a:pt x="134592" y="969571"/>
                  <a:pt x="142875" y="971830"/>
                </a:cubicBezTo>
                <a:cubicBezTo>
                  <a:pt x="161397" y="976881"/>
                  <a:pt x="180975" y="976593"/>
                  <a:pt x="200025" y="978974"/>
                </a:cubicBezTo>
                <a:cubicBezTo>
                  <a:pt x="242887" y="976593"/>
                  <a:pt x="286044" y="977382"/>
                  <a:pt x="328612" y="971830"/>
                </a:cubicBezTo>
                <a:cubicBezTo>
                  <a:pt x="341328" y="970171"/>
                  <a:pt x="352324" y="962046"/>
                  <a:pt x="364331" y="957543"/>
                </a:cubicBezTo>
                <a:cubicBezTo>
                  <a:pt x="371382" y="954899"/>
                  <a:pt x="378618" y="952780"/>
                  <a:pt x="385762" y="950399"/>
                </a:cubicBezTo>
                <a:cubicBezTo>
                  <a:pt x="395287" y="943255"/>
                  <a:pt x="403999" y="934875"/>
                  <a:pt x="414337" y="928968"/>
                </a:cubicBezTo>
                <a:cubicBezTo>
                  <a:pt x="422308" y="924413"/>
                  <a:pt x="458158" y="916227"/>
                  <a:pt x="464344" y="914680"/>
                </a:cubicBezTo>
                <a:cubicBezTo>
                  <a:pt x="502444" y="917061"/>
                  <a:pt x="540679" y="917828"/>
                  <a:pt x="578644" y="921824"/>
                </a:cubicBezTo>
                <a:cubicBezTo>
                  <a:pt x="586133" y="922612"/>
                  <a:pt x="592835" y="926899"/>
                  <a:pt x="600075" y="928968"/>
                </a:cubicBezTo>
                <a:cubicBezTo>
                  <a:pt x="609515" y="931665"/>
                  <a:pt x="619210" y="933415"/>
                  <a:pt x="628650" y="936112"/>
                </a:cubicBezTo>
                <a:cubicBezTo>
                  <a:pt x="635890" y="938181"/>
                  <a:pt x="642577" y="942630"/>
                  <a:pt x="650081" y="943255"/>
                </a:cubicBezTo>
                <a:cubicBezTo>
                  <a:pt x="699971" y="947412"/>
                  <a:pt x="750094" y="948018"/>
                  <a:pt x="800100" y="950399"/>
                </a:cubicBezTo>
                <a:cubicBezTo>
                  <a:pt x="872085" y="974395"/>
                  <a:pt x="760455" y="937792"/>
                  <a:pt x="850106" y="964687"/>
                </a:cubicBezTo>
                <a:cubicBezTo>
                  <a:pt x="937068" y="990775"/>
                  <a:pt x="855682" y="969652"/>
                  <a:pt x="921544" y="986118"/>
                </a:cubicBezTo>
                <a:cubicBezTo>
                  <a:pt x="992981" y="983737"/>
                  <a:pt x="1064510" y="983298"/>
                  <a:pt x="1135856" y="978974"/>
                </a:cubicBezTo>
                <a:cubicBezTo>
                  <a:pt x="1143372" y="978518"/>
                  <a:pt x="1149794" y="972579"/>
                  <a:pt x="1157287" y="971830"/>
                </a:cubicBezTo>
                <a:cubicBezTo>
                  <a:pt x="1197637" y="967795"/>
                  <a:pt x="1238250" y="967068"/>
                  <a:pt x="1278731" y="964687"/>
                </a:cubicBezTo>
                <a:cubicBezTo>
                  <a:pt x="1297842" y="961502"/>
                  <a:pt x="1337340" y="955392"/>
                  <a:pt x="1357312" y="950399"/>
                </a:cubicBezTo>
                <a:cubicBezTo>
                  <a:pt x="1364618" y="948573"/>
                  <a:pt x="1371503" y="945324"/>
                  <a:pt x="1378744" y="943255"/>
                </a:cubicBezTo>
                <a:cubicBezTo>
                  <a:pt x="1388184" y="940558"/>
                  <a:pt x="1397794" y="938493"/>
                  <a:pt x="1407319" y="936112"/>
                </a:cubicBezTo>
                <a:cubicBezTo>
                  <a:pt x="1414463" y="931349"/>
                  <a:pt x="1420859" y="925206"/>
                  <a:pt x="1428750" y="921824"/>
                </a:cubicBezTo>
                <a:cubicBezTo>
                  <a:pt x="1438136" y="917801"/>
                  <a:pt x="1485996" y="909103"/>
                  <a:pt x="1493044" y="907537"/>
                </a:cubicBezTo>
                <a:cubicBezTo>
                  <a:pt x="1557293" y="893260"/>
                  <a:pt x="1490547" y="907568"/>
                  <a:pt x="1543050" y="893249"/>
                </a:cubicBezTo>
                <a:cubicBezTo>
                  <a:pt x="1561994" y="888082"/>
                  <a:pt x="1580945" y="882813"/>
                  <a:pt x="1600200" y="878962"/>
                </a:cubicBezTo>
                <a:cubicBezTo>
                  <a:pt x="1650692" y="868863"/>
                  <a:pt x="1624394" y="875659"/>
                  <a:pt x="1678781" y="857530"/>
                </a:cubicBezTo>
                <a:lnTo>
                  <a:pt x="1700212" y="850387"/>
                </a:lnTo>
                <a:cubicBezTo>
                  <a:pt x="1709737" y="843243"/>
                  <a:pt x="1718690" y="835265"/>
                  <a:pt x="1728787" y="828955"/>
                </a:cubicBezTo>
                <a:cubicBezTo>
                  <a:pt x="1737817" y="823311"/>
                  <a:pt x="1749832" y="822198"/>
                  <a:pt x="1757362" y="814668"/>
                </a:cubicBezTo>
                <a:cubicBezTo>
                  <a:pt x="1767180" y="804850"/>
                  <a:pt x="1769758" y="789491"/>
                  <a:pt x="1778794" y="778949"/>
                </a:cubicBezTo>
                <a:cubicBezTo>
                  <a:pt x="1784381" y="772430"/>
                  <a:pt x="1793706" y="770249"/>
                  <a:pt x="1800225" y="764662"/>
                </a:cubicBezTo>
                <a:cubicBezTo>
                  <a:pt x="1810453" y="755896"/>
                  <a:pt x="1818573" y="744853"/>
                  <a:pt x="1828800" y="736087"/>
                </a:cubicBezTo>
                <a:cubicBezTo>
                  <a:pt x="1835319" y="730499"/>
                  <a:pt x="1844160" y="727870"/>
                  <a:pt x="1850231" y="721799"/>
                </a:cubicBezTo>
                <a:cubicBezTo>
                  <a:pt x="1863382" y="708648"/>
                  <a:pt x="1874332" y="693460"/>
                  <a:pt x="1885950" y="678937"/>
                </a:cubicBezTo>
                <a:cubicBezTo>
                  <a:pt x="1903669" y="656788"/>
                  <a:pt x="1907168" y="650681"/>
                  <a:pt x="1921669" y="628930"/>
                </a:cubicBezTo>
                <a:cubicBezTo>
                  <a:pt x="1926497" y="599961"/>
                  <a:pt x="1927962" y="584138"/>
                  <a:pt x="1935956" y="557493"/>
                </a:cubicBezTo>
                <a:cubicBezTo>
                  <a:pt x="1940284" y="543068"/>
                  <a:pt x="1950244" y="514630"/>
                  <a:pt x="1950244" y="514630"/>
                </a:cubicBezTo>
                <a:cubicBezTo>
                  <a:pt x="1926508" y="419685"/>
                  <a:pt x="1935689" y="421280"/>
                  <a:pt x="1900237" y="357468"/>
                </a:cubicBezTo>
                <a:cubicBezTo>
                  <a:pt x="1888150" y="335712"/>
                  <a:pt x="1872386" y="320787"/>
                  <a:pt x="1857375" y="300318"/>
                </a:cubicBezTo>
                <a:cubicBezTo>
                  <a:pt x="1840186" y="276878"/>
                  <a:pt x="1820369" y="254878"/>
                  <a:pt x="1807369" y="228880"/>
                </a:cubicBezTo>
                <a:cubicBezTo>
                  <a:pt x="1785779" y="185703"/>
                  <a:pt x="1781907" y="166664"/>
                  <a:pt x="1735931" y="136012"/>
                </a:cubicBezTo>
                <a:cubicBezTo>
                  <a:pt x="1714405" y="121661"/>
                  <a:pt x="1711307" y="118315"/>
                  <a:pt x="1685925" y="107437"/>
                </a:cubicBezTo>
                <a:cubicBezTo>
                  <a:pt x="1679004" y="104471"/>
                  <a:pt x="1671229" y="103661"/>
                  <a:pt x="1664494" y="100293"/>
                </a:cubicBezTo>
                <a:cubicBezTo>
                  <a:pt x="1652075" y="94083"/>
                  <a:pt x="1641592" y="84202"/>
                  <a:pt x="1628775" y="78862"/>
                </a:cubicBezTo>
                <a:cubicBezTo>
                  <a:pt x="1612773" y="72194"/>
                  <a:pt x="1594865" y="71012"/>
                  <a:pt x="1578769" y="64574"/>
                </a:cubicBezTo>
                <a:cubicBezTo>
                  <a:pt x="1531325" y="45596"/>
                  <a:pt x="1517141" y="24220"/>
                  <a:pt x="1464469" y="21712"/>
                </a:cubicBezTo>
                <a:lnTo>
                  <a:pt x="1314450" y="14568"/>
                </a:lnTo>
                <a:cubicBezTo>
                  <a:pt x="1300162" y="12187"/>
                  <a:pt x="1286017" y="8679"/>
                  <a:pt x="1271587" y="7424"/>
                </a:cubicBezTo>
                <a:cubicBezTo>
                  <a:pt x="1113848" y="-6293"/>
                  <a:pt x="1078331" y="2221"/>
                  <a:pt x="885825" y="7424"/>
                </a:cubicBezTo>
                <a:cubicBezTo>
                  <a:pt x="645243" y="29296"/>
                  <a:pt x="866206" y="11997"/>
                  <a:pt x="335756" y="7424"/>
                </a:cubicBezTo>
                <a:lnTo>
                  <a:pt x="0" y="14568"/>
                </a:lnTo>
                <a:close/>
              </a:path>
            </a:pathLst>
          </a:custGeom>
          <a:solidFill>
            <a:srgbClr val="6817FF">
              <a:alpha val="30000"/>
            </a:srgbClr>
          </a:solidFill>
          <a:ln>
            <a:solidFill>
              <a:srgbClr val="6817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latin typeface="微软雅黑" panose="020B0503020204020204" pitchFamily="34" charset="-122"/>
                <a:ea typeface="微软雅黑" panose="020B0503020204020204" pitchFamily="34" charset="-122"/>
              </a:rPr>
              <a:t>神经网络设备</a:t>
            </a:r>
            <a:endParaRPr 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5231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a:spLocks noChangeArrowheads="1"/>
          </p:cNvSpPr>
          <p:nvPr/>
        </p:nvSpPr>
        <p:spPr bwMode="auto">
          <a:xfrm>
            <a:off x="1215873" y="1548425"/>
            <a:ext cx="3972292" cy="616886"/>
          </a:xfrm>
          <a:prstGeom prst="rect">
            <a:avLst/>
          </a:prstGeom>
          <a:solidFill>
            <a:schemeClr val="bg1"/>
          </a:solidFill>
          <a:ln w="19050">
            <a:noFill/>
            <a:miter lim="800000"/>
            <a:headEnd/>
            <a:tailEnd/>
          </a:ln>
        </p:spPr>
        <p:txBody>
          <a:bodyPr wrap="none" lIns="54000" tIns="54000" rIns="54000" bIns="54000" anchor="ctr">
            <a:spAutoFit/>
          </a:bodyPr>
          <a:lstStyle/>
          <a:p>
            <a:pPr marL="173827" indent="-173827" algn="ctr" eaLnBrk="0" hangingPunct="0">
              <a:spcBef>
                <a:spcPts val="450"/>
              </a:spcBef>
              <a:buClr>
                <a:srgbClr val="FF8000"/>
              </a:buClr>
            </a:pPr>
            <a:r>
              <a:rPr lang="zh-CN" altLang="en-US" sz="3300" b="1" dirty="0">
                <a:solidFill>
                  <a:srgbClr val="4B4B4B"/>
                </a:solidFill>
                <a:latin typeface="微软雅黑" panose="020B0503020204020204" pitchFamily="34" charset="-122"/>
                <a:ea typeface="微软雅黑" panose="020B0503020204020204" pitchFamily="34" charset="-122"/>
                <a:cs typeface="MS PGothic" pitchFamily="34" charset="-128"/>
              </a:rPr>
              <a:t>这跟</a:t>
            </a:r>
            <a:r>
              <a:rPr lang="en-US" altLang="zh-CN" sz="3300" b="1" dirty="0">
                <a:solidFill>
                  <a:srgbClr val="4B4B4B"/>
                </a:solidFill>
                <a:latin typeface="微软雅黑" panose="020B0503020204020204" pitchFamily="34" charset="-122"/>
                <a:ea typeface="微软雅黑" panose="020B0503020204020204" pitchFamily="34" charset="-122"/>
                <a:cs typeface="MS PGothic" pitchFamily="34" charset="-128"/>
              </a:rPr>
              <a:t>DI</a:t>
            </a:r>
            <a:r>
              <a:rPr lang="zh-CN" altLang="en-US" sz="3300" b="1" dirty="0">
                <a:solidFill>
                  <a:srgbClr val="4B4B4B"/>
                </a:solidFill>
                <a:latin typeface="微软雅黑" panose="020B0503020204020204" pitchFamily="34" charset="-122"/>
                <a:ea typeface="微软雅黑" panose="020B0503020204020204" pitchFamily="34" charset="-122"/>
                <a:cs typeface="MS PGothic" pitchFamily="34" charset="-128"/>
              </a:rPr>
              <a:t>有什么关系？</a:t>
            </a:r>
            <a:endParaRPr lang="en-US" sz="3300" b="1" dirty="0">
              <a:solidFill>
                <a:srgbClr val="4B4B4B"/>
              </a:solidFill>
              <a:latin typeface="微软雅黑" panose="020B0503020204020204" pitchFamily="34" charset="-122"/>
              <a:ea typeface="微软雅黑" panose="020B0503020204020204" pitchFamily="34" charset="-122"/>
              <a:cs typeface="MS PGothic" pitchFamily="34" charset="-128"/>
            </a:endParaRPr>
          </a:p>
        </p:txBody>
      </p:sp>
      <p:pic>
        <p:nvPicPr>
          <p:cNvPr id="3" name="Picture 6"/>
          <p:cNvPicPr>
            <a:picLocks noChangeAspect="1" noChangeArrowheads="1"/>
          </p:cNvPicPr>
          <p:nvPr/>
        </p:nvPicPr>
        <p:blipFill>
          <a:blip r:embed="rId3" cstate="print"/>
          <a:srcRect/>
          <a:stretch>
            <a:fillRect/>
          </a:stretch>
        </p:blipFill>
        <p:spPr bwMode="auto">
          <a:xfrm>
            <a:off x="4265502" y="2687414"/>
            <a:ext cx="2274094" cy="1935956"/>
          </a:xfrm>
          <a:prstGeom prst="rect">
            <a:avLst/>
          </a:prstGeom>
          <a:noFill/>
          <a:ln w="9525">
            <a:noFill/>
            <a:miter lim="800000"/>
            <a:headEnd/>
            <a:tailEnd/>
          </a:ln>
        </p:spPr>
      </p:pic>
    </p:spTree>
    <p:extLst>
      <p:ext uri="{BB962C8B-B14F-4D97-AF65-F5344CB8AC3E}">
        <p14:creationId xmlns:p14="http://schemas.microsoft.com/office/powerpoint/2010/main" val="177969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4" name="TextBox 3"/>
          <p:cNvSpPr txBox="1"/>
          <p:nvPr/>
        </p:nvSpPr>
        <p:spPr>
          <a:xfrm>
            <a:off x="811574" y="336565"/>
            <a:ext cx="5388058" cy="400110"/>
          </a:xfrm>
          <a:prstGeom prst="rect">
            <a:avLst/>
          </a:prstGeom>
          <a:noFill/>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关</a:t>
            </a:r>
            <a:r>
              <a:rPr lang="zh-CN" altLang="en-US" sz="2000" dirty="0" smtClean="0">
                <a:latin typeface="微软雅黑" panose="020B0503020204020204" pitchFamily="34" charset="-122"/>
                <a:ea typeface="微软雅黑" panose="020B0503020204020204" pitchFamily="34" charset="-122"/>
              </a:rPr>
              <a:t>键专利权人检索</a:t>
            </a:r>
            <a:endParaRPr lang="en-US" sz="2000" dirty="0">
              <a:latin typeface="微软雅黑" panose="020B0503020204020204" pitchFamily="34" charset="-122"/>
              <a:ea typeface="微软雅黑" panose="020B0503020204020204" pitchFamily="34" charset="-122"/>
            </a:endParaRPr>
          </a:p>
        </p:txBody>
      </p:sp>
      <p:pic>
        <p:nvPicPr>
          <p:cNvPr id="5" name="Picture 4"/>
          <p:cNvPicPr>
            <a:picLocks noChangeAspect="1"/>
          </p:cNvPicPr>
          <p:nvPr/>
        </p:nvPicPr>
        <p:blipFill>
          <a:blip r:embed="rId2"/>
          <a:stretch>
            <a:fillRect/>
          </a:stretch>
        </p:blipFill>
        <p:spPr>
          <a:xfrm>
            <a:off x="11164" y="736674"/>
            <a:ext cx="6830258" cy="3428131"/>
          </a:xfrm>
          <a:prstGeom prst="rect">
            <a:avLst/>
          </a:prstGeom>
        </p:spPr>
      </p:pic>
      <p:sp>
        <p:nvSpPr>
          <p:cNvPr id="6" name="Rectangle 5"/>
          <p:cNvSpPr/>
          <p:nvPr/>
        </p:nvSpPr>
        <p:spPr>
          <a:xfrm>
            <a:off x="85725" y="3064669"/>
            <a:ext cx="1214438" cy="671514"/>
          </a:xfrm>
          <a:prstGeom prst="rect">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0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281"/>
            <a:ext cx="6858000" cy="4450949"/>
          </a:xfrm>
          <a:prstGeom prst="rect">
            <a:avLst/>
          </a:prstGeom>
        </p:spPr>
      </p:pic>
    </p:spTree>
    <p:extLst>
      <p:ext uri="{BB962C8B-B14F-4D97-AF65-F5344CB8AC3E}">
        <p14:creationId xmlns:p14="http://schemas.microsoft.com/office/powerpoint/2010/main" val="3116474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509"/>
            <a:ext cx="6858000" cy="2323599"/>
          </a:xfrm>
          <a:prstGeom prst="rect">
            <a:avLst/>
          </a:prstGeom>
        </p:spPr>
      </p:pic>
    </p:spTree>
    <p:extLst>
      <p:ext uri="{BB962C8B-B14F-4D97-AF65-F5344CB8AC3E}">
        <p14:creationId xmlns:p14="http://schemas.microsoft.com/office/powerpoint/2010/main" val="13664027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3" name="Picture 2"/>
          <p:cNvPicPr>
            <a:picLocks noChangeAspect="1"/>
          </p:cNvPicPr>
          <p:nvPr/>
        </p:nvPicPr>
        <p:blipFill>
          <a:blip r:embed="rId2"/>
          <a:stretch>
            <a:fillRect/>
          </a:stretch>
        </p:blipFill>
        <p:spPr>
          <a:xfrm>
            <a:off x="0" y="865632"/>
            <a:ext cx="6834861" cy="3315450"/>
          </a:xfrm>
          <a:prstGeom prst="rect">
            <a:avLst/>
          </a:prstGeom>
        </p:spPr>
      </p:pic>
      <p:sp>
        <p:nvSpPr>
          <p:cNvPr id="4" name="TextBox 3"/>
          <p:cNvSpPr txBox="1"/>
          <p:nvPr/>
        </p:nvSpPr>
        <p:spPr>
          <a:xfrm>
            <a:off x="811574" y="336565"/>
            <a:ext cx="5388058" cy="400110"/>
          </a:xfrm>
          <a:prstGeom prst="rect">
            <a:avLst/>
          </a:prstGeom>
          <a:noFill/>
        </p:spPr>
        <p:txBody>
          <a:bodyPr wrap="square" rtlCol="0">
            <a:spAutoFit/>
          </a:bodyPr>
          <a:lstStyle/>
          <a:p>
            <a:pPr algn="ctr"/>
            <a:r>
              <a:rPr lang="zh-CN" altLang="en-US" sz="2000" dirty="0">
                <a:latin typeface="微软雅黑" panose="020B0503020204020204" pitchFamily="34" charset="-122"/>
                <a:ea typeface="微软雅黑" panose="020B0503020204020204" pitchFamily="34" charset="-122"/>
              </a:rPr>
              <a:t>精</a:t>
            </a:r>
            <a:r>
              <a:rPr lang="zh-CN" altLang="en-US" sz="2000" dirty="0" smtClean="0">
                <a:latin typeface="微软雅黑" panose="020B0503020204020204" pitchFamily="34" charset="-122"/>
                <a:ea typeface="微软雅黑" panose="020B0503020204020204" pitchFamily="34" charset="-122"/>
              </a:rPr>
              <a:t>炼</a:t>
            </a:r>
            <a:r>
              <a:rPr lang="zh-CN" altLang="en-US" sz="2000" dirty="0">
                <a:latin typeface="微软雅黑" panose="020B0503020204020204" pitchFamily="34" charset="-122"/>
                <a:ea typeface="微软雅黑" panose="020B0503020204020204" pitchFamily="34" charset="-122"/>
              </a:rPr>
              <a:t>图</a:t>
            </a:r>
            <a:r>
              <a:rPr lang="zh-CN" altLang="en-US" sz="2000" dirty="0" smtClean="0">
                <a:latin typeface="微软雅黑" panose="020B0503020204020204" pitchFamily="34" charset="-122"/>
                <a:ea typeface="微软雅黑" panose="020B0503020204020204" pitchFamily="34" charset="-122"/>
              </a:rPr>
              <a:t>表直观展示专利布局，重要发明人</a:t>
            </a:r>
            <a:endParaRPr lang="en-US" sz="2000" dirty="0">
              <a:latin typeface="微软雅黑" panose="020B0503020204020204" pitchFamily="34" charset="-122"/>
              <a:ea typeface="微软雅黑" panose="020B0503020204020204" pitchFamily="34" charset="-122"/>
            </a:endParaRPr>
          </a:p>
        </p:txBody>
      </p:sp>
      <p:sp>
        <p:nvSpPr>
          <p:cNvPr id="5" name="Rectangle 4"/>
          <p:cNvSpPr/>
          <p:nvPr/>
        </p:nvSpPr>
        <p:spPr>
          <a:xfrm>
            <a:off x="6412992" y="3961726"/>
            <a:ext cx="371856" cy="219356"/>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468880" y="3461854"/>
            <a:ext cx="816864" cy="499872"/>
          </a:xfrm>
          <a:prstGeom prst="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216914" y="1833086"/>
            <a:ext cx="4424172" cy="1477328"/>
          </a:xfrm>
          <a:prstGeom prst="rect">
            <a:avLst/>
          </a:prstGeom>
          <a:solidFill>
            <a:srgbClr val="6817FF"/>
          </a:solidFill>
        </p:spPr>
        <p:txBody>
          <a:bodyPr wrap="square">
            <a:spAutoFit/>
          </a:bodyPr>
          <a:lstStyle/>
          <a:p>
            <a:r>
              <a:rPr lang="en-US" altLang="zh-CN" b="1" dirty="0" err="1">
                <a:solidFill>
                  <a:schemeClr val="bg1"/>
                </a:solidFill>
                <a:latin typeface="微软雅黑" panose="020B0503020204020204" pitchFamily="34" charset="-122"/>
                <a:ea typeface="微软雅黑" panose="020B0503020204020204" pitchFamily="34" charset="-122"/>
              </a:rPr>
              <a:t>TrueNorth</a:t>
            </a:r>
            <a:r>
              <a:rPr lang="zh-CN" altLang="en-US" b="1" dirty="0">
                <a:solidFill>
                  <a:schemeClr val="bg1"/>
                </a:solidFill>
                <a:latin typeface="微软雅黑" panose="020B0503020204020204" pitchFamily="34" charset="-122"/>
                <a:ea typeface="微软雅黑" panose="020B0503020204020204" pitchFamily="34" charset="-122"/>
              </a:rPr>
              <a:t>是</a:t>
            </a:r>
            <a:r>
              <a:rPr lang="en-US" altLang="zh-CN" b="1" dirty="0">
                <a:solidFill>
                  <a:schemeClr val="bg1"/>
                </a:solidFill>
                <a:latin typeface="微软雅黑" panose="020B0503020204020204" pitchFamily="34" charset="-122"/>
                <a:ea typeface="微软雅黑" panose="020B0503020204020204" pitchFamily="34" charset="-122"/>
              </a:rPr>
              <a:t>IBM 2014</a:t>
            </a:r>
            <a:r>
              <a:rPr lang="zh-CN" altLang="en-US" b="1" dirty="0">
                <a:solidFill>
                  <a:schemeClr val="bg1"/>
                </a:solidFill>
                <a:latin typeface="微软雅黑" panose="020B0503020204020204" pitchFamily="34" charset="-122"/>
                <a:ea typeface="微软雅黑" panose="020B0503020204020204" pitchFamily="34" charset="-122"/>
              </a:rPr>
              <a:t>年发布的仿人脑芯片，在这个只有邮票大小的硅片上，集成了</a:t>
            </a:r>
            <a:r>
              <a:rPr lang="en-US" altLang="zh-CN" b="1" dirty="0">
                <a:solidFill>
                  <a:schemeClr val="bg1"/>
                </a:solidFill>
                <a:latin typeface="微软雅黑" panose="020B0503020204020204" pitchFamily="34" charset="-122"/>
                <a:ea typeface="微软雅黑" panose="020B0503020204020204" pitchFamily="34" charset="-122"/>
              </a:rPr>
              <a:t>100</a:t>
            </a:r>
            <a:r>
              <a:rPr lang="zh-CN" altLang="en-US" b="1" dirty="0">
                <a:solidFill>
                  <a:schemeClr val="bg1"/>
                </a:solidFill>
                <a:latin typeface="微软雅黑" panose="020B0503020204020204" pitchFamily="34" charset="-122"/>
                <a:ea typeface="微软雅黑" panose="020B0503020204020204" pitchFamily="34" charset="-122"/>
              </a:rPr>
              <a:t>万个“神经元”，</a:t>
            </a:r>
            <a:r>
              <a:rPr lang="en-US" altLang="zh-CN" b="1" dirty="0">
                <a:solidFill>
                  <a:schemeClr val="bg1"/>
                </a:solidFill>
                <a:latin typeface="微软雅黑" panose="020B0503020204020204" pitchFamily="34" charset="-122"/>
                <a:ea typeface="微软雅黑" panose="020B0503020204020204" pitchFamily="34" charset="-122"/>
              </a:rPr>
              <a:t>256</a:t>
            </a:r>
            <a:r>
              <a:rPr lang="zh-CN" altLang="en-US" b="1" dirty="0">
                <a:solidFill>
                  <a:schemeClr val="bg1"/>
                </a:solidFill>
                <a:latin typeface="微软雅黑" panose="020B0503020204020204" pitchFamily="34" charset="-122"/>
                <a:ea typeface="微软雅黑" panose="020B0503020204020204" pitchFamily="34" charset="-122"/>
              </a:rPr>
              <a:t>个“突触”，</a:t>
            </a:r>
            <a:r>
              <a:rPr lang="en-US" altLang="zh-CN" b="1" dirty="0">
                <a:solidFill>
                  <a:schemeClr val="bg1"/>
                </a:solidFill>
                <a:latin typeface="微软雅黑" panose="020B0503020204020204" pitchFamily="34" charset="-122"/>
                <a:ea typeface="微软雅黑" panose="020B0503020204020204" pitchFamily="34" charset="-122"/>
              </a:rPr>
              <a:t>4096</a:t>
            </a:r>
            <a:r>
              <a:rPr lang="zh-CN" altLang="en-US" b="1" dirty="0">
                <a:solidFill>
                  <a:schemeClr val="bg1"/>
                </a:solidFill>
                <a:latin typeface="微软雅黑" panose="020B0503020204020204" pitchFamily="34" charset="-122"/>
                <a:ea typeface="微软雅黑" panose="020B0503020204020204" pitchFamily="34" charset="-122"/>
              </a:rPr>
              <a:t>个并行分布的神经内核，用了</a:t>
            </a:r>
            <a:r>
              <a:rPr lang="en-US" altLang="zh-CN" b="1" dirty="0">
                <a:solidFill>
                  <a:schemeClr val="bg1"/>
                </a:solidFill>
                <a:latin typeface="微软雅黑" panose="020B0503020204020204" pitchFamily="34" charset="-122"/>
                <a:ea typeface="微软雅黑" panose="020B0503020204020204" pitchFamily="34" charset="-122"/>
              </a:rPr>
              <a:t>54</a:t>
            </a:r>
            <a:r>
              <a:rPr lang="zh-CN" altLang="en-US" b="1" dirty="0">
                <a:solidFill>
                  <a:schemeClr val="bg1"/>
                </a:solidFill>
                <a:latin typeface="微软雅黑" panose="020B0503020204020204" pitchFamily="34" charset="-122"/>
                <a:ea typeface="微软雅黑" panose="020B0503020204020204" pitchFamily="34" charset="-122"/>
              </a:rPr>
              <a:t>亿个晶体管，然而功耗却只有</a:t>
            </a:r>
            <a:r>
              <a:rPr lang="en-US" altLang="zh-CN" b="1" dirty="0">
                <a:solidFill>
                  <a:schemeClr val="bg1"/>
                </a:solidFill>
                <a:latin typeface="微软雅黑" panose="020B0503020204020204" pitchFamily="34" charset="-122"/>
                <a:ea typeface="微软雅黑" panose="020B0503020204020204" pitchFamily="34" charset="-122"/>
              </a:rPr>
              <a:t>70mW</a:t>
            </a:r>
            <a:r>
              <a:rPr lang="zh-CN" altLang="en-US" b="1" dirty="0">
                <a:solidFill>
                  <a:schemeClr val="bg1"/>
                </a:solidFill>
                <a:latin typeface="微软雅黑" panose="020B0503020204020204" pitchFamily="34" charset="-122"/>
                <a:ea typeface="微软雅黑" panose="020B0503020204020204" pitchFamily="34" charset="-122"/>
              </a:rPr>
              <a:t>。</a:t>
            </a:r>
            <a:endParaRPr lang="en-US" b="1" dirty="0">
              <a:solidFill>
                <a:schemeClr val="bg1"/>
              </a:solidFill>
              <a:latin typeface="微软雅黑" panose="020B0503020204020204" pitchFamily="34" charset="-122"/>
              <a:ea typeface="微软雅黑" panose="020B0503020204020204" pitchFamily="34" charset="-122"/>
            </a:endParaRPr>
          </a:p>
        </p:txBody>
      </p:sp>
      <p:pic>
        <p:nvPicPr>
          <p:cNvPr id="1030" name="Picture 6" descr="https://www.top500.org/static/media/uploads/.thumbnails/truenorth.jpg/truenorth-200x1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098" y="3407791"/>
            <a:ext cx="915988" cy="90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25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randombar(horizontal)">
                                      <p:cBhvr>
                                        <p:cTn id="2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0375" y="2060586"/>
            <a:ext cx="4777270" cy="507831"/>
          </a:xfrm>
          <a:prstGeom prst="rect">
            <a:avLst/>
          </a:prstGeom>
        </p:spPr>
        <p:txBody>
          <a:bodyPr wrap="none">
            <a:spAutoFit/>
          </a:bodyPr>
          <a:lstStyle/>
          <a:p>
            <a:pPr algn="ctr">
              <a:lnSpc>
                <a:spcPct val="150000"/>
              </a:lnSpc>
              <a:defRPr/>
            </a:pPr>
            <a:r>
              <a:rPr lang="zh-CN" altLang="en-US" b="1" dirty="0">
                <a:solidFill>
                  <a:srgbClr val="6817FF"/>
                </a:solidFill>
                <a:ea typeface="微软雅黑" panose="020B0503020204020204" pitchFamily="34" charset="-122"/>
              </a:rPr>
              <a:t>如何利用</a:t>
            </a:r>
            <a:r>
              <a:rPr lang="en-US" altLang="zh-CN" b="1" dirty="0">
                <a:solidFill>
                  <a:srgbClr val="6817FF"/>
                </a:solidFill>
                <a:ea typeface="微软雅黑" panose="020B0503020204020204" pitchFamily="34" charset="-122"/>
              </a:rPr>
              <a:t>DI</a:t>
            </a:r>
            <a:r>
              <a:rPr lang="zh-CN" altLang="en-US" b="1" dirty="0">
                <a:solidFill>
                  <a:srgbClr val="6817FF"/>
                </a:solidFill>
                <a:ea typeface="微软雅黑" panose="020B0503020204020204" pitchFamily="34" charset="-122"/>
              </a:rPr>
              <a:t>为科研项目提供有效情报及分析？</a:t>
            </a:r>
            <a:endParaRPr lang="en-US" altLang="zh-TW" b="1" dirty="0">
              <a:solidFill>
                <a:srgbClr val="6817FF"/>
              </a:solidFill>
              <a:ea typeface="微软雅黑" panose="020B0503020204020204" pitchFamily="34" charset="-122"/>
            </a:endParaRPr>
          </a:p>
        </p:txBody>
      </p:sp>
    </p:spTree>
    <p:extLst>
      <p:ext uri="{BB962C8B-B14F-4D97-AF65-F5344CB8AC3E}">
        <p14:creationId xmlns:p14="http://schemas.microsoft.com/office/powerpoint/2010/main" val="402705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a:blip r:embed="rId2"/>
          <a:stretch>
            <a:fillRect/>
          </a:stretch>
        </p:blipFill>
        <p:spPr>
          <a:xfrm>
            <a:off x="193115" y="814758"/>
            <a:ext cx="3235886" cy="1888289"/>
          </a:xfrm>
          <a:prstGeom prst="rect">
            <a:avLst/>
          </a:prstGeom>
        </p:spPr>
      </p:pic>
      <p:sp>
        <p:nvSpPr>
          <p:cNvPr id="6" name="TextBox 5"/>
          <p:cNvSpPr txBox="1"/>
          <p:nvPr/>
        </p:nvSpPr>
        <p:spPr>
          <a:xfrm>
            <a:off x="5070105" y="895058"/>
            <a:ext cx="1670390" cy="715581"/>
          </a:xfrm>
          <a:prstGeom prst="rect">
            <a:avLst/>
          </a:prstGeom>
          <a:noFill/>
        </p:spPr>
        <p:txBody>
          <a:bodyPr wrap="square" rtlCol="0">
            <a:spAutoFit/>
          </a:bodyPr>
          <a:lstStyle/>
          <a:p>
            <a:r>
              <a:rPr lang="en-US" altLang="zh-CN" sz="1350" dirty="0">
                <a:latin typeface="微软雅黑" panose="020B0503020204020204" pitchFamily="34" charset="-122"/>
                <a:ea typeface="微软雅黑" panose="020B0503020204020204" pitchFamily="34" charset="-122"/>
              </a:rPr>
              <a:t>Search Query A</a:t>
            </a:r>
            <a:r>
              <a:rPr lang="zh-CN" altLang="en-US" sz="1350" dirty="0">
                <a:latin typeface="微软雅黑" panose="020B0503020204020204" pitchFamily="34" charset="-122"/>
                <a:ea typeface="微软雅黑" panose="020B0503020204020204" pitchFamily="34" charset="-122"/>
              </a:rPr>
              <a:t>：</a:t>
            </a:r>
            <a:endParaRPr lang="en-US" altLang="zh-CN" sz="1350" dirty="0">
              <a:latin typeface="微软雅黑" panose="020B0503020204020204" pitchFamily="34" charset="-122"/>
              <a:ea typeface="微软雅黑" panose="020B0503020204020204" pitchFamily="34" charset="-122"/>
            </a:endParaRPr>
          </a:p>
          <a:p>
            <a:r>
              <a:rPr lang="zh-CN" altLang="en-US" sz="1350" dirty="0">
                <a:latin typeface="微软雅黑" panose="020B0503020204020204" pitchFamily="34" charset="-122"/>
                <a:ea typeface="微软雅黑" panose="020B0503020204020204" pitchFamily="34" charset="-122"/>
              </a:rPr>
              <a:t>科研项目关注技术</a:t>
            </a:r>
            <a:r>
              <a:rPr lang="en-US" altLang="zh-CN" sz="1350" dirty="0">
                <a:latin typeface="微软雅黑" panose="020B0503020204020204" pitchFamily="34" charset="-122"/>
                <a:ea typeface="微软雅黑" panose="020B0503020204020204" pitchFamily="34" charset="-122"/>
              </a:rPr>
              <a:t>A</a:t>
            </a:r>
            <a:endParaRPr lang="en-US" sz="1350" dirty="0">
              <a:latin typeface="微软雅黑" panose="020B0503020204020204" pitchFamily="34" charset="-122"/>
              <a:ea typeface="微软雅黑" panose="020B0503020204020204" pitchFamily="34" charset="-122"/>
            </a:endParaRPr>
          </a:p>
        </p:txBody>
      </p:sp>
      <p:grpSp>
        <p:nvGrpSpPr>
          <p:cNvPr id="9" name="Group 8"/>
          <p:cNvGrpSpPr/>
          <p:nvPr/>
        </p:nvGrpSpPr>
        <p:grpSpPr>
          <a:xfrm>
            <a:off x="794763" y="1347809"/>
            <a:ext cx="2774798" cy="2466270"/>
            <a:chOff x="595467" y="500946"/>
            <a:chExt cx="7330131" cy="6515100"/>
          </a:xfrm>
        </p:grpSpPr>
        <p:pic>
          <p:nvPicPr>
            <p:cNvPr id="7" name="Picture 6"/>
            <p:cNvPicPr>
              <a:picLocks noChangeAspect="1"/>
            </p:cNvPicPr>
            <p:nvPr/>
          </p:nvPicPr>
          <p:blipFill>
            <a:blip r:embed="rId3"/>
            <a:stretch>
              <a:fillRect/>
            </a:stretch>
          </p:blipFill>
          <p:spPr>
            <a:xfrm>
              <a:off x="595467" y="500946"/>
              <a:ext cx="3638550" cy="6515100"/>
            </a:xfrm>
            <a:prstGeom prst="rect">
              <a:avLst/>
            </a:prstGeom>
          </p:spPr>
        </p:pic>
        <p:pic>
          <p:nvPicPr>
            <p:cNvPr id="8" name="Picture 7"/>
            <p:cNvPicPr>
              <a:picLocks noChangeAspect="1"/>
            </p:cNvPicPr>
            <p:nvPr/>
          </p:nvPicPr>
          <p:blipFill>
            <a:blip r:embed="rId4"/>
            <a:stretch>
              <a:fillRect/>
            </a:stretch>
          </p:blipFill>
          <p:spPr>
            <a:xfrm>
              <a:off x="4239423" y="527274"/>
              <a:ext cx="3686175" cy="6400800"/>
            </a:xfrm>
            <a:prstGeom prst="rect">
              <a:avLst/>
            </a:prstGeom>
          </p:spPr>
        </p:pic>
      </p:grpSp>
      <p:pic>
        <p:nvPicPr>
          <p:cNvPr id="10" name="Picture 9"/>
          <p:cNvPicPr>
            <a:picLocks noChangeAspect="1"/>
          </p:cNvPicPr>
          <p:nvPr/>
        </p:nvPicPr>
        <p:blipFill>
          <a:blip r:embed="rId5"/>
          <a:stretch>
            <a:fillRect/>
          </a:stretch>
        </p:blipFill>
        <p:spPr>
          <a:xfrm>
            <a:off x="1579856" y="2031460"/>
            <a:ext cx="3700335" cy="2227515"/>
          </a:xfrm>
          <a:prstGeom prst="rect">
            <a:avLst/>
          </a:prstGeom>
        </p:spPr>
      </p:pic>
      <p:sp>
        <p:nvSpPr>
          <p:cNvPr id="11" name="TextBox 10"/>
          <p:cNvSpPr txBox="1"/>
          <p:nvPr/>
        </p:nvSpPr>
        <p:spPr>
          <a:xfrm>
            <a:off x="5070105" y="1707241"/>
            <a:ext cx="1725551" cy="715581"/>
          </a:xfrm>
          <a:prstGeom prst="rect">
            <a:avLst/>
          </a:prstGeom>
          <a:noFill/>
        </p:spPr>
        <p:txBody>
          <a:bodyPr wrap="square" rtlCol="0">
            <a:spAutoFit/>
          </a:bodyPr>
          <a:lstStyle/>
          <a:p>
            <a:r>
              <a:rPr lang="en-US" sz="1350" dirty="0">
                <a:latin typeface="微软雅黑" panose="020B0503020204020204" pitchFamily="34" charset="-122"/>
                <a:ea typeface="微软雅黑" panose="020B0503020204020204" pitchFamily="34" charset="-122"/>
              </a:rPr>
              <a:t>S</a:t>
            </a:r>
            <a:r>
              <a:rPr lang="en-US" altLang="zh-CN" sz="1350" dirty="0">
                <a:latin typeface="微软雅黑" panose="020B0503020204020204" pitchFamily="34" charset="-122"/>
                <a:ea typeface="微软雅黑" panose="020B0503020204020204" pitchFamily="34" charset="-122"/>
              </a:rPr>
              <a:t>et Up Alert</a:t>
            </a:r>
            <a:r>
              <a:rPr lang="zh-CN" altLang="en-US" sz="1350" dirty="0">
                <a:latin typeface="微软雅黑" panose="020B0503020204020204" pitchFamily="34" charset="-122"/>
                <a:ea typeface="微软雅黑" panose="020B0503020204020204" pitchFamily="34" charset="-122"/>
              </a:rPr>
              <a:t>：</a:t>
            </a:r>
            <a:endParaRPr lang="en-US" altLang="zh-CN" sz="1350" dirty="0">
              <a:latin typeface="微软雅黑" panose="020B0503020204020204" pitchFamily="34" charset="-122"/>
              <a:ea typeface="微软雅黑" panose="020B0503020204020204" pitchFamily="34" charset="-122"/>
            </a:endParaRPr>
          </a:p>
          <a:p>
            <a:r>
              <a:rPr lang="zh-CN" altLang="en-US" sz="1350" dirty="0">
                <a:latin typeface="微软雅黑" panose="020B0503020204020204" pitchFamily="34" charset="-122"/>
                <a:ea typeface="微软雅黑" panose="020B0503020204020204" pitchFamily="34" charset="-122"/>
              </a:rPr>
              <a:t>新的相关专利文献公开提醒</a:t>
            </a:r>
            <a:endParaRPr lang="en-US" sz="1350" dirty="0">
              <a:latin typeface="微软雅黑" panose="020B0503020204020204" pitchFamily="34" charset="-122"/>
              <a:ea typeface="微软雅黑" panose="020B0503020204020204" pitchFamily="34" charset="-122"/>
            </a:endParaRPr>
          </a:p>
        </p:txBody>
      </p:sp>
      <p:sp>
        <p:nvSpPr>
          <p:cNvPr id="12" name="Down Arrow 11"/>
          <p:cNvSpPr/>
          <p:nvPr/>
        </p:nvSpPr>
        <p:spPr>
          <a:xfrm>
            <a:off x="5905299" y="1363985"/>
            <a:ext cx="170033" cy="3590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TextBox 12"/>
          <p:cNvSpPr txBox="1"/>
          <p:nvPr/>
        </p:nvSpPr>
        <p:spPr>
          <a:xfrm>
            <a:off x="5504610" y="2839860"/>
            <a:ext cx="1235884" cy="715581"/>
          </a:xfrm>
          <a:prstGeom prst="rect">
            <a:avLst/>
          </a:prstGeom>
          <a:noFill/>
        </p:spPr>
        <p:txBody>
          <a:bodyPr wrap="square" rtlCol="0">
            <a:spAutoFit/>
          </a:bodyPr>
          <a:lstStyle/>
          <a:p>
            <a:r>
              <a:rPr lang="zh-CN" altLang="en-US" sz="1350" dirty="0">
                <a:latin typeface="微软雅黑" panose="020B0503020204020204" pitchFamily="34" charset="-122"/>
                <a:ea typeface="微软雅黑" panose="020B0503020204020204" pitchFamily="34" charset="-122"/>
              </a:rPr>
              <a:t>新的专利文献定期推送邮件给项目成员</a:t>
            </a:r>
            <a:endParaRPr lang="en-US" sz="1350" dirty="0">
              <a:latin typeface="微软雅黑" panose="020B0503020204020204" pitchFamily="34" charset="-122"/>
              <a:ea typeface="微软雅黑" panose="020B0503020204020204" pitchFamily="34" charset="-122"/>
            </a:endParaRPr>
          </a:p>
        </p:txBody>
      </p:sp>
      <p:sp>
        <p:nvSpPr>
          <p:cNvPr id="14" name="Down Arrow 13"/>
          <p:cNvSpPr/>
          <p:nvPr/>
        </p:nvSpPr>
        <p:spPr>
          <a:xfrm>
            <a:off x="5885608" y="2389737"/>
            <a:ext cx="170033" cy="3590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TextBox 14"/>
          <p:cNvSpPr txBox="1"/>
          <p:nvPr/>
        </p:nvSpPr>
        <p:spPr>
          <a:xfrm>
            <a:off x="607844" y="2298693"/>
            <a:ext cx="5642314" cy="646331"/>
          </a:xfrm>
          <a:prstGeom prst="rect">
            <a:avLst/>
          </a:prstGeom>
          <a:solidFill>
            <a:srgbClr val="6817FF"/>
          </a:solid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提供服务：定期推送项目相关专利情报给各科研项目组</a:t>
            </a:r>
            <a:endParaRPr lang="en-US"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910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74602" y="2060586"/>
            <a:ext cx="4108818" cy="507831"/>
          </a:xfrm>
          <a:prstGeom prst="rect">
            <a:avLst/>
          </a:prstGeom>
        </p:spPr>
        <p:txBody>
          <a:bodyPr wrap="none">
            <a:spAutoFit/>
          </a:bodyPr>
          <a:lstStyle/>
          <a:p>
            <a:pPr algn="ctr">
              <a:lnSpc>
                <a:spcPct val="150000"/>
              </a:lnSpc>
              <a:defRPr/>
            </a:pPr>
            <a:r>
              <a:rPr lang="zh-CN" altLang="en-US" b="1" dirty="0">
                <a:solidFill>
                  <a:srgbClr val="6817FF"/>
                </a:solidFill>
                <a:ea typeface="微软雅黑" panose="020B0503020204020204" pitchFamily="34" charset="-122"/>
              </a:rPr>
              <a:t>有限的经费怎样保护我最重要的成果？</a:t>
            </a:r>
            <a:endParaRPr lang="en-US" altLang="zh-TW" b="1" dirty="0">
              <a:solidFill>
                <a:srgbClr val="6817FF"/>
              </a:solidFill>
              <a:ea typeface="微软雅黑" panose="020B0503020204020204" pitchFamily="34" charset="-122"/>
            </a:endParaRPr>
          </a:p>
        </p:txBody>
      </p:sp>
    </p:spTree>
    <p:extLst>
      <p:ext uri="{BB962C8B-B14F-4D97-AF65-F5344CB8AC3E}">
        <p14:creationId xmlns:p14="http://schemas.microsoft.com/office/powerpoint/2010/main" val="407086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2489" y="3903234"/>
            <a:ext cx="1853360" cy="253916"/>
          </a:xfrm>
          <a:prstGeom prst="rect">
            <a:avLst/>
          </a:prstGeom>
          <a:noFill/>
        </p:spPr>
        <p:txBody>
          <a:bodyPr wrap="square" rtlCol="0">
            <a:spAutoFit/>
          </a:bodyPr>
          <a:lstStyle/>
          <a:p>
            <a:r>
              <a:rPr lang="zh-CN" altLang="en-US" sz="1050" i="1" dirty="0"/>
              <a:t>数据源：德温特创新平台</a:t>
            </a:r>
            <a:endParaRPr lang="en-US" sz="1050" i="1" dirty="0"/>
          </a:p>
        </p:txBody>
      </p:sp>
      <p:pic>
        <p:nvPicPr>
          <p:cNvPr id="10" name="Picture 9"/>
          <p:cNvPicPr>
            <a:picLocks noChangeAspect="1"/>
          </p:cNvPicPr>
          <p:nvPr/>
        </p:nvPicPr>
        <p:blipFill>
          <a:blip r:embed="rId2"/>
          <a:stretch>
            <a:fillRect/>
          </a:stretch>
        </p:blipFill>
        <p:spPr>
          <a:xfrm>
            <a:off x="1651225" y="1021962"/>
            <a:ext cx="5142526" cy="1483735"/>
          </a:xfrm>
          <a:prstGeom prst="rect">
            <a:avLst/>
          </a:prstGeom>
        </p:spPr>
      </p:pic>
      <p:pic>
        <p:nvPicPr>
          <p:cNvPr id="11" name="Picture 10"/>
          <p:cNvPicPr>
            <a:picLocks noChangeAspect="1"/>
          </p:cNvPicPr>
          <p:nvPr/>
        </p:nvPicPr>
        <p:blipFill>
          <a:blip r:embed="rId3"/>
          <a:stretch>
            <a:fillRect/>
          </a:stretch>
        </p:blipFill>
        <p:spPr>
          <a:xfrm>
            <a:off x="2389776" y="1908308"/>
            <a:ext cx="3665422" cy="1943306"/>
          </a:xfrm>
          <a:prstGeom prst="rect">
            <a:avLst/>
          </a:prstGeom>
        </p:spPr>
      </p:pic>
      <p:grpSp>
        <p:nvGrpSpPr>
          <p:cNvPr id="9" name="Group 8"/>
          <p:cNvGrpSpPr/>
          <p:nvPr/>
        </p:nvGrpSpPr>
        <p:grpSpPr>
          <a:xfrm>
            <a:off x="-215313" y="2471510"/>
            <a:ext cx="2785202" cy="2760207"/>
            <a:chOff x="351090" y="1132003"/>
            <a:chExt cx="3713603" cy="3680276"/>
          </a:xfrm>
        </p:grpSpPr>
        <p:pic>
          <p:nvPicPr>
            <p:cNvPr id="6" name="Picture 5"/>
            <p:cNvPicPr>
              <a:picLocks noChangeAspect="1"/>
            </p:cNvPicPr>
            <p:nvPr/>
          </p:nvPicPr>
          <p:blipFill>
            <a:blip r:embed="rId4"/>
            <a:stretch>
              <a:fillRect/>
            </a:stretch>
          </p:blipFill>
          <p:spPr>
            <a:xfrm>
              <a:off x="351090" y="1132003"/>
              <a:ext cx="3713603" cy="3680276"/>
            </a:xfrm>
            <a:prstGeom prst="rect">
              <a:avLst/>
            </a:prstGeom>
          </p:spPr>
        </p:pic>
        <p:sp>
          <p:nvSpPr>
            <p:cNvPr id="8" name="TextBox 7"/>
            <p:cNvSpPr txBox="1"/>
            <p:nvPr/>
          </p:nvSpPr>
          <p:spPr>
            <a:xfrm>
              <a:off x="987551" y="2787475"/>
              <a:ext cx="2253082" cy="677108"/>
            </a:xfrm>
            <a:prstGeom prst="rect">
              <a:avLst/>
            </a:prstGeom>
            <a:solidFill>
              <a:srgbClr val="6817FF"/>
            </a:solidFill>
          </p:spPr>
          <p:txBody>
            <a:bodyPr wrap="square" rtlCol="0">
              <a:spAutoFit/>
            </a:bodyPr>
            <a:lstStyle/>
            <a:p>
              <a:r>
                <a:rPr lang="zh-CN" altLang="en-US" sz="1350" b="1" dirty="0">
                  <a:solidFill>
                    <a:schemeClr val="bg1"/>
                  </a:solidFill>
                  <a:latin typeface="微软雅黑" panose="020B0503020204020204" pitchFamily="34" charset="-122"/>
                  <a:ea typeface="微软雅黑" panose="020B0503020204020204" pitchFamily="34" charset="-122"/>
                </a:rPr>
                <a:t>持续监控高被引专利</a:t>
              </a:r>
              <a:endParaRPr lang="en-US" sz="1350" b="1" dirty="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0841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3"/>
          <p:cNvSpPr>
            <a:spLocks noChangeArrowheads="1"/>
          </p:cNvSpPr>
          <p:nvPr/>
        </p:nvSpPr>
        <p:spPr bwMode="auto">
          <a:xfrm>
            <a:off x="2055495" y="4192254"/>
            <a:ext cx="3324225" cy="838691"/>
          </a:xfrm>
          <a:prstGeom prst="rect">
            <a:avLst/>
          </a:prstGeom>
          <a:noFill/>
          <a:ln w="9525">
            <a:noFill/>
            <a:miter lim="800000"/>
            <a:headEnd/>
            <a:tailEnd/>
          </a:ln>
        </p:spPr>
        <p:txBody>
          <a:bodyPr wrap="square">
            <a:spAutoFit/>
          </a:bodyPr>
          <a:lstStyle/>
          <a:p>
            <a:pPr>
              <a:spcAft>
                <a:spcPts val="450"/>
              </a:spcAft>
            </a:pPr>
            <a:r>
              <a:rPr lang="zh-CN" altLang="en-US" sz="900" b="1" dirty="0">
                <a:solidFill>
                  <a:schemeClr val="bg1"/>
                </a:solidFill>
                <a:latin typeface="黑体" panose="02010609060101010101" pitchFamily="49" charset="-122"/>
                <a:ea typeface="黑体" panose="02010609060101010101" pitchFamily="49" charset="-122"/>
              </a:rPr>
              <a:t>北京市海淀区科学院南路</a:t>
            </a:r>
            <a:r>
              <a:rPr lang="en-US" altLang="zh-CN" sz="900" b="1" dirty="0">
                <a:solidFill>
                  <a:schemeClr val="bg1"/>
                </a:solidFill>
                <a:latin typeface="黑体" panose="02010609060101010101" pitchFamily="49" charset="-122"/>
                <a:ea typeface="黑体" panose="02010609060101010101" pitchFamily="49" charset="-122"/>
              </a:rPr>
              <a:t>2</a:t>
            </a:r>
            <a:r>
              <a:rPr lang="zh-CN" altLang="en-US" sz="900" b="1" dirty="0">
                <a:solidFill>
                  <a:schemeClr val="bg1"/>
                </a:solidFill>
                <a:latin typeface="黑体" panose="02010609060101010101" pitchFamily="49" charset="-122"/>
                <a:ea typeface="黑体" panose="02010609060101010101" pitchFamily="49" charset="-122"/>
              </a:rPr>
              <a:t>号   融科资讯中心</a:t>
            </a:r>
            <a:r>
              <a:rPr lang="en-US" altLang="zh-CN" sz="900" b="1" dirty="0">
                <a:solidFill>
                  <a:schemeClr val="bg1"/>
                </a:solidFill>
                <a:latin typeface="黑体" panose="02010609060101010101" pitchFamily="49" charset="-122"/>
                <a:ea typeface="黑体" panose="02010609060101010101" pitchFamily="49" charset="-122"/>
              </a:rPr>
              <a:t>C</a:t>
            </a:r>
            <a:r>
              <a:rPr lang="zh-CN" altLang="en-US" sz="900" b="1" dirty="0">
                <a:solidFill>
                  <a:schemeClr val="bg1"/>
                </a:solidFill>
                <a:latin typeface="黑体" panose="02010609060101010101" pitchFamily="49" charset="-122"/>
                <a:ea typeface="黑体" panose="02010609060101010101" pitchFamily="49" charset="-122"/>
              </a:rPr>
              <a:t>座北楼</a:t>
            </a:r>
            <a:r>
              <a:rPr lang="en-US" altLang="zh-CN" sz="900" b="1" dirty="0">
                <a:solidFill>
                  <a:schemeClr val="bg1"/>
                </a:solidFill>
                <a:latin typeface="黑体" panose="02010609060101010101" pitchFamily="49" charset="-122"/>
                <a:ea typeface="黑体" panose="02010609060101010101" pitchFamily="49" charset="-122"/>
              </a:rPr>
              <a:t>610</a:t>
            </a:r>
            <a:r>
              <a:rPr lang="zh-CN" altLang="en-US" sz="900" b="1" dirty="0">
                <a:solidFill>
                  <a:schemeClr val="bg1"/>
                </a:solidFill>
                <a:latin typeface="黑体" panose="02010609060101010101" pitchFamily="49" charset="-122"/>
                <a:ea typeface="黑体" panose="02010609060101010101" pitchFamily="49" charset="-122"/>
              </a:rPr>
              <a:t>室</a:t>
            </a:r>
          </a:p>
          <a:p>
            <a:pPr>
              <a:spcAft>
                <a:spcPts val="450"/>
              </a:spcAft>
            </a:pPr>
            <a:r>
              <a:rPr lang="en-US" altLang="zh-CN" sz="900" b="1" dirty="0">
                <a:solidFill>
                  <a:schemeClr val="bg1"/>
                </a:solidFill>
                <a:latin typeface="黑体" panose="02010609060101010101" pitchFamily="49" charset="-122"/>
                <a:ea typeface="黑体" panose="02010609060101010101" pitchFamily="49" charset="-122"/>
              </a:rPr>
              <a:t>Email:  ts.support.china@clarivate.com</a:t>
            </a:r>
          </a:p>
          <a:p>
            <a:pPr>
              <a:spcAft>
                <a:spcPts val="450"/>
              </a:spcAft>
            </a:pPr>
            <a:r>
              <a:rPr lang="en-US" altLang="zh-CN" sz="900" b="1" dirty="0">
                <a:solidFill>
                  <a:schemeClr val="bg1"/>
                </a:solidFill>
                <a:latin typeface="黑体" panose="02010609060101010101" pitchFamily="49" charset="-122"/>
                <a:ea typeface="黑体" panose="02010609060101010101" pitchFamily="49" charset="-122"/>
              </a:rPr>
              <a:t>Tel: 400-8822-031</a:t>
            </a:r>
          </a:p>
          <a:p>
            <a:pPr>
              <a:spcAft>
                <a:spcPts val="450"/>
              </a:spcAft>
            </a:pPr>
            <a:r>
              <a:rPr lang="en-US" altLang="zh-CN" sz="900" b="1" dirty="0">
                <a:solidFill>
                  <a:schemeClr val="bg1"/>
                </a:solidFill>
                <a:latin typeface="黑体" panose="02010609060101010101" pitchFamily="49" charset="-122"/>
                <a:ea typeface="黑体" panose="02010609060101010101" pitchFamily="49" charset="-122"/>
              </a:rPr>
              <a:t>Website:  http://www.</a:t>
            </a:r>
            <a:r>
              <a:rPr lang="en-GB" altLang="zh-CN" sz="900" b="1" dirty="0">
                <a:solidFill>
                  <a:schemeClr val="bg1"/>
                </a:solidFill>
                <a:latin typeface="黑体" panose="02010609060101010101" pitchFamily="49" charset="-122"/>
                <a:ea typeface="黑体" panose="02010609060101010101" pitchFamily="49" charset="-122"/>
              </a:rPr>
              <a:t>clarivate.com</a:t>
            </a:r>
          </a:p>
        </p:txBody>
      </p:sp>
      <p:sp>
        <p:nvSpPr>
          <p:cNvPr id="4" name="Title 1"/>
          <p:cNvSpPr txBox="1">
            <a:spLocks/>
          </p:cNvSpPr>
          <p:nvPr/>
        </p:nvSpPr>
        <p:spPr>
          <a:xfrm>
            <a:off x="1843270" y="1638133"/>
            <a:ext cx="3105150" cy="61211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sz="3000" b="1" kern="0" dirty="0">
                <a:solidFill>
                  <a:schemeClr val="bg1"/>
                </a:solidFill>
                <a:latin typeface="黑体" panose="02010609060101010101" pitchFamily="49" charset="-122"/>
                <a:ea typeface="黑体" panose="02010609060101010101" pitchFamily="49" charset="-122"/>
              </a:rPr>
              <a:t>谢 谢 聆 听</a:t>
            </a:r>
            <a:endParaRPr lang="zh-CN" altLang="en-US" sz="3000" b="1" i="1" dirty="0">
              <a:solidFill>
                <a:schemeClr val="bg1"/>
              </a:solidFill>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836" y="4110837"/>
            <a:ext cx="1032164" cy="1032164"/>
          </a:xfrm>
          <a:prstGeom prst="rect">
            <a:avLst/>
          </a:prstGeom>
        </p:spPr>
      </p:pic>
    </p:spTree>
    <p:extLst>
      <p:ext uri="{BB962C8B-B14F-4D97-AF65-F5344CB8AC3E}">
        <p14:creationId xmlns:p14="http://schemas.microsoft.com/office/powerpoint/2010/main" val="1374422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0Mandy\Useful company documents\图片合集\shutterstock_1742654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
            <a:ext cx="6858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0" y="1800224"/>
            <a:ext cx="6858000" cy="1543050"/>
          </a:xfrm>
          <a:prstGeom prst="rect">
            <a:avLst/>
          </a:prstGeom>
          <a:solidFill>
            <a:schemeClr val="tx1">
              <a:alpha val="86000"/>
            </a:schemeClr>
          </a:solidFill>
          <a:ln w="19050" cap="flat" cmpd="sng" algn="ctr">
            <a:noFill/>
            <a:prstDash val="solid"/>
            <a:round/>
            <a:headEnd type="none" w="med" len="med"/>
            <a:tailEnd type="none" w="med" len="med"/>
          </a:ln>
          <a:effectLst/>
        </p:spPr>
        <p:txBody>
          <a:bodyPr lIns="34290" rIns="34290" anchor="ctr"/>
          <a:lstStyle/>
          <a:p>
            <a:pPr marL="86914" indent="-86914" algn="ctr">
              <a:spcBef>
                <a:spcPts val="450"/>
              </a:spcBef>
              <a:buClr>
                <a:schemeClr val="tx2"/>
              </a:buClr>
              <a:defRPr/>
            </a:pPr>
            <a:endParaRPr lang="en-US" sz="900" dirty="0" err="1">
              <a:ea typeface="맑은 고딕" pitchFamily="50" charset="-127"/>
            </a:endParaRPr>
          </a:p>
        </p:txBody>
      </p:sp>
      <p:sp>
        <p:nvSpPr>
          <p:cNvPr id="4" name="Rectangle 3"/>
          <p:cNvSpPr/>
          <p:nvPr/>
        </p:nvSpPr>
        <p:spPr>
          <a:xfrm>
            <a:off x="114300" y="1914527"/>
            <a:ext cx="6743700" cy="1500411"/>
          </a:xfrm>
          <a:prstGeom prst="rect">
            <a:avLst/>
          </a:prstGeom>
        </p:spPr>
        <p:txBody>
          <a:bodyPr wrap="square">
            <a:spAutoFit/>
          </a:bodyPr>
          <a:lstStyle/>
          <a:p>
            <a:pPr marL="385754" indent="-385754">
              <a:spcBef>
                <a:spcPts val="900"/>
              </a:spcBef>
              <a:defRPr/>
            </a:pPr>
            <a:r>
              <a:rPr lang="zh-CN" altLang="en-US" sz="2100"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如果</a:t>
            </a:r>
            <a:r>
              <a:rPr lang="en-US" altLang="zh-CN" sz="2100"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en-US" altLang="zh-TW" sz="2100"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85754" indent="-385754">
              <a:spcBef>
                <a:spcPts val="900"/>
              </a:spcBef>
              <a:defRPr/>
            </a:pPr>
            <a:r>
              <a:rPr lang="zh-CN" altLang="en-US"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有专家帮您将专利的重要信息在标题中就先披露出来</a:t>
            </a:r>
            <a:endParaRPr lang="en-US" altLang="zh-TW" sz="21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385754" indent="-385754">
              <a:spcBef>
                <a:spcPts val="900"/>
              </a:spcBef>
              <a:defRPr/>
            </a:pPr>
            <a:r>
              <a:rPr lang="zh-CN" altLang="en-US" sz="1725"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原始标题被重新改写成新的标题，披露了专利的范围、用途和新颖性</a:t>
            </a:r>
            <a:endParaRPr lang="en-US" altLang="zh-TW" sz="1725" b="1" dirty="0">
              <a:solidFill>
                <a:srgbClr val="1AC604"/>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4825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109111611"/>
  <p:tag name="MH_LIBRARY" val="GRAPHIC"/>
  <p:tag name="MH_ORDER" val="文本占位符 4"/>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 val="20170113180438"/>
  <p:tag name="MH_LIBRARY" val="GRAPHIC"/>
</p:tagLst>
</file>

<file path=ppt/tags/tag3.xml><?xml version="1.0" encoding="utf-8"?>
<p:tagLst xmlns:a="http://schemas.openxmlformats.org/drawingml/2006/main" xmlns:r="http://schemas.openxmlformats.org/officeDocument/2006/relationships" xmlns:p="http://schemas.openxmlformats.org/presentationml/2006/main">
  <p:tag name="MH_TYPE" val="#NeiR#"/>
  <p:tag name="MH" val="20170113180438"/>
  <p:tag name="MH_LIBRARY" val="GRAPHIC"/>
</p:tagLst>
</file>

<file path=ppt/tags/tag4.xml><?xml version="1.0" encoding="utf-8"?>
<p:tagLst xmlns:a="http://schemas.openxmlformats.org/drawingml/2006/main" xmlns:r="http://schemas.openxmlformats.org/officeDocument/2006/relationships" xmlns:p="http://schemas.openxmlformats.org/presentationml/2006/main">
  <p:tag name="MH_TYPE" val="#NeiR#"/>
  <p:tag name="MH" val="20170113180438"/>
  <p:tag name="MH_LIBRARY" val="GRAPHIC"/>
</p:tagLst>
</file>

<file path=ppt/tags/tag5.xml><?xml version="1.0" encoding="utf-8"?>
<p:tagLst xmlns:a="http://schemas.openxmlformats.org/drawingml/2006/main" xmlns:r="http://schemas.openxmlformats.org/officeDocument/2006/relationships" xmlns:p="http://schemas.openxmlformats.org/presentationml/2006/main">
  <p:tag name="MH_TYPE" val="#NeiR#"/>
  <p:tag name="MH" val="20170113180438"/>
  <p:tag name="MH_LIBRARY" val="GRAPHIC"/>
</p:tagLst>
</file>

<file path=ppt/tags/tag6.xml><?xml version="1.0" encoding="utf-8"?>
<p:tagLst xmlns:a="http://schemas.openxmlformats.org/drawingml/2006/main" xmlns:r="http://schemas.openxmlformats.org/officeDocument/2006/relationships" xmlns:p="http://schemas.openxmlformats.org/presentationml/2006/main">
  <p:tag name="MH_TYPE" val="#NeiR#"/>
  <p:tag name="MH" val="20170113180438"/>
  <p:tag name="MH_LIBRARY" val="GRAPHIC"/>
</p:tagLst>
</file>

<file path=ppt/tags/tag7.xml><?xml version="1.0" encoding="utf-8"?>
<p:tagLst xmlns:a="http://schemas.openxmlformats.org/drawingml/2006/main" xmlns:r="http://schemas.openxmlformats.org/officeDocument/2006/relationships" xmlns:p="http://schemas.openxmlformats.org/presentationml/2006/main">
  <p:tag name="MH_TYPE" val="#NeiR#"/>
  <p:tag name="MH" val="20170113180438"/>
  <p:tag name="MH_LIBRARY" val="GRAPHIC"/>
</p:tagLst>
</file>

<file path=ppt/theme/theme1.xml><?xml version="1.0" encoding="utf-8"?>
<a:theme xmlns:a="http://schemas.openxmlformats.org/drawingml/2006/main" name="ThemeClarivate">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Clarivate" id="{E97FF474-D574-4EE4-9467-284DEA1FAEF7}" vid="{46F396D1-D7DD-4D80-91EF-57D154A6EB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ThemeClarivate</Template>
  <TotalTime>3880</TotalTime>
  <Words>4891</Words>
  <Application>Microsoft Office PowerPoint</Application>
  <PresentationFormat>Custom</PresentationFormat>
  <Paragraphs>535</Paragraphs>
  <Slides>88</Slides>
  <Notes>25</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88</vt:i4>
      </vt:variant>
    </vt:vector>
  </HeadingPairs>
  <TitlesOfParts>
    <vt:vector size="109" baseType="lpstr">
      <vt:lpstr>Lucida Grande</vt:lpstr>
      <vt:lpstr>맑은 고딕</vt:lpstr>
      <vt:lpstr>Meiryo UI</vt:lpstr>
      <vt:lpstr>微軟正黑體</vt:lpstr>
      <vt:lpstr>ＭＳ Ｐゴシック</vt:lpstr>
      <vt:lpstr>ＭＳ Ｐゴシック</vt:lpstr>
      <vt:lpstr>新細明體</vt:lpstr>
      <vt:lpstr>宋体</vt:lpstr>
      <vt:lpstr>Microsoft YaHei</vt:lpstr>
      <vt:lpstr>Microsoft YaHei</vt:lpstr>
      <vt:lpstr>黑体</vt:lpstr>
      <vt:lpstr>Arial</vt:lpstr>
      <vt:lpstr>Arial Black</vt:lpstr>
      <vt:lpstr>Arial Narrow</vt:lpstr>
      <vt:lpstr>Calibri</vt:lpstr>
      <vt:lpstr>Courier New</vt:lpstr>
      <vt:lpstr>Symbol</vt:lpstr>
      <vt:lpstr>Times New Roman</vt:lpstr>
      <vt:lpstr>Verdana</vt:lpstr>
      <vt:lpstr>Wingdings</vt:lpstr>
      <vt:lpstr>ThemeClarivate</vt:lpstr>
      <vt:lpstr>张梅茜</vt:lpstr>
      <vt:lpstr>PowerPoint Presentation</vt:lpstr>
      <vt:lpstr>专利是什么？</vt:lpstr>
      <vt:lpstr>专利是什么？</vt:lpstr>
      <vt:lpstr>PowerPoint Presentation</vt:lpstr>
      <vt:lpstr>PowerPoint Presentation</vt:lpstr>
      <vt:lpstr>PowerPoint Presentation</vt:lpstr>
      <vt:lpstr>PowerPoint Presentation</vt:lpstr>
      <vt:lpstr>PowerPoint Presentation</vt:lpstr>
      <vt:lpstr>PowerPoint Presentation</vt:lpstr>
      <vt:lpstr>DWPI标题是专家读完整篇专利后将重点信息提取出来重新改写成比原始标题更清楚的内容</vt:lpstr>
      <vt:lpstr>PowerPoint Presentation</vt:lpstr>
      <vt:lpstr>PowerPoint Presentation</vt:lpstr>
      <vt:lpstr>DWPI摘要是专家读完整篇专利后，将重点信息按照特性整理到多个位置，无论来源是什么语言都以通俗易懂的英文重新描述</vt:lpstr>
      <vt:lpstr>PowerPoint Presentation</vt:lpstr>
      <vt:lpstr>PowerPoint Presentation</vt:lpstr>
      <vt:lpstr>PowerPoint Presentation</vt:lpstr>
      <vt:lpstr>PowerPoint Presentation</vt:lpstr>
      <vt:lpstr>DWPI手工代码</vt:lpstr>
      <vt:lpstr>PowerPoint Presentation</vt:lpstr>
      <vt:lpstr>PowerPoint Presentation</vt:lpstr>
      <vt:lpstr>DWPI专利家族</vt:lpstr>
      <vt:lpstr>DPCI专利引文索引</vt:lpstr>
      <vt:lpstr>DPCI专利引文索引</vt:lpstr>
      <vt:lpstr>Derwent增值数据</vt:lpstr>
      <vt:lpstr>德温特专利数据 - 专利世界的旗舰数据库</vt:lpstr>
      <vt:lpstr>PowerPoint Presentation</vt:lpstr>
      <vt:lpstr>PowerPoint Presentation</vt:lpstr>
      <vt:lpstr>PowerPoint Presentation</vt:lpstr>
      <vt:lpstr>PowerPoint Presentation</vt:lpstr>
      <vt:lpstr>1277条专利记录—检索结果的数量差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便捷的检索方式-智能检索</vt:lpstr>
      <vt:lpstr>PowerPoint Presentation</vt:lpstr>
      <vt:lpstr>智能检索</vt:lpstr>
      <vt:lpstr>公开号检索</vt:lpstr>
      <vt:lpstr>表单检索</vt:lpstr>
      <vt:lpstr>表单检索</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Thomson Reuters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Meixi (IP&amp;Science)</dc:creator>
  <cp:lastModifiedBy>Zhang, Meixi</cp:lastModifiedBy>
  <cp:revision>102</cp:revision>
  <dcterms:created xsi:type="dcterms:W3CDTF">2018-06-12T07:47:47Z</dcterms:created>
  <dcterms:modified xsi:type="dcterms:W3CDTF">2019-04-09T01:23:41Z</dcterms:modified>
</cp:coreProperties>
</file>