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32"/>
  </p:notesMasterIdLst>
  <p:handoutMasterIdLst>
    <p:handoutMasterId r:id="rId33"/>
  </p:handoutMasterIdLst>
  <p:sldIdLst>
    <p:sldId id="1107" r:id="rId3"/>
    <p:sldId id="1070" r:id="rId4"/>
    <p:sldId id="1108" r:id="rId5"/>
    <p:sldId id="1213" r:id="rId6"/>
    <p:sldId id="1170" r:id="rId7"/>
    <p:sldId id="1196" r:id="rId8"/>
    <p:sldId id="1231" r:id="rId9"/>
    <p:sldId id="1114" r:id="rId10"/>
    <p:sldId id="1153" r:id="rId11"/>
    <p:sldId id="1113" r:id="rId12"/>
    <p:sldId id="1215" r:id="rId13"/>
    <p:sldId id="1225" r:id="rId14"/>
    <p:sldId id="1226" r:id="rId15"/>
    <p:sldId id="1216" r:id="rId16"/>
    <p:sldId id="1227" r:id="rId17"/>
    <p:sldId id="1217" r:id="rId18"/>
    <p:sldId id="1228" r:id="rId19"/>
    <p:sldId id="1229" r:id="rId20"/>
    <p:sldId id="1129" r:id="rId21"/>
    <p:sldId id="1220" r:id="rId22"/>
    <p:sldId id="1219" r:id="rId23"/>
    <p:sldId id="1218" r:id="rId24"/>
    <p:sldId id="1221" r:id="rId25"/>
    <p:sldId id="1223" r:id="rId26"/>
    <p:sldId id="1224" r:id="rId27"/>
    <p:sldId id="1230" r:id="rId28"/>
    <p:sldId id="1232" r:id="rId29"/>
    <p:sldId id="1214" r:id="rId30"/>
    <p:sldId id="1127" r:id="rId31"/>
  </p:sldIdLst>
  <p:sldSz cx="12192000" cy="6858000"/>
  <p:notesSz cx="6858000" cy="9144000"/>
  <p:embeddedFontLst>
    <p:embeddedFont>
      <p:font typeface="微软雅黑" panose="020B0503020204020204" pitchFamily="34" charset="-122"/>
      <p:regular r:id="rId34"/>
      <p:bold r:id="rId35"/>
    </p:embeddedFont>
    <p:embeddedFont>
      <p:font typeface="Calibri" panose="020F0502020204030204" pitchFamily="34" charset="0"/>
      <p:regular r:id="rId36"/>
      <p:bold r:id="rId37"/>
      <p:italic r:id="rId38"/>
      <p:boldItalic r:id="rId39"/>
    </p:embeddedFont>
    <p:embeddedFont>
      <p:font typeface="华文新魏" panose="02010800040101010101" pitchFamily="2" charset="-122"/>
      <p:regular r:id="rId40"/>
    </p:embeddedFont>
    <p:embeddedFont>
      <p:font typeface="Agency FB" panose="020B0503020202020204" pitchFamily="34" charset="0"/>
      <p:regular r:id="rId41"/>
      <p:bold r:id="rId42"/>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34">
          <p15:clr>
            <a:srgbClr val="A4A3A4"/>
          </p15:clr>
        </p15:guide>
        <p15:guide id="2" pos="7404">
          <p15:clr>
            <a:srgbClr val="A4A3A4"/>
          </p15:clr>
        </p15:guide>
        <p15:guide id="3" pos="147">
          <p15:clr>
            <a:srgbClr val="A4A3A4"/>
          </p15:clr>
        </p15:guide>
        <p15:guide id="4" pos="40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ring lee"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FAE"/>
    <a:srgbClr val="FC4653"/>
    <a:srgbClr val="777C84"/>
    <a:srgbClr val="0055A2"/>
    <a:srgbClr val="0092A3"/>
    <a:srgbClr val="EFD28C"/>
    <a:srgbClr val="C47546"/>
    <a:srgbClr val="B9945B"/>
    <a:srgbClr val="8D9CB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2"/>
    <p:restoredTop sz="94772" autoAdjust="0"/>
  </p:normalViewPr>
  <p:slideViewPr>
    <p:cSldViewPr snapToGrid="0" showGuides="1">
      <p:cViewPr varScale="1">
        <p:scale>
          <a:sx n="70" d="100"/>
          <a:sy n="70" d="100"/>
        </p:scale>
        <p:origin x="444" y="48"/>
      </p:cViewPr>
      <p:guideLst>
        <p:guide orient="horz" pos="734"/>
        <p:guide pos="7404"/>
        <p:guide pos="147"/>
        <p:guide pos="400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2019/3/24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852402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0C94D4B-0D6F-4F69-A607-38873B5ECA01}"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Tree>
    <p:extLst>
      <p:ext uri="{BB962C8B-B14F-4D97-AF65-F5344CB8AC3E}">
        <p14:creationId xmlns:p14="http://schemas.microsoft.com/office/powerpoint/2010/main" val="39690658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alpha val="100000"/>
              </a:srgbClr>
            </a:solidFill>
            <a:miter lim="800000"/>
          </a:ln>
        </p:spPr>
      </p:sp>
      <p:sp>
        <p:nvSpPr>
          <p:cNvPr id="614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a:t>
            </a:fld>
            <a:endParaRPr lang="zh-CN" altLang="en-US" dirty="0"/>
          </a:p>
        </p:txBody>
      </p:sp>
    </p:spTree>
    <p:extLst>
      <p:ext uri="{BB962C8B-B14F-4D97-AF65-F5344CB8AC3E}">
        <p14:creationId xmlns:p14="http://schemas.microsoft.com/office/powerpoint/2010/main" val="148724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11</a:t>
            </a:fld>
            <a:endParaRPr lang="zh-CN" altLang="en-US" dirty="0"/>
          </a:p>
        </p:txBody>
      </p:sp>
    </p:spTree>
    <p:extLst>
      <p:ext uri="{BB962C8B-B14F-4D97-AF65-F5344CB8AC3E}">
        <p14:creationId xmlns:p14="http://schemas.microsoft.com/office/powerpoint/2010/main" val="378918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12</a:t>
            </a:fld>
            <a:endParaRPr lang="zh-CN" altLang="en-US" dirty="0"/>
          </a:p>
        </p:txBody>
      </p:sp>
    </p:spTree>
    <p:extLst>
      <p:ext uri="{BB962C8B-B14F-4D97-AF65-F5344CB8AC3E}">
        <p14:creationId xmlns:p14="http://schemas.microsoft.com/office/powerpoint/2010/main" val="357552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13</a:t>
            </a:fld>
            <a:endParaRPr lang="zh-CN" altLang="en-US" dirty="0"/>
          </a:p>
        </p:txBody>
      </p:sp>
    </p:spTree>
    <p:extLst>
      <p:ext uri="{BB962C8B-B14F-4D97-AF65-F5344CB8AC3E}">
        <p14:creationId xmlns:p14="http://schemas.microsoft.com/office/powerpoint/2010/main" val="308186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14</a:t>
            </a:fld>
            <a:endParaRPr lang="zh-CN" altLang="en-US" dirty="0"/>
          </a:p>
        </p:txBody>
      </p:sp>
    </p:spTree>
    <p:extLst>
      <p:ext uri="{BB962C8B-B14F-4D97-AF65-F5344CB8AC3E}">
        <p14:creationId xmlns:p14="http://schemas.microsoft.com/office/powerpoint/2010/main" val="282310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15</a:t>
            </a:fld>
            <a:endParaRPr lang="zh-CN" altLang="en-US" dirty="0"/>
          </a:p>
        </p:txBody>
      </p:sp>
    </p:spTree>
    <p:extLst>
      <p:ext uri="{BB962C8B-B14F-4D97-AF65-F5344CB8AC3E}">
        <p14:creationId xmlns:p14="http://schemas.microsoft.com/office/powerpoint/2010/main" val="368656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16</a:t>
            </a:fld>
            <a:endParaRPr lang="zh-CN" altLang="en-US" dirty="0"/>
          </a:p>
        </p:txBody>
      </p:sp>
    </p:spTree>
    <p:extLst>
      <p:ext uri="{BB962C8B-B14F-4D97-AF65-F5344CB8AC3E}">
        <p14:creationId xmlns:p14="http://schemas.microsoft.com/office/powerpoint/2010/main" val="96159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17</a:t>
            </a:fld>
            <a:endParaRPr lang="zh-CN" altLang="en-US" dirty="0"/>
          </a:p>
        </p:txBody>
      </p:sp>
    </p:spTree>
    <p:extLst>
      <p:ext uri="{BB962C8B-B14F-4D97-AF65-F5344CB8AC3E}">
        <p14:creationId xmlns:p14="http://schemas.microsoft.com/office/powerpoint/2010/main" val="372641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18</a:t>
            </a:fld>
            <a:endParaRPr lang="zh-CN" altLang="en-US" dirty="0"/>
          </a:p>
        </p:txBody>
      </p:sp>
    </p:spTree>
    <p:extLst>
      <p:ext uri="{BB962C8B-B14F-4D97-AF65-F5344CB8AC3E}">
        <p14:creationId xmlns:p14="http://schemas.microsoft.com/office/powerpoint/2010/main" val="183209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19</a:t>
            </a:fld>
            <a:endParaRPr lang="zh-CN" altLang="en-US" dirty="0"/>
          </a:p>
        </p:txBody>
      </p:sp>
    </p:spTree>
    <p:extLst>
      <p:ext uri="{BB962C8B-B14F-4D97-AF65-F5344CB8AC3E}">
        <p14:creationId xmlns:p14="http://schemas.microsoft.com/office/powerpoint/2010/main" val="32446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20</a:t>
            </a:fld>
            <a:endParaRPr lang="zh-CN" altLang="en-US" dirty="0"/>
          </a:p>
        </p:txBody>
      </p:sp>
    </p:spTree>
    <p:extLst>
      <p:ext uri="{BB962C8B-B14F-4D97-AF65-F5344CB8AC3E}">
        <p14:creationId xmlns:p14="http://schemas.microsoft.com/office/powerpoint/2010/main" val="103725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819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a:t>
            </a:fld>
            <a:endParaRPr lang="zh-CN" altLang="en-US" dirty="0"/>
          </a:p>
        </p:txBody>
      </p:sp>
    </p:spTree>
    <p:extLst>
      <p:ext uri="{BB962C8B-B14F-4D97-AF65-F5344CB8AC3E}">
        <p14:creationId xmlns:p14="http://schemas.microsoft.com/office/powerpoint/2010/main" val="256195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21</a:t>
            </a:fld>
            <a:endParaRPr lang="zh-CN" altLang="en-US" dirty="0"/>
          </a:p>
        </p:txBody>
      </p:sp>
    </p:spTree>
    <p:extLst>
      <p:ext uri="{BB962C8B-B14F-4D97-AF65-F5344CB8AC3E}">
        <p14:creationId xmlns:p14="http://schemas.microsoft.com/office/powerpoint/2010/main" val="1816943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a:p>
            <a:pPr lvl="0" eaLnBrk="1" hangingPunct="1"/>
            <a:r>
              <a:rPr lang="zh-CN" altLang="en-US" dirty="0"/>
              <a:t>通过内容将各方有效的连接在一起，持续不断的满足各方的基本需求，这就需要构建一个具有良好模式的技术平台进行支撑。</a:t>
            </a:r>
            <a:endParaRPr lang="en-US" altLang="zh-CN" dirty="0"/>
          </a:p>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22</a:t>
            </a:fld>
            <a:endParaRPr lang="zh-CN" altLang="en-US" dirty="0"/>
          </a:p>
        </p:txBody>
      </p:sp>
    </p:spTree>
    <p:extLst>
      <p:ext uri="{BB962C8B-B14F-4D97-AF65-F5344CB8AC3E}">
        <p14:creationId xmlns:p14="http://schemas.microsoft.com/office/powerpoint/2010/main" val="344410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23</a:t>
            </a:fld>
            <a:endParaRPr lang="zh-CN" altLang="en-US" dirty="0"/>
          </a:p>
        </p:txBody>
      </p:sp>
    </p:spTree>
    <p:extLst>
      <p:ext uri="{BB962C8B-B14F-4D97-AF65-F5344CB8AC3E}">
        <p14:creationId xmlns:p14="http://schemas.microsoft.com/office/powerpoint/2010/main" val="399530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24</a:t>
            </a:fld>
            <a:endParaRPr lang="zh-CN" altLang="en-US" dirty="0"/>
          </a:p>
        </p:txBody>
      </p:sp>
    </p:spTree>
    <p:extLst>
      <p:ext uri="{BB962C8B-B14F-4D97-AF65-F5344CB8AC3E}">
        <p14:creationId xmlns:p14="http://schemas.microsoft.com/office/powerpoint/2010/main" val="3312115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25</a:t>
            </a:fld>
            <a:endParaRPr lang="zh-CN" altLang="en-US" dirty="0"/>
          </a:p>
        </p:txBody>
      </p:sp>
    </p:spTree>
    <p:extLst>
      <p:ext uri="{BB962C8B-B14F-4D97-AF65-F5344CB8AC3E}">
        <p14:creationId xmlns:p14="http://schemas.microsoft.com/office/powerpoint/2010/main" val="79240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eaLnBrk="1" hangingPunct="1"/>
            <a:endParaRPr lang="en-US" altLang="zh-CN" dirty="0"/>
          </a:p>
        </p:txBody>
      </p:sp>
      <p:sp>
        <p:nvSpPr>
          <p:cNvPr id="4" name="页脚占位符 3"/>
          <p:cNvSpPr txBox="1">
            <a:spLocks noGrp="1"/>
          </p:cNvSpPr>
          <p:nvPr>
            <p:ph type="ftr" sz="quarter"/>
          </p:nvPr>
        </p:nvSpPr>
        <p:spPr>
          <a:noFill/>
        </p:spPr>
        <p:txBody>
          <a:bodyPr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26</a:t>
            </a:fld>
            <a:endParaRPr lang="zh-CN" altLang="en-US" dirty="0"/>
          </a:p>
        </p:txBody>
      </p:sp>
    </p:spTree>
    <p:extLst>
      <p:ext uri="{BB962C8B-B14F-4D97-AF65-F5344CB8AC3E}">
        <p14:creationId xmlns:p14="http://schemas.microsoft.com/office/powerpoint/2010/main" val="103544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27</a:t>
            </a:fld>
            <a:endParaRPr lang="zh-CN" altLang="en-US" dirty="0"/>
          </a:p>
        </p:txBody>
      </p:sp>
    </p:spTree>
    <p:extLst>
      <p:ext uri="{BB962C8B-B14F-4D97-AF65-F5344CB8AC3E}">
        <p14:creationId xmlns:p14="http://schemas.microsoft.com/office/powerpoint/2010/main" val="2255805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a:solidFill>
              <a:srgbClr val="000000">
                <a:alpha val="100000"/>
              </a:srgbClr>
            </a:solidFill>
            <a:miter lim="800000"/>
          </a:ln>
        </p:spPr>
      </p:sp>
      <p:sp>
        <p:nvSpPr>
          <p:cNvPr id="3891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29</a:t>
            </a:fld>
            <a:endParaRPr lang="zh-CN" altLang="en-US" dirty="0"/>
          </a:p>
        </p:txBody>
      </p:sp>
    </p:spTree>
    <p:extLst>
      <p:ext uri="{BB962C8B-B14F-4D97-AF65-F5344CB8AC3E}">
        <p14:creationId xmlns:p14="http://schemas.microsoft.com/office/powerpoint/2010/main" val="81388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02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3</a:t>
            </a:fld>
            <a:endParaRPr lang="zh-CN" altLang="en-US" dirty="0"/>
          </a:p>
        </p:txBody>
      </p:sp>
    </p:spTree>
    <p:extLst>
      <p:ext uri="{BB962C8B-B14F-4D97-AF65-F5344CB8AC3E}">
        <p14:creationId xmlns:p14="http://schemas.microsoft.com/office/powerpoint/2010/main" val="344872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048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4</a:t>
            </a:fld>
            <a:endParaRPr lang="zh-CN" altLang="en-US" dirty="0"/>
          </a:p>
        </p:txBody>
      </p:sp>
    </p:spTree>
    <p:extLst>
      <p:ext uri="{BB962C8B-B14F-4D97-AF65-F5344CB8AC3E}">
        <p14:creationId xmlns:p14="http://schemas.microsoft.com/office/powerpoint/2010/main" val="232884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lstStyle/>
          <a:p>
            <a:pPr lvl="0" eaLnBrk="1" hangingPunct="1"/>
            <a:r>
              <a:rPr lang="zh-CN" altLang="en-US" dirty="0"/>
              <a:t>在科技出版与知识服务应用联盟的支持下，可知目前已经具备了比较好的基础。</a:t>
            </a:r>
            <a:endParaRPr lang="en-US" altLang="zh-CN" dirty="0"/>
          </a:p>
          <a:p>
            <a:pPr lvl="0" eaLnBrk="1" hangingPunct="1"/>
            <a:r>
              <a:rPr lang="zh-CN" altLang="zh-CN" dirty="0">
                <a:ea typeface="微软雅黑" panose="020B0503020204020204" pitchFamily="34" charset="-122"/>
              </a:rPr>
              <a:t>联盟是在新闻出版业科技与标准重点实验室的基础上，由实验室建设单位电子工业出版社、电子科技大学和中新金桥公司发起成立</a:t>
            </a:r>
            <a:r>
              <a:rPr lang="zh-CN" altLang="en-US" dirty="0">
                <a:ea typeface="微软雅黑" panose="020B0503020204020204" pitchFamily="34" charset="-122"/>
              </a:rPr>
              <a:t>的一个产业联盟。</a:t>
            </a:r>
            <a:endParaRPr lang="en-US" altLang="zh-CN" dirty="0">
              <a:ea typeface="微软雅黑" panose="020B0503020204020204" pitchFamily="34" charset="-122"/>
            </a:endParaRPr>
          </a:p>
          <a:p>
            <a:pPr lvl="0" eaLnBrk="1" hangingPunct="1"/>
            <a:r>
              <a:rPr lang="zh-CN" altLang="zh-CN" dirty="0">
                <a:ea typeface="微软雅黑" panose="020B0503020204020204" pitchFamily="34" charset="-122"/>
              </a:rPr>
              <a:t>联盟主要工作是推动科技出版如何面向教育科研机构提供全面的知识服务，打通产业链，按需提供优质的科技出版产品，以促进科研水平提高和学科建设</a:t>
            </a:r>
            <a:r>
              <a:rPr lang="zh-CN" altLang="en-US" dirty="0">
                <a:ea typeface="微软雅黑" panose="020B0503020204020204" pitchFamily="34" charset="-122"/>
              </a:rPr>
              <a:t>。</a:t>
            </a:r>
            <a:endParaRPr lang="en-US" altLang="zh-CN" dirty="0">
              <a:ea typeface="微软雅黑" panose="020B0503020204020204" pitchFamily="34" charset="-122"/>
            </a:endParaRPr>
          </a:p>
          <a:p>
            <a:pPr lvl="0" eaLnBrk="1" hangingPunct="1"/>
            <a:r>
              <a:rPr lang="zh-CN" altLang="zh-CN" dirty="0">
                <a:ea typeface="微软雅黑" panose="020B0503020204020204" pitchFamily="34" charset="-122"/>
              </a:rPr>
              <a:t>联盟初创期，追求高质高端并期望有效带动行业进步，目前联盟内聚集了</a:t>
            </a:r>
            <a:r>
              <a:rPr lang="en-US" altLang="zh-CN" dirty="0">
                <a:ea typeface="微软雅黑" panose="020B0503020204020204" pitchFamily="34" charset="-122"/>
              </a:rPr>
              <a:t>10</a:t>
            </a:r>
            <a:r>
              <a:rPr lang="zh-CN" altLang="zh-CN" dirty="0">
                <a:ea typeface="微软雅黑" panose="020B0503020204020204" pitchFamily="34" charset="-122"/>
              </a:rPr>
              <a:t>家国内顶级出版社及国内</a:t>
            </a:r>
            <a:r>
              <a:rPr lang="zh-CN" altLang="en-US" dirty="0">
                <a:ea typeface="微软雅黑" panose="020B0503020204020204" pitchFamily="34" charset="-122"/>
              </a:rPr>
              <a:t>部分</a:t>
            </a:r>
            <a:r>
              <a:rPr lang="zh-CN" altLang="zh-CN" dirty="0">
                <a:ea typeface="微软雅黑" panose="020B0503020204020204" pitchFamily="34" charset="-122"/>
              </a:rPr>
              <a:t>高知名度的院校图书馆，共同探讨并推动发展和应用模式</a:t>
            </a:r>
            <a:r>
              <a:rPr lang="zh-CN" altLang="en-US" dirty="0">
                <a:ea typeface="微软雅黑" panose="020B0503020204020204" pitchFamily="34" charset="-122"/>
              </a:rPr>
              <a:t>。</a:t>
            </a:r>
            <a:endParaRPr lang="en-US" altLang="zh-CN" dirty="0">
              <a:ea typeface="微软雅黑" panose="020B0503020204020204" pitchFamily="34" charset="-122"/>
            </a:endParaRPr>
          </a:p>
          <a:p>
            <a:pPr lvl="0" eaLnBrk="1" hangingPunct="1"/>
            <a:r>
              <a:rPr lang="zh-CN" altLang="zh-CN" dirty="0">
                <a:ea typeface="微软雅黑" panose="020B0503020204020204" pitchFamily="34" charset="-122"/>
              </a:rPr>
              <a:t>可知平台是体现联盟价值的技术平台，由联盟成员单位共同参与建设，可知平台将不断发展，努力实现联盟的美好愿景</a:t>
            </a:r>
            <a:r>
              <a:rPr lang="zh-CN" altLang="en-US" dirty="0">
                <a:ea typeface="微软雅黑" panose="020B0503020204020204" pitchFamily="34" charset="-122"/>
              </a:rPr>
              <a:t>。</a:t>
            </a:r>
            <a:endParaRPr lang="zh-CN" altLang="zh-CN" dirty="0">
              <a:ea typeface="微软雅黑" panose="020B0503020204020204" pitchFamily="34" charset="-122"/>
            </a:endParaRPr>
          </a:p>
          <a:p>
            <a:pPr lvl="0" eaLnBrk="1" hangingPunct="1"/>
            <a:endParaRPr lang="en-US" altLang="zh-CN" dirty="0"/>
          </a:p>
          <a:p>
            <a:pPr lvl="0" eaLnBrk="1" hangingPunct="1"/>
            <a:r>
              <a:rPr lang="zh-CN" altLang="en-US" dirty="0"/>
              <a:t>目前，接入可知的专业类电子书已达到近</a:t>
            </a:r>
            <a:r>
              <a:rPr lang="en-US" altLang="zh-CN" dirty="0"/>
              <a:t>14</a:t>
            </a:r>
            <a:r>
              <a:rPr lang="zh-CN" altLang="en-US" dirty="0"/>
              <a:t>万种，而且每个出版社都会持续定期上架最新电子书，各出版社也将定期通过可知向高校图书馆推送最新纸书出版的书目信息，实现纸电同步的服务。</a:t>
            </a:r>
            <a:endParaRPr lang="en-US" altLang="zh-CN" dirty="0"/>
          </a:p>
          <a:p>
            <a:pPr lvl="0" eaLnBrk="1" hangingPunct="1"/>
            <a:endParaRPr lang="en-US" altLang="zh-CN" dirty="0"/>
          </a:p>
          <a:p>
            <a:pPr lvl="0" eaLnBrk="1" hangingPunct="1"/>
            <a:r>
              <a:rPr lang="zh-CN" altLang="en-US" dirty="0"/>
              <a:t>目前，接入可知平台的出版社数量还在持续增加中，在</a:t>
            </a:r>
            <a:r>
              <a:rPr lang="en-US" altLang="zh-CN" dirty="0"/>
              <a:t>9</a:t>
            </a:r>
            <a:r>
              <a:rPr lang="zh-CN" altLang="en-US" dirty="0"/>
              <a:t>月内，预计还会有十多家国内知名的优质专业出版社实现接入，比如经济科学出版社、人民卫生出版社、人民大学出版社、北京大学出版社等，预计自明年起，每年新增的新书电子书品种将超过</a:t>
            </a:r>
            <a:r>
              <a:rPr lang="en-US" altLang="zh-CN" dirty="0"/>
              <a:t>30000</a:t>
            </a:r>
            <a:r>
              <a:rPr lang="zh-CN" altLang="en-US" dirty="0"/>
              <a:t>种。</a:t>
            </a:r>
            <a:endParaRPr lang="en-US" altLang="zh-CN" dirty="0"/>
          </a:p>
          <a:p>
            <a:pPr lvl="0" eaLnBrk="1" hangingPunct="1"/>
            <a:endParaRPr lang="en-US" altLang="zh-CN" dirty="0"/>
          </a:p>
          <a:p>
            <a:pPr lvl="0" eaLnBrk="1" hangingPunct="1"/>
            <a:endParaRPr lang="zh-CN" altLang="en-US" dirty="0"/>
          </a:p>
        </p:txBody>
      </p:sp>
      <p:sp>
        <p:nvSpPr>
          <p:cNvPr id="2253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6</a:t>
            </a:fld>
            <a:endParaRPr lang="zh-CN" altLang="en-US" dirty="0"/>
          </a:p>
        </p:txBody>
      </p:sp>
    </p:spTree>
    <p:extLst>
      <p:ext uri="{BB962C8B-B14F-4D97-AF65-F5344CB8AC3E}">
        <p14:creationId xmlns:p14="http://schemas.microsoft.com/office/powerpoint/2010/main" val="47773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2253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7</a:t>
            </a:fld>
            <a:endParaRPr lang="zh-CN" altLang="en-US" dirty="0"/>
          </a:p>
        </p:txBody>
      </p:sp>
    </p:spTree>
    <p:extLst>
      <p:ext uri="{BB962C8B-B14F-4D97-AF65-F5344CB8AC3E}">
        <p14:creationId xmlns:p14="http://schemas.microsoft.com/office/powerpoint/2010/main" val="38151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8</a:t>
            </a:fld>
            <a:endParaRPr lang="zh-CN" altLang="en-US" dirty="0"/>
          </a:p>
        </p:txBody>
      </p:sp>
    </p:spTree>
    <p:extLst>
      <p:ext uri="{BB962C8B-B14F-4D97-AF65-F5344CB8AC3E}">
        <p14:creationId xmlns:p14="http://schemas.microsoft.com/office/powerpoint/2010/main" val="207468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lstStyle/>
          <a:p>
            <a:pPr lvl="0" eaLnBrk="1" hangingPunct="1"/>
            <a:r>
              <a:rPr lang="zh-CN" altLang="en-US" dirty="0"/>
              <a:t>在科技出版与知识服务应用联盟的支持下，可知目前已经具备了比较好的基础。</a:t>
            </a:r>
            <a:endParaRPr lang="en-US" altLang="zh-CN" dirty="0"/>
          </a:p>
          <a:p>
            <a:pPr lvl="0" eaLnBrk="1" hangingPunct="1"/>
            <a:r>
              <a:rPr lang="zh-CN" altLang="zh-CN" dirty="0">
                <a:ea typeface="微软雅黑" panose="020B0503020204020204" pitchFamily="34" charset="-122"/>
              </a:rPr>
              <a:t>联盟是在新闻出版业科技与标准重点实验室的基础上，由实验室建设单位电子工业出版社、电子科技大学和中新金桥公司发起成立</a:t>
            </a:r>
            <a:r>
              <a:rPr lang="zh-CN" altLang="en-US" dirty="0">
                <a:ea typeface="微软雅黑" panose="020B0503020204020204" pitchFamily="34" charset="-122"/>
              </a:rPr>
              <a:t>的一个产业联盟。</a:t>
            </a:r>
            <a:endParaRPr lang="en-US" altLang="zh-CN" dirty="0">
              <a:ea typeface="微软雅黑" panose="020B0503020204020204" pitchFamily="34" charset="-122"/>
            </a:endParaRPr>
          </a:p>
          <a:p>
            <a:pPr lvl="0" eaLnBrk="1" hangingPunct="1"/>
            <a:r>
              <a:rPr lang="zh-CN" altLang="zh-CN" dirty="0">
                <a:ea typeface="微软雅黑" panose="020B0503020204020204" pitchFamily="34" charset="-122"/>
              </a:rPr>
              <a:t>联盟主要工作是推动科技出版如何面向教育科研机构提供全面的知识服务，打通产业链，按需提供优质的科技出版产品，以促进科研水平提高和学科建设</a:t>
            </a:r>
            <a:r>
              <a:rPr lang="zh-CN" altLang="en-US" dirty="0">
                <a:ea typeface="微软雅黑" panose="020B0503020204020204" pitchFamily="34" charset="-122"/>
              </a:rPr>
              <a:t>。</a:t>
            </a:r>
            <a:endParaRPr lang="en-US" altLang="zh-CN" dirty="0">
              <a:ea typeface="微软雅黑" panose="020B0503020204020204" pitchFamily="34" charset="-122"/>
            </a:endParaRPr>
          </a:p>
          <a:p>
            <a:pPr lvl="0" eaLnBrk="1" hangingPunct="1"/>
            <a:r>
              <a:rPr lang="zh-CN" altLang="zh-CN" dirty="0">
                <a:ea typeface="微软雅黑" panose="020B0503020204020204" pitchFamily="34" charset="-122"/>
              </a:rPr>
              <a:t>联盟初创期，追求高质高端并期望有效带动行业进步，目前联盟内聚集了</a:t>
            </a:r>
            <a:r>
              <a:rPr lang="en-US" altLang="zh-CN" dirty="0">
                <a:ea typeface="微软雅黑" panose="020B0503020204020204" pitchFamily="34" charset="-122"/>
              </a:rPr>
              <a:t>10</a:t>
            </a:r>
            <a:r>
              <a:rPr lang="zh-CN" altLang="zh-CN" dirty="0">
                <a:ea typeface="微软雅黑" panose="020B0503020204020204" pitchFamily="34" charset="-122"/>
              </a:rPr>
              <a:t>家国内顶级出版社及国内</a:t>
            </a:r>
            <a:r>
              <a:rPr lang="zh-CN" altLang="en-US" dirty="0">
                <a:ea typeface="微软雅黑" panose="020B0503020204020204" pitchFamily="34" charset="-122"/>
              </a:rPr>
              <a:t>部分</a:t>
            </a:r>
            <a:r>
              <a:rPr lang="zh-CN" altLang="zh-CN" dirty="0">
                <a:ea typeface="微软雅黑" panose="020B0503020204020204" pitchFamily="34" charset="-122"/>
              </a:rPr>
              <a:t>高知名度的院校图书馆，共同探讨并推动发展和应用模式</a:t>
            </a:r>
            <a:r>
              <a:rPr lang="zh-CN" altLang="en-US" dirty="0">
                <a:ea typeface="微软雅黑" panose="020B0503020204020204" pitchFamily="34" charset="-122"/>
              </a:rPr>
              <a:t>。</a:t>
            </a:r>
            <a:endParaRPr lang="en-US" altLang="zh-CN" dirty="0">
              <a:ea typeface="微软雅黑" panose="020B0503020204020204" pitchFamily="34" charset="-122"/>
            </a:endParaRPr>
          </a:p>
          <a:p>
            <a:pPr lvl="0" eaLnBrk="1" hangingPunct="1"/>
            <a:r>
              <a:rPr lang="zh-CN" altLang="zh-CN" dirty="0">
                <a:ea typeface="微软雅黑" panose="020B0503020204020204" pitchFamily="34" charset="-122"/>
              </a:rPr>
              <a:t>可知平台是体现联盟价值的技术平台，由联盟成员单位共同参与建设，可知平台将不断发展，努力实现联盟的美好愿景</a:t>
            </a:r>
            <a:r>
              <a:rPr lang="zh-CN" altLang="en-US" dirty="0">
                <a:ea typeface="微软雅黑" panose="020B0503020204020204" pitchFamily="34" charset="-122"/>
              </a:rPr>
              <a:t>。</a:t>
            </a:r>
            <a:endParaRPr lang="zh-CN" altLang="zh-CN" dirty="0">
              <a:ea typeface="微软雅黑" panose="020B0503020204020204" pitchFamily="34" charset="-122"/>
            </a:endParaRPr>
          </a:p>
          <a:p>
            <a:pPr lvl="0" eaLnBrk="1" hangingPunct="1"/>
            <a:endParaRPr lang="en-US" altLang="zh-CN" dirty="0"/>
          </a:p>
          <a:p>
            <a:pPr lvl="0" eaLnBrk="1" hangingPunct="1"/>
            <a:r>
              <a:rPr lang="zh-CN" altLang="en-US" dirty="0"/>
              <a:t>目前，接入可知的专业类电子书已达到近</a:t>
            </a:r>
            <a:r>
              <a:rPr lang="en-US" altLang="zh-CN" dirty="0"/>
              <a:t>14</a:t>
            </a:r>
            <a:r>
              <a:rPr lang="zh-CN" altLang="en-US" dirty="0"/>
              <a:t>万种，而且每个出版社都会持续定期上架最新电子书，各出版社也将定期通过可知向高校图书馆推送最新纸书出版的书目信息，实现纸电同步的服务。</a:t>
            </a:r>
            <a:endParaRPr lang="en-US" altLang="zh-CN" dirty="0"/>
          </a:p>
          <a:p>
            <a:pPr lvl="0" eaLnBrk="1" hangingPunct="1"/>
            <a:endParaRPr lang="en-US" altLang="zh-CN" dirty="0"/>
          </a:p>
          <a:p>
            <a:pPr lvl="0" eaLnBrk="1" hangingPunct="1"/>
            <a:r>
              <a:rPr lang="zh-CN" altLang="en-US" dirty="0"/>
              <a:t>目前，接入可知平台的出版社数量还在持续增加中，在</a:t>
            </a:r>
            <a:r>
              <a:rPr lang="en-US" altLang="zh-CN" dirty="0"/>
              <a:t>9</a:t>
            </a:r>
            <a:r>
              <a:rPr lang="zh-CN" altLang="en-US" dirty="0"/>
              <a:t>月内，预计还会有十多家国内知名的优质专业出版社实现接入，比如经济科学出版社、人民卫生出版社、人民大学出版社、北京大学出版社等，预计自明年起，每年新增的新书电子书品种将超过</a:t>
            </a:r>
            <a:r>
              <a:rPr lang="en-US" altLang="zh-CN" dirty="0"/>
              <a:t>30000</a:t>
            </a:r>
            <a:r>
              <a:rPr lang="zh-CN" altLang="en-US" dirty="0"/>
              <a:t>种。</a:t>
            </a:r>
            <a:endParaRPr lang="en-US" altLang="zh-CN" dirty="0"/>
          </a:p>
          <a:p>
            <a:pPr lvl="0" eaLnBrk="1" hangingPunct="1"/>
            <a:endParaRPr lang="en-US" altLang="zh-CN" dirty="0"/>
          </a:p>
          <a:p>
            <a:pPr lvl="0" eaLnBrk="1" hangingPunct="1"/>
            <a:endParaRPr lang="zh-CN" altLang="en-US" dirty="0"/>
          </a:p>
        </p:txBody>
      </p:sp>
      <p:sp>
        <p:nvSpPr>
          <p:cNvPr id="2253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9</a:t>
            </a:fld>
            <a:endParaRPr lang="zh-CN" altLang="en-US" dirty="0"/>
          </a:p>
        </p:txBody>
      </p:sp>
    </p:spTree>
    <p:extLst>
      <p:ext uri="{BB962C8B-B14F-4D97-AF65-F5344CB8AC3E}">
        <p14:creationId xmlns:p14="http://schemas.microsoft.com/office/powerpoint/2010/main" val="262684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a:solidFill>
              <a:srgbClr val="000000">
                <a:alpha val="100000"/>
              </a:srgbClr>
            </a:solidFill>
            <a:miter lim="800000"/>
          </a:ln>
        </p:spPr>
      </p:sp>
      <p:sp>
        <p:nvSpPr>
          <p:cNvPr id="12291"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spcBef>
                <a:spcPct val="0"/>
              </a:spcBef>
            </a:pPr>
            <a:fld id="{9A0DB2DC-4C9A-4742-B13C-FB6460FD3503}" type="slidenum">
              <a:rPr lang="zh-CN" altLang="en-US" dirty="0"/>
              <a:t>10</a:t>
            </a:fld>
            <a:endParaRPr lang="zh-CN" altLang="en-US" dirty="0"/>
          </a:p>
        </p:txBody>
      </p:sp>
    </p:spTree>
    <p:extLst>
      <p:ext uri="{BB962C8B-B14F-4D97-AF65-F5344CB8AC3E}">
        <p14:creationId xmlns:p14="http://schemas.microsoft.com/office/powerpoint/2010/main" val="204018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2946400" y="0"/>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4" name="矩形 3"/>
          <p:cNvSpPr/>
          <p:nvPr/>
        </p:nvSpPr>
        <p:spPr>
          <a:xfrm>
            <a:off x="717550" y="1195388"/>
            <a:ext cx="10774363" cy="5219700"/>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Tree>
  </p:cSld>
  <p:clrMapOvr>
    <a:masterClrMapping/>
  </p:clrMapOvr>
  <p:transition spd="med" advClick="0"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2919730" y="1270"/>
            <a:ext cx="6299200" cy="1155065"/>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7892" name="Subtitle 2"/>
          <p:cNvSpPr txBox="1"/>
          <p:nvPr userDrawn="1"/>
        </p:nvSpPr>
        <p:spPr>
          <a:xfrm>
            <a:off x="3414713" y="190818"/>
            <a:ext cx="5308600" cy="690562"/>
          </a:xfrm>
          <a:prstGeom prst="rect">
            <a:avLst/>
          </a:prstGeom>
          <a:noFill/>
          <a:ln w="9525">
            <a:noFill/>
          </a:ln>
        </p:spPr>
        <p:txBody>
          <a:bodyPr/>
          <a:lstStyle/>
          <a:p>
            <a:pPr algn="dist" eaLnBrk="1" hangingPunct="1">
              <a:spcBef>
                <a:spcPts val="1000"/>
              </a:spcBef>
              <a:buFont typeface="Arial" panose="020B0604020202020204" pitchFamily="34" charset="0"/>
              <a:buNone/>
            </a:pPr>
            <a:endPar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任意多边形: 形状 1"/>
          <p:cNvSpPr/>
          <p:nvPr/>
        </p:nvSpPr>
        <p:spPr>
          <a:xfrm>
            <a:off x="687998" y="480671"/>
            <a:ext cx="11504002" cy="557349"/>
          </a:xfrm>
          <a:custGeom>
            <a:avLst/>
            <a:gdLst>
              <a:gd name="connsiteX0" fmla="*/ 148316 w 11504002"/>
              <a:gd name="connsiteY0" fmla="*/ 0 h 557349"/>
              <a:gd name="connsiteX1" fmla="*/ 11504002 w 11504002"/>
              <a:gd name="connsiteY1" fmla="*/ 0 h 557349"/>
              <a:gd name="connsiteX2" fmla="*/ 11504002 w 11504002"/>
              <a:gd name="connsiteY2" fmla="*/ 557349 h 557349"/>
              <a:gd name="connsiteX3" fmla="*/ 0 w 11504002"/>
              <a:gd name="connsiteY3" fmla="*/ 557349 h 557349"/>
            </a:gdLst>
            <a:ahLst/>
            <a:cxnLst>
              <a:cxn ang="0">
                <a:pos x="connsiteX0" y="connsiteY0"/>
              </a:cxn>
              <a:cxn ang="0">
                <a:pos x="connsiteX1" y="connsiteY1"/>
              </a:cxn>
              <a:cxn ang="0">
                <a:pos x="connsiteX2" y="connsiteY2"/>
              </a:cxn>
              <a:cxn ang="0">
                <a:pos x="connsiteX3" y="connsiteY3"/>
              </a:cxn>
            </a:cxnLst>
            <a:rect l="l" t="t" r="r" b="b"/>
            <a:pathLst>
              <a:path w="11504002" h="557349">
                <a:moveTo>
                  <a:pt x="148316" y="0"/>
                </a:moveTo>
                <a:lnTo>
                  <a:pt x="11504002" y="0"/>
                </a:lnTo>
                <a:lnTo>
                  <a:pt x="11504002" y="557349"/>
                </a:lnTo>
                <a:lnTo>
                  <a:pt x="0" y="557349"/>
                </a:lnTo>
                <a:close/>
              </a:path>
            </a:pathLst>
          </a:custGeom>
          <a:gradFill flip="none" rotWithShape="1">
            <a:gsLst>
              <a:gs pos="60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100" normalizeH="0" baseline="0" noProof="0" dirty="0">
              <a:ln>
                <a:noFill/>
              </a:ln>
              <a:solidFill>
                <a:schemeClr val="lt1"/>
              </a:solidFill>
              <a:effectLst/>
              <a:uLnTx/>
              <a:uFillTx/>
              <a:latin typeface="本墨陈黑" panose="02000000000000000000" pitchFamily="2" charset="-122"/>
              <a:ea typeface="微软雅黑" panose="020B0503020204020204" pitchFamily="34" charset="-122"/>
              <a:cs typeface="+mn-cs"/>
            </a:endParaRPr>
          </a:p>
        </p:txBody>
      </p:sp>
      <p:sp>
        <p:nvSpPr>
          <p:cNvPr id="4" name="平行四边形 3"/>
          <p:cNvSpPr/>
          <p:nvPr/>
        </p:nvSpPr>
        <p:spPr>
          <a:xfrm>
            <a:off x="339725" y="401638"/>
            <a:ext cx="1446213" cy="481013"/>
          </a:xfrm>
          <a:prstGeom prst="parallelogram">
            <a:avLst>
              <a:gd name="adj" fmla="val 26611"/>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1" u="none" strike="noStrike" kern="1200" cap="none" spc="100" normalizeH="0" baseline="0" noProof="0" dirty="0">
                <a:ln>
                  <a:noFill/>
                </a:ln>
                <a:solidFill>
                  <a:schemeClr val="lt1"/>
                </a:solidFill>
                <a:effectLst/>
                <a:uLnTx/>
                <a:uFillTx/>
                <a:latin typeface="Agency FB" panose="020B0503020202020204" pitchFamily="34" charset="0"/>
                <a:ea typeface="微软雅黑" panose="020B0503020204020204" pitchFamily="34" charset="-122"/>
                <a:cs typeface="+mn-cs"/>
              </a:rPr>
              <a:t>PART 01</a:t>
            </a:r>
            <a:endParaRPr kumimoji="0" lang="zh-CN" altLang="en-US" sz="2000" b="0" i="1" u="none" strike="noStrike" kern="1200" cap="none" spc="100" normalizeH="0" baseline="0" noProof="0" dirty="0">
              <a:ln>
                <a:noFill/>
              </a:ln>
              <a:solidFill>
                <a:schemeClr val="lt1"/>
              </a:solidFill>
              <a:effectLst/>
              <a:uLnTx/>
              <a:uFillTx/>
              <a:latin typeface="Agency FB" panose="020B0503020202020204" pitchFamily="34" charset="0"/>
              <a:ea typeface="微软雅黑" panose="020B0503020204020204" pitchFamily="34" charset="-122"/>
              <a:cs typeface="+mn-cs"/>
            </a:endParaRPr>
          </a:p>
        </p:txBody>
      </p:sp>
      <p:sp>
        <p:nvSpPr>
          <p:cNvPr id="6" name="文本框 5"/>
          <p:cNvSpPr txBox="1">
            <a:spLocks noChangeArrowheads="1"/>
          </p:cNvSpPr>
          <p:nvPr/>
        </p:nvSpPr>
        <p:spPr bwMode="auto">
          <a:xfrm>
            <a:off x="1785938" y="552450"/>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1"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单击添加页面标题</a:t>
            </a:r>
          </a:p>
        </p:txBody>
      </p:sp>
      <p:grpSp>
        <p:nvGrpSpPr>
          <p:cNvPr id="3080" name="组合 6"/>
          <p:cNvGrpSpPr/>
          <p:nvPr userDrawn="1"/>
        </p:nvGrpSpPr>
        <p:grpSpPr>
          <a:xfrm>
            <a:off x="10845800" y="600075"/>
            <a:ext cx="879475" cy="303213"/>
            <a:chOff x="5176838" y="-2444751"/>
            <a:chExt cx="4633913" cy="1598613"/>
          </a:xfrm>
        </p:grpSpPr>
        <p:sp>
          <p:nvSpPr>
            <p:cNvPr id="3081" name="Freeform 343"/>
            <p:cNvSpPr>
              <a:spLocks noEditPoints="1"/>
            </p:cNvSpPr>
            <p:nvPr/>
          </p:nvSpPr>
          <p:spPr>
            <a:xfrm>
              <a:off x="5394314" y="-2444751"/>
              <a:ext cx="1513971" cy="128056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54" h="1061">
                  <a:moveTo>
                    <a:pt x="661" y="0"/>
                  </a:moveTo>
                  <a:cubicBezTo>
                    <a:pt x="921" y="0"/>
                    <a:pt x="1146" y="150"/>
                    <a:pt x="1254" y="368"/>
                  </a:cubicBezTo>
                  <a:cubicBezTo>
                    <a:pt x="1252" y="382"/>
                    <a:pt x="1249" y="397"/>
                    <a:pt x="1245" y="411"/>
                  </a:cubicBezTo>
                  <a:cubicBezTo>
                    <a:pt x="1218" y="350"/>
                    <a:pt x="1183" y="293"/>
                    <a:pt x="1139" y="244"/>
                  </a:cubicBezTo>
                  <a:cubicBezTo>
                    <a:pt x="1095" y="249"/>
                    <a:pt x="1050" y="254"/>
                    <a:pt x="1004" y="258"/>
                  </a:cubicBezTo>
                  <a:cubicBezTo>
                    <a:pt x="1039" y="311"/>
                    <a:pt x="1067" y="369"/>
                    <a:pt x="1088" y="432"/>
                  </a:cubicBezTo>
                  <a:cubicBezTo>
                    <a:pt x="1141" y="427"/>
                    <a:pt x="1193" y="422"/>
                    <a:pt x="1243" y="415"/>
                  </a:cubicBezTo>
                  <a:cubicBezTo>
                    <a:pt x="1241" y="424"/>
                    <a:pt x="1238" y="433"/>
                    <a:pt x="1235" y="442"/>
                  </a:cubicBezTo>
                  <a:cubicBezTo>
                    <a:pt x="1190" y="447"/>
                    <a:pt x="1143" y="452"/>
                    <a:pt x="1096" y="457"/>
                  </a:cubicBezTo>
                  <a:cubicBezTo>
                    <a:pt x="1111" y="511"/>
                    <a:pt x="1121" y="567"/>
                    <a:pt x="1123" y="626"/>
                  </a:cubicBezTo>
                  <a:cubicBezTo>
                    <a:pt x="1122" y="628"/>
                    <a:pt x="1120" y="630"/>
                    <a:pt x="1118" y="632"/>
                  </a:cubicBezTo>
                  <a:cubicBezTo>
                    <a:pt x="1112" y="640"/>
                    <a:pt x="1105" y="648"/>
                    <a:pt x="1098" y="656"/>
                  </a:cubicBezTo>
                  <a:cubicBezTo>
                    <a:pt x="1097" y="587"/>
                    <a:pt x="1087" y="521"/>
                    <a:pt x="1069" y="459"/>
                  </a:cubicBezTo>
                  <a:cubicBezTo>
                    <a:pt x="1011" y="464"/>
                    <a:pt x="951" y="468"/>
                    <a:pt x="890" y="470"/>
                  </a:cubicBezTo>
                  <a:cubicBezTo>
                    <a:pt x="898" y="531"/>
                    <a:pt x="903" y="595"/>
                    <a:pt x="903" y="660"/>
                  </a:cubicBezTo>
                  <a:cubicBezTo>
                    <a:pt x="903" y="721"/>
                    <a:pt x="899" y="781"/>
                    <a:pt x="892" y="837"/>
                  </a:cubicBezTo>
                  <a:cubicBezTo>
                    <a:pt x="873" y="850"/>
                    <a:pt x="855" y="863"/>
                    <a:pt x="836" y="875"/>
                  </a:cubicBezTo>
                  <a:cubicBezTo>
                    <a:pt x="779" y="873"/>
                    <a:pt x="721" y="872"/>
                    <a:pt x="661" y="872"/>
                  </a:cubicBezTo>
                  <a:cubicBezTo>
                    <a:pt x="594" y="872"/>
                    <a:pt x="528" y="873"/>
                    <a:pt x="463" y="875"/>
                  </a:cubicBezTo>
                  <a:cubicBezTo>
                    <a:pt x="472" y="930"/>
                    <a:pt x="483" y="982"/>
                    <a:pt x="498" y="1030"/>
                  </a:cubicBezTo>
                  <a:cubicBezTo>
                    <a:pt x="490" y="1032"/>
                    <a:pt x="481" y="1034"/>
                    <a:pt x="473" y="1036"/>
                  </a:cubicBezTo>
                  <a:cubicBezTo>
                    <a:pt x="458" y="987"/>
                    <a:pt x="445" y="933"/>
                    <a:pt x="437" y="876"/>
                  </a:cubicBezTo>
                  <a:cubicBezTo>
                    <a:pt x="377" y="879"/>
                    <a:pt x="319" y="883"/>
                    <a:pt x="262" y="887"/>
                  </a:cubicBezTo>
                  <a:cubicBezTo>
                    <a:pt x="283" y="949"/>
                    <a:pt x="312" y="1006"/>
                    <a:pt x="348" y="1059"/>
                  </a:cubicBezTo>
                  <a:cubicBezTo>
                    <a:pt x="338" y="1060"/>
                    <a:pt x="328" y="1060"/>
                    <a:pt x="318" y="1061"/>
                  </a:cubicBezTo>
                  <a:cubicBezTo>
                    <a:pt x="283" y="1008"/>
                    <a:pt x="255" y="951"/>
                    <a:pt x="235" y="889"/>
                  </a:cubicBezTo>
                  <a:cubicBezTo>
                    <a:pt x="180" y="894"/>
                    <a:pt x="127" y="899"/>
                    <a:pt x="76" y="906"/>
                  </a:cubicBezTo>
                  <a:cubicBezTo>
                    <a:pt x="98" y="958"/>
                    <a:pt x="127" y="1007"/>
                    <a:pt x="162" y="1051"/>
                  </a:cubicBezTo>
                  <a:cubicBezTo>
                    <a:pt x="148" y="1048"/>
                    <a:pt x="134" y="1045"/>
                    <a:pt x="121" y="1040"/>
                  </a:cubicBezTo>
                  <a:cubicBezTo>
                    <a:pt x="45" y="933"/>
                    <a:pt x="0" y="802"/>
                    <a:pt x="0" y="660"/>
                  </a:cubicBezTo>
                  <a:cubicBezTo>
                    <a:pt x="0" y="295"/>
                    <a:pt x="296" y="0"/>
                    <a:pt x="661" y="0"/>
                  </a:cubicBezTo>
                  <a:close/>
                  <a:moveTo>
                    <a:pt x="1118" y="220"/>
                  </a:moveTo>
                  <a:cubicBezTo>
                    <a:pt x="1024" y="123"/>
                    <a:pt x="900" y="56"/>
                    <a:pt x="760" y="34"/>
                  </a:cubicBezTo>
                  <a:cubicBezTo>
                    <a:pt x="849" y="82"/>
                    <a:pt x="926" y="151"/>
                    <a:pt x="986" y="233"/>
                  </a:cubicBezTo>
                  <a:cubicBezTo>
                    <a:pt x="1032" y="230"/>
                    <a:pt x="1076" y="225"/>
                    <a:pt x="1118" y="220"/>
                  </a:cubicBezTo>
                  <a:close/>
                  <a:moveTo>
                    <a:pt x="672" y="26"/>
                  </a:moveTo>
                  <a:cubicBezTo>
                    <a:pt x="668" y="26"/>
                    <a:pt x="665" y="26"/>
                    <a:pt x="661" y="26"/>
                  </a:cubicBezTo>
                  <a:cubicBezTo>
                    <a:pt x="658" y="26"/>
                    <a:pt x="654" y="26"/>
                    <a:pt x="651" y="26"/>
                  </a:cubicBezTo>
                  <a:cubicBezTo>
                    <a:pt x="596" y="71"/>
                    <a:pt x="549" y="147"/>
                    <a:pt x="514" y="243"/>
                  </a:cubicBezTo>
                  <a:cubicBezTo>
                    <a:pt x="562" y="245"/>
                    <a:pt x="611" y="246"/>
                    <a:pt x="661" y="246"/>
                  </a:cubicBezTo>
                  <a:cubicBezTo>
                    <a:pt x="711" y="246"/>
                    <a:pt x="760" y="245"/>
                    <a:pt x="809" y="243"/>
                  </a:cubicBezTo>
                  <a:cubicBezTo>
                    <a:pt x="773" y="147"/>
                    <a:pt x="726" y="71"/>
                    <a:pt x="672" y="26"/>
                  </a:cubicBezTo>
                  <a:close/>
                  <a:moveTo>
                    <a:pt x="562" y="34"/>
                  </a:moveTo>
                  <a:cubicBezTo>
                    <a:pt x="423" y="56"/>
                    <a:pt x="298" y="123"/>
                    <a:pt x="204" y="220"/>
                  </a:cubicBezTo>
                  <a:cubicBezTo>
                    <a:pt x="247" y="225"/>
                    <a:pt x="291" y="230"/>
                    <a:pt x="336" y="233"/>
                  </a:cubicBezTo>
                  <a:cubicBezTo>
                    <a:pt x="396" y="151"/>
                    <a:pt x="474" y="82"/>
                    <a:pt x="562" y="34"/>
                  </a:cubicBezTo>
                  <a:close/>
                  <a:moveTo>
                    <a:pt x="183" y="244"/>
                  </a:moveTo>
                  <a:cubicBezTo>
                    <a:pt x="139" y="294"/>
                    <a:pt x="103" y="352"/>
                    <a:pt x="76" y="415"/>
                  </a:cubicBezTo>
                  <a:cubicBezTo>
                    <a:pt x="127" y="421"/>
                    <a:pt x="180" y="427"/>
                    <a:pt x="235" y="432"/>
                  </a:cubicBezTo>
                  <a:cubicBezTo>
                    <a:pt x="255" y="369"/>
                    <a:pt x="284" y="311"/>
                    <a:pt x="319" y="258"/>
                  </a:cubicBezTo>
                  <a:cubicBezTo>
                    <a:pt x="272" y="254"/>
                    <a:pt x="227" y="249"/>
                    <a:pt x="183" y="244"/>
                  </a:cubicBezTo>
                  <a:close/>
                  <a:moveTo>
                    <a:pt x="67" y="439"/>
                  </a:moveTo>
                  <a:cubicBezTo>
                    <a:pt x="41" y="508"/>
                    <a:pt x="27" y="583"/>
                    <a:pt x="27" y="660"/>
                  </a:cubicBezTo>
                  <a:cubicBezTo>
                    <a:pt x="27" y="738"/>
                    <a:pt x="41" y="813"/>
                    <a:pt x="67" y="882"/>
                  </a:cubicBezTo>
                  <a:cubicBezTo>
                    <a:pt x="118" y="875"/>
                    <a:pt x="172" y="869"/>
                    <a:pt x="227" y="864"/>
                  </a:cubicBezTo>
                  <a:cubicBezTo>
                    <a:pt x="208" y="800"/>
                    <a:pt x="198" y="731"/>
                    <a:pt x="198" y="660"/>
                  </a:cubicBezTo>
                  <a:cubicBezTo>
                    <a:pt x="198" y="590"/>
                    <a:pt x="208" y="521"/>
                    <a:pt x="227" y="457"/>
                  </a:cubicBezTo>
                  <a:cubicBezTo>
                    <a:pt x="172" y="452"/>
                    <a:pt x="118" y="446"/>
                    <a:pt x="67" y="439"/>
                  </a:cubicBezTo>
                  <a:close/>
                  <a:moveTo>
                    <a:pt x="863" y="472"/>
                  </a:moveTo>
                  <a:cubicBezTo>
                    <a:pt x="798" y="474"/>
                    <a:pt x="730" y="475"/>
                    <a:pt x="661" y="475"/>
                  </a:cubicBezTo>
                  <a:cubicBezTo>
                    <a:pt x="593" y="475"/>
                    <a:pt x="525" y="474"/>
                    <a:pt x="459" y="472"/>
                  </a:cubicBezTo>
                  <a:cubicBezTo>
                    <a:pt x="451" y="531"/>
                    <a:pt x="447" y="595"/>
                    <a:pt x="447" y="660"/>
                  </a:cubicBezTo>
                  <a:cubicBezTo>
                    <a:pt x="447" y="726"/>
                    <a:pt x="451" y="789"/>
                    <a:pt x="459" y="849"/>
                  </a:cubicBezTo>
                  <a:cubicBezTo>
                    <a:pt x="525" y="847"/>
                    <a:pt x="593" y="845"/>
                    <a:pt x="661" y="845"/>
                  </a:cubicBezTo>
                  <a:cubicBezTo>
                    <a:pt x="730" y="845"/>
                    <a:pt x="798" y="847"/>
                    <a:pt x="863" y="849"/>
                  </a:cubicBezTo>
                  <a:cubicBezTo>
                    <a:pt x="872" y="789"/>
                    <a:pt x="876" y="726"/>
                    <a:pt x="876" y="660"/>
                  </a:cubicBezTo>
                  <a:cubicBezTo>
                    <a:pt x="876" y="595"/>
                    <a:pt x="872" y="531"/>
                    <a:pt x="863" y="472"/>
                  </a:cubicBezTo>
                  <a:close/>
                  <a:moveTo>
                    <a:pt x="433" y="470"/>
                  </a:moveTo>
                  <a:cubicBezTo>
                    <a:pt x="372" y="468"/>
                    <a:pt x="312" y="464"/>
                    <a:pt x="254" y="459"/>
                  </a:cubicBezTo>
                  <a:cubicBezTo>
                    <a:pt x="235" y="523"/>
                    <a:pt x="225" y="590"/>
                    <a:pt x="225" y="660"/>
                  </a:cubicBezTo>
                  <a:cubicBezTo>
                    <a:pt x="225" y="730"/>
                    <a:pt x="235" y="798"/>
                    <a:pt x="254" y="862"/>
                  </a:cubicBezTo>
                  <a:cubicBezTo>
                    <a:pt x="312" y="857"/>
                    <a:pt x="372" y="853"/>
                    <a:pt x="433" y="850"/>
                  </a:cubicBezTo>
                  <a:cubicBezTo>
                    <a:pt x="424" y="790"/>
                    <a:pt x="420" y="726"/>
                    <a:pt x="420" y="660"/>
                  </a:cubicBezTo>
                  <a:cubicBezTo>
                    <a:pt x="420" y="595"/>
                    <a:pt x="424" y="531"/>
                    <a:pt x="433" y="470"/>
                  </a:cubicBezTo>
                  <a:close/>
                  <a:moveTo>
                    <a:pt x="505" y="269"/>
                  </a:moveTo>
                  <a:cubicBezTo>
                    <a:pt x="487" y="323"/>
                    <a:pt x="473" y="382"/>
                    <a:pt x="463" y="445"/>
                  </a:cubicBezTo>
                  <a:cubicBezTo>
                    <a:pt x="528" y="448"/>
                    <a:pt x="594" y="449"/>
                    <a:pt x="661" y="449"/>
                  </a:cubicBezTo>
                  <a:cubicBezTo>
                    <a:pt x="729" y="449"/>
                    <a:pt x="795" y="448"/>
                    <a:pt x="860" y="445"/>
                  </a:cubicBezTo>
                  <a:cubicBezTo>
                    <a:pt x="850" y="382"/>
                    <a:pt x="836" y="323"/>
                    <a:pt x="818" y="269"/>
                  </a:cubicBezTo>
                  <a:cubicBezTo>
                    <a:pt x="767" y="271"/>
                    <a:pt x="714" y="272"/>
                    <a:pt x="661" y="272"/>
                  </a:cubicBezTo>
                  <a:cubicBezTo>
                    <a:pt x="608" y="272"/>
                    <a:pt x="556" y="271"/>
                    <a:pt x="505" y="269"/>
                  </a:cubicBezTo>
                  <a:close/>
                  <a:moveTo>
                    <a:pt x="886" y="444"/>
                  </a:moveTo>
                  <a:cubicBezTo>
                    <a:pt x="946" y="442"/>
                    <a:pt x="1004" y="438"/>
                    <a:pt x="1061" y="434"/>
                  </a:cubicBezTo>
                  <a:cubicBezTo>
                    <a:pt x="1039" y="371"/>
                    <a:pt x="1010" y="313"/>
                    <a:pt x="973" y="260"/>
                  </a:cubicBezTo>
                  <a:cubicBezTo>
                    <a:pt x="931" y="264"/>
                    <a:pt x="888" y="266"/>
                    <a:pt x="844" y="268"/>
                  </a:cubicBezTo>
                  <a:cubicBezTo>
                    <a:pt x="862" y="322"/>
                    <a:pt x="876" y="381"/>
                    <a:pt x="886" y="444"/>
                  </a:cubicBezTo>
                  <a:close/>
                  <a:moveTo>
                    <a:pt x="835" y="242"/>
                  </a:moveTo>
                  <a:cubicBezTo>
                    <a:pt x="876" y="241"/>
                    <a:pt x="916" y="238"/>
                    <a:pt x="955" y="236"/>
                  </a:cubicBezTo>
                  <a:cubicBezTo>
                    <a:pt x="894" y="156"/>
                    <a:pt x="817" y="91"/>
                    <a:pt x="728" y="47"/>
                  </a:cubicBezTo>
                  <a:cubicBezTo>
                    <a:pt x="770" y="96"/>
                    <a:pt x="807" y="163"/>
                    <a:pt x="835" y="242"/>
                  </a:cubicBezTo>
                  <a:close/>
                  <a:moveTo>
                    <a:pt x="437" y="444"/>
                  </a:moveTo>
                  <a:cubicBezTo>
                    <a:pt x="446" y="381"/>
                    <a:pt x="461" y="322"/>
                    <a:pt x="478" y="268"/>
                  </a:cubicBezTo>
                  <a:cubicBezTo>
                    <a:pt x="434" y="266"/>
                    <a:pt x="391" y="264"/>
                    <a:pt x="349" y="260"/>
                  </a:cubicBezTo>
                  <a:cubicBezTo>
                    <a:pt x="313" y="313"/>
                    <a:pt x="283" y="371"/>
                    <a:pt x="262" y="434"/>
                  </a:cubicBezTo>
                  <a:cubicBezTo>
                    <a:pt x="319" y="438"/>
                    <a:pt x="377" y="442"/>
                    <a:pt x="437" y="444"/>
                  </a:cubicBezTo>
                  <a:close/>
                  <a:moveTo>
                    <a:pt x="487" y="242"/>
                  </a:moveTo>
                  <a:cubicBezTo>
                    <a:pt x="516" y="163"/>
                    <a:pt x="552" y="96"/>
                    <a:pt x="594" y="47"/>
                  </a:cubicBezTo>
                  <a:cubicBezTo>
                    <a:pt x="506" y="91"/>
                    <a:pt x="428" y="156"/>
                    <a:pt x="367" y="236"/>
                  </a:cubicBezTo>
                  <a:cubicBezTo>
                    <a:pt x="407" y="238"/>
                    <a:pt x="447" y="241"/>
                    <a:pt x="487" y="242"/>
                  </a:cubicBezTo>
                  <a:close/>
                </a:path>
              </a:pathLst>
            </a:custGeom>
            <a:solidFill>
              <a:schemeClr val="accent1">
                <a:alpha val="100000"/>
              </a:schemeClr>
            </a:solidFill>
            <a:ln w="9525">
              <a:noFill/>
            </a:ln>
          </p:spPr>
          <p:txBody>
            <a:bodyPr/>
            <a:lstStyle/>
            <a:p>
              <a:endParaRPr lang="zh-CN" altLang="en-US">
                <a:ea typeface="微软雅黑" panose="020B0503020204020204" pitchFamily="34" charset="-122"/>
              </a:endParaRPr>
            </a:p>
          </p:txBody>
        </p:sp>
        <p:sp>
          <p:nvSpPr>
            <p:cNvPr id="3082" name="Freeform 344"/>
            <p:cNvSpPr/>
            <p:nvPr/>
          </p:nvSpPr>
          <p:spPr>
            <a:xfrm>
              <a:off x="5176838" y="-2319203"/>
              <a:ext cx="1848549" cy="1355889"/>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1528" h="1121">
                  <a:moveTo>
                    <a:pt x="1326" y="0"/>
                  </a:moveTo>
                  <a:cubicBezTo>
                    <a:pt x="1417" y="34"/>
                    <a:pt x="1528" y="100"/>
                    <a:pt x="1528" y="258"/>
                  </a:cubicBezTo>
                  <a:cubicBezTo>
                    <a:pt x="1528" y="613"/>
                    <a:pt x="916" y="1121"/>
                    <a:pt x="384" y="1121"/>
                  </a:cubicBezTo>
                  <a:cubicBezTo>
                    <a:pt x="219" y="1121"/>
                    <a:pt x="0" y="1063"/>
                    <a:pt x="0" y="829"/>
                  </a:cubicBezTo>
                  <a:cubicBezTo>
                    <a:pt x="0" y="713"/>
                    <a:pt x="74" y="582"/>
                    <a:pt x="145" y="496"/>
                  </a:cubicBezTo>
                  <a:cubicBezTo>
                    <a:pt x="143" y="516"/>
                    <a:pt x="142" y="537"/>
                    <a:pt x="142" y="557"/>
                  </a:cubicBezTo>
                  <a:cubicBezTo>
                    <a:pt x="142" y="573"/>
                    <a:pt x="143" y="588"/>
                    <a:pt x="144" y="603"/>
                  </a:cubicBezTo>
                  <a:cubicBezTo>
                    <a:pt x="118" y="646"/>
                    <a:pt x="106" y="695"/>
                    <a:pt x="106" y="731"/>
                  </a:cubicBezTo>
                  <a:cubicBezTo>
                    <a:pt x="106" y="882"/>
                    <a:pt x="209" y="999"/>
                    <a:pt x="459" y="999"/>
                  </a:cubicBezTo>
                  <a:cubicBezTo>
                    <a:pt x="905" y="999"/>
                    <a:pt x="1476" y="557"/>
                    <a:pt x="1476" y="228"/>
                  </a:cubicBezTo>
                  <a:cubicBezTo>
                    <a:pt x="1476" y="91"/>
                    <a:pt x="1392" y="39"/>
                    <a:pt x="1326" y="0"/>
                  </a:cubicBezTo>
                  <a:close/>
                </a:path>
              </a:pathLst>
            </a:custGeom>
            <a:solidFill>
              <a:schemeClr val="accent2">
                <a:alpha val="100000"/>
              </a:schemeClr>
            </a:solidFill>
            <a:ln w="9525">
              <a:noFill/>
            </a:ln>
          </p:spPr>
          <p:txBody>
            <a:bodyPr/>
            <a:lstStyle/>
            <a:p>
              <a:endParaRPr lang="zh-CN" altLang="en-US">
                <a:ea typeface="微软雅黑" panose="020B0503020204020204" pitchFamily="34" charset="-122"/>
              </a:endParaRPr>
            </a:p>
          </p:txBody>
        </p:sp>
        <p:sp>
          <p:nvSpPr>
            <p:cNvPr id="3083" name="Freeform 345"/>
            <p:cNvSpPr/>
            <p:nvPr/>
          </p:nvSpPr>
          <p:spPr>
            <a:xfrm>
              <a:off x="5837633" y="-1724958"/>
              <a:ext cx="1154296" cy="87882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Lst>
              <a:rect l="0" t="0" r="0" b="0"/>
              <a:pathLst>
                <a:path w="959" h="723">
                  <a:moveTo>
                    <a:pt x="956" y="0"/>
                  </a:moveTo>
                  <a:cubicBezTo>
                    <a:pt x="958" y="21"/>
                    <a:pt x="959" y="41"/>
                    <a:pt x="959" y="62"/>
                  </a:cubicBezTo>
                  <a:cubicBezTo>
                    <a:pt x="959" y="427"/>
                    <a:pt x="663" y="723"/>
                    <a:pt x="298" y="723"/>
                  </a:cubicBezTo>
                  <a:cubicBezTo>
                    <a:pt x="191" y="723"/>
                    <a:pt x="90" y="698"/>
                    <a:pt x="0" y="652"/>
                  </a:cubicBezTo>
                  <a:cubicBezTo>
                    <a:pt x="136" y="629"/>
                    <a:pt x="270" y="580"/>
                    <a:pt x="390" y="517"/>
                  </a:cubicBezTo>
                  <a:cubicBezTo>
                    <a:pt x="555" y="432"/>
                    <a:pt x="714" y="312"/>
                    <a:pt x="836" y="171"/>
                  </a:cubicBezTo>
                  <a:cubicBezTo>
                    <a:pt x="879" y="121"/>
                    <a:pt x="922" y="63"/>
                    <a:pt x="956" y="0"/>
                  </a:cubicBezTo>
                  <a:close/>
                </a:path>
              </a:pathLst>
            </a:custGeom>
            <a:solidFill>
              <a:schemeClr val="accent1">
                <a:alpha val="100000"/>
              </a:schemeClr>
            </a:solidFill>
            <a:ln w="9525">
              <a:noFill/>
            </a:ln>
          </p:spPr>
          <p:txBody>
            <a:bodyPr/>
            <a:lstStyle/>
            <a:p>
              <a:endParaRPr lang="zh-CN" altLang="en-US">
                <a:ea typeface="微软雅黑" panose="020B0503020204020204" pitchFamily="34" charset="-122"/>
              </a:endParaRPr>
            </a:p>
          </p:txBody>
        </p:sp>
        <p:grpSp>
          <p:nvGrpSpPr>
            <p:cNvPr id="11" name="组合 10"/>
            <p:cNvGrpSpPr/>
            <p:nvPr/>
          </p:nvGrpSpPr>
          <p:grpSpPr>
            <a:xfrm>
              <a:off x="7410451" y="-2201863"/>
              <a:ext cx="2400300" cy="1298575"/>
              <a:chOff x="7410451" y="-2201863"/>
              <a:chExt cx="2400300" cy="1298575"/>
            </a:xfrm>
            <a:solidFill>
              <a:schemeClr val="tx2"/>
            </a:solidFill>
          </p:grpSpPr>
          <p:sp>
            <p:nvSpPr>
              <p:cNvPr id="12" name="Freeform 346"/>
              <p:cNvSpPr/>
              <p:nvPr/>
            </p:nvSpPr>
            <p:spPr bwMode="auto">
              <a:xfrm>
                <a:off x="7410451" y="-2201863"/>
                <a:ext cx="347663" cy="1062038"/>
              </a:xfrm>
              <a:custGeom>
                <a:avLst/>
                <a:gdLst>
                  <a:gd name="T0" fmla="*/ 0 w 288"/>
                  <a:gd name="T1" fmla="*/ 0 h 879"/>
                  <a:gd name="T2" fmla="*/ 174 w 288"/>
                  <a:gd name="T3" fmla="*/ 0 h 879"/>
                  <a:gd name="T4" fmla="*/ 174 w 288"/>
                  <a:gd name="T5" fmla="*/ 678 h 879"/>
                  <a:gd name="T6" fmla="*/ 219 w 288"/>
                  <a:gd name="T7" fmla="*/ 733 h 879"/>
                  <a:gd name="T8" fmla="*/ 266 w 288"/>
                  <a:gd name="T9" fmla="*/ 719 h 879"/>
                  <a:gd name="T10" fmla="*/ 288 w 288"/>
                  <a:gd name="T11" fmla="*/ 848 h 879"/>
                  <a:gd name="T12" fmla="*/ 144 w 288"/>
                  <a:gd name="T13" fmla="*/ 879 h 879"/>
                  <a:gd name="T14" fmla="*/ 0 w 288"/>
                  <a:gd name="T15" fmla="*/ 740 h 879"/>
                  <a:gd name="T16" fmla="*/ 0 w 288"/>
                  <a:gd name="T17"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879">
                    <a:moveTo>
                      <a:pt x="0" y="0"/>
                    </a:moveTo>
                    <a:cubicBezTo>
                      <a:pt x="174" y="0"/>
                      <a:pt x="174" y="0"/>
                      <a:pt x="174" y="0"/>
                    </a:cubicBezTo>
                    <a:cubicBezTo>
                      <a:pt x="174" y="678"/>
                      <a:pt x="174" y="678"/>
                      <a:pt x="174" y="678"/>
                    </a:cubicBezTo>
                    <a:cubicBezTo>
                      <a:pt x="174" y="714"/>
                      <a:pt x="189" y="733"/>
                      <a:pt x="219" y="733"/>
                    </a:cubicBezTo>
                    <a:cubicBezTo>
                      <a:pt x="233" y="733"/>
                      <a:pt x="251" y="728"/>
                      <a:pt x="266" y="719"/>
                    </a:cubicBezTo>
                    <a:cubicBezTo>
                      <a:pt x="288" y="848"/>
                      <a:pt x="288" y="848"/>
                      <a:pt x="288" y="848"/>
                    </a:cubicBezTo>
                    <a:cubicBezTo>
                      <a:pt x="247" y="867"/>
                      <a:pt x="190" y="879"/>
                      <a:pt x="144" y="879"/>
                    </a:cubicBezTo>
                    <a:cubicBezTo>
                      <a:pt x="52" y="879"/>
                      <a:pt x="0" y="829"/>
                      <a:pt x="0" y="740"/>
                    </a:cubicBezTo>
                    <a:lnTo>
                      <a:pt x="0" y="0"/>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3" name="Freeform 347"/>
              <p:cNvSpPr>
                <a:spLocks noEditPoints="1"/>
              </p:cNvSpPr>
              <p:nvPr/>
            </p:nvSpPr>
            <p:spPr bwMode="auto">
              <a:xfrm>
                <a:off x="7775576" y="-1744663"/>
                <a:ext cx="638175" cy="604838"/>
              </a:xfrm>
              <a:custGeom>
                <a:avLst/>
                <a:gdLst>
                  <a:gd name="T0" fmla="*/ 0 w 527"/>
                  <a:gd name="T1" fmla="*/ 250 h 500"/>
                  <a:gd name="T2" fmla="*/ 263 w 527"/>
                  <a:gd name="T3" fmla="*/ 0 h 500"/>
                  <a:gd name="T4" fmla="*/ 527 w 527"/>
                  <a:gd name="T5" fmla="*/ 250 h 500"/>
                  <a:gd name="T6" fmla="*/ 263 w 527"/>
                  <a:gd name="T7" fmla="*/ 500 h 500"/>
                  <a:gd name="T8" fmla="*/ 0 w 527"/>
                  <a:gd name="T9" fmla="*/ 250 h 500"/>
                  <a:gd name="T10" fmla="*/ 263 w 527"/>
                  <a:gd name="T11" fmla="*/ 353 h 500"/>
                  <a:gd name="T12" fmla="*/ 348 w 527"/>
                  <a:gd name="T13" fmla="*/ 250 h 500"/>
                  <a:gd name="T14" fmla="*/ 263 w 527"/>
                  <a:gd name="T15" fmla="*/ 146 h 500"/>
                  <a:gd name="T16" fmla="*/ 178 w 527"/>
                  <a:gd name="T17" fmla="*/ 250 h 500"/>
                  <a:gd name="T18" fmla="*/ 263 w 527"/>
                  <a:gd name="T19" fmla="*/ 35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500">
                    <a:moveTo>
                      <a:pt x="0" y="250"/>
                    </a:moveTo>
                    <a:cubicBezTo>
                      <a:pt x="0" y="117"/>
                      <a:pt x="91" y="0"/>
                      <a:pt x="263" y="0"/>
                    </a:cubicBezTo>
                    <a:cubicBezTo>
                      <a:pt x="435" y="0"/>
                      <a:pt x="527" y="117"/>
                      <a:pt x="527" y="250"/>
                    </a:cubicBezTo>
                    <a:cubicBezTo>
                      <a:pt x="527" y="382"/>
                      <a:pt x="435" y="500"/>
                      <a:pt x="263" y="500"/>
                    </a:cubicBezTo>
                    <a:cubicBezTo>
                      <a:pt x="91" y="500"/>
                      <a:pt x="0" y="382"/>
                      <a:pt x="0" y="250"/>
                    </a:cubicBezTo>
                    <a:close/>
                    <a:moveTo>
                      <a:pt x="263" y="353"/>
                    </a:moveTo>
                    <a:cubicBezTo>
                      <a:pt x="313" y="353"/>
                      <a:pt x="348" y="314"/>
                      <a:pt x="348" y="250"/>
                    </a:cubicBezTo>
                    <a:cubicBezTo>
                      <a:pt x="348" y="186"/>
                      <a:pt x="313" y="146"/>
                      <a:pt x="263" y="146"/>
                    </a:cubicBezTo>
                    <a:cubicBezTo>
                      <a:pt x="214" y="146"/>
                      <a:pt x="178" y="186"/>
                      <a:pt x="178" y="250"/>
                    </a:cubicBezTo>
                    <a:cubicBezTo>
                      <a:pt x="178" y="314"/>
                      <a:pt x="214" y="353"/>
                      <a:pt x="263" y="353"/>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 name="Freeform 348"/>
              <p:cNvSpPr>
                <a:spLocks noEditPoints="1"/>
              </p:cNvSpPr>
              <p:nvPr/>
            </p:nvSpPr>
            <p:spPr bwMode="auto">
              <a:xfrm>
                <a:off x="8456613" y="-1744663"/>
                <a:ext cx="641350" cy="841375"/>
              </a:xfrm>
              <a:custGeom>
                <a:avLst/>
                <a:gdLst>
                  <a:gd name="T0" fmla="*/ 0 w 529"/>
                  <a:gd name="T1" fmla="*/ 249 h 695"/>
                  <a:gd name="T2" fmla="*/ 225 w 529"/>
                  <a:gd name="T3" fmla="*/ 0 h 695"/>
                  <a:gd name="T4" fmla="*/ 378 w 529"/>
                  <a:gd name="T5" fmla="*/ 81 h 695"/>
                  <a:gd name="T6" fmla="*/ 378 w 529"/>
                  <a:gd name="T7" fmla="*/ 9 h 695"/>
                  <a:gd name="T8" fmla="*/ 529 w 529"/>
                  <a:gd name="T9" fmla="*/ 9 h 695"/>
                  <a:gd name="T10" fmla="*/ 529 w 529"/>
                  <a:gd name="T11" fmla="*/ 447 h 695"/>
                  <a:gd name="T12" fmla="*/ 237 w 529"/>
                  <a:gd name="T13" fmla="*/ 695 h 695"/>
                  <a:gd name="T14" fmla="*/ 2 w 529"/>
                  <a:gd name="T15" fmla="*/ 602 h 695"/>
                  <a:gd name="T16" fmla="*/ 94 w 529"/>
                  <a:gd name="T17" fmla="*/ 507 h 695"/>
                  <a:gd name="T18" fmla="*/ 237 w 529"/>
                  <a:gd name="T19" fmla="*/ 566 h 695"/>
                  <a:gd name="T20" fmla="*/ 355 w 529"/>
                  <a:gd name="T21" fmla="*/ 447 h 695"/>
                  <a:gd name="T22" fmla="*/ 355 w 529"/>
                  <a:gd name="T23" fmla="*/ 415 h 695"/>
                  <a:gd name="T24" fmla="*/ 210 w 529"/>
                  <a:gd name="T25" fmla="*/ 490 h 695"/>
                  <a:gd name="T26" fmla="*/ 0 w 529"/>
                  <a:gd name="T27" fmla="*/ 249 h 695"/>
                  <a:gd name="T28" fmla="*/ 355 w 529"/>
                  <a:gd name="T29" fmla="*/ 304 h 695"/>
                  <a:gd name="T30" fmla="*/ 355 w 529"/>
                  <a:gd name="T31" fmla="*/ 218 h 695"/>
                  <a:gd name="T32" fmla="*/ 265 w 529"/>
                  <a:gd name="T33" fmla="*/ 146 h 695"/>
                  <a:gd name="T34" fmla="*/ 178 w 529"/>
                  <a:gd name="T35" fmla="*/ 253 h 695"/>
                  <a:gd name="T36" fmla="*/ 272 w 529"/>
                  <a:gd name="T37" fmla="*/ 353 h 695"/>
                  <a:gd name="T38" fmla="*/ 355 w 529"/>
                  <a:gd name="T39" fmla="*/ 304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9" h="695">
                    <a:moveTo>
                      <a:pt x="0" y="249"/>
                    </a:moveTo>
                    <a:cubicBezTo>
                      <a:pt x="0" y="105"/>
                      <a:pt x="93" y="0"/>
                      <a:pt x="225" y="0"/>
                    </a:cubicBezTo>
                    <a:cubicBezTo>
                      <a:pt x="293" y="0"/>
                      <a:pt x="348" y="28"/>
                      <a:pt x="378" y="81"/>
                    </a:cubicBezTo>
                    <a:cubicBezTo>
                      <a:pt x="378" y="9"/>
                      <a:pt x="378" y="9"/>
                      <a:pt x="378" y="9"/>
                    </a:cubicBezTo>
                    <a:cubicBezTo>
                      <a:pt x="529" y="9"/>
                      <a:pt x="529" y="9"/>
                      <a:pt x="529" y="9"/>
                    </a:cubicBezTo>
                    <a:cubicBezTo>
                      <a:pt x="529" y="447"/>
                      <a:pt x="529" y="447"/>
                      <a:pt x="529" y="447"/>
                    </a:cubicBezTo>
                    <a:cubicBezTo>
                      <a:pt x="529" y="597"/>
                      <a:pt x="412" y="695"/>
                      <a:pt x="237" y="695"/>
                    </a:cubicBezTo>
                    <a:cubicBezTo>
                      <a:pt x="135" y="695"/>
                      <a:pt x="61" y="662"/>
                      <a:pt x="2" y="602"/>
                    </a:cubicBezTo>
                    <a:cubicBezTo>
                      <a:pt x="94" y="507"/>
                      <a:pt x="94" y="507"/>
                      <a:pt x="94" y="507"/>
                    </a:cubicBezTo>
                    <a:cubicBezTo>
                      <a:pt x="129" y="540"/>
                      <a:pt x="181" y="566"/>
                      <a:pt x="237" y="566"/>
                    </a:cubicBezTo>
                    <a:cubicBezTo>
                      <a:pt x="300" y="566"/>
                      <a:pt x="355" y="533"/>
                      <a:pt x="355" y="447"/>
                    </a:cubicBezTo>
                    <a:cubicBezTo>
                      <a:pt x="355" y="415"/>
                      <a:pt x="355" y="415"/>
                      <a:pt x="355" y="415"/>
                    </a:cubicBezTo>
                    <a:cubicBezTo>
                      <a:pt x="328" y="466"/>
                      <a:pt x="271" y="490"/>
                      <a:pt x="210" y="490"/>
                    </a:cubicBezTo>
                    <a:cubicBezTo>
                      <a:pt x="85" y="490"/>
                      <a:pt x="0" y="385"/>
                      <a:pt x="0" y="249"/>
                    </a:cubicBezTo>
                    <a:close/>
                    <a:moveTo>
                      <a:pt x="355" y="304"/>
                    </a:moveTo>
                    <a:cubicBezTo>
                      <a:pt x="355" y="218"/>
                      <a:pt x="355" y="218"/>
                      <a:pt x="355" y="218"/>
                    </a:cubicBezTo>
                    <a:cubicBezTo>
                      <a:pt x="338" y="174"/>
                      <a:pt x="301" y="146"/>
                      <a:pt x="265" y="146"/>
                    </a:cubicBezTo>
                    <a:cubicBezTo>
                      <a:pt x="215" y="146"/>
                      <a:pt x="178" y="195"/>
                      <a:pt x="178" y="253"/>
                    </a:cubicBezTo>
                    <a:cubicBezTo>
                      <a:pt x="178" y="313"/>
                      <a:pt x="217" y="353"/>
                      <a:pt x="272" y="353"/>
                    </a:cubicBezTo>
                    <a:cubicBezTo>
                      <a:pt x="307" y="353"/>
                      <a:pt x="333" y="337"/>
                      <a:pt x="355" y="30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5" name="Freeform 349"/>
              <p:cNvSpPr>
                <a:spLocks noEditPoints="1"/>
              </p:cNvSpPr>
              <p:nvPr/>
            </p:nvSpPr>
            <p:spPr bwMode="auto">
              <a:xfrm>
                <a:off x="9172576" y="-1744663"/>
                <a:ext cx="638175" cy="604838"/>
              </a:xfrm>
              <a:custGeom>
                <a:avLst/>
                <a:gdLst>
                  <a:gd name="T0" fmla="*/ 0 w 527"/>
                  <a:gd name="T1" fmla="*/ 250 h 500"/>
                  <a:gd name="T2" fmla="*/ 263 w 527"/>
                  <a:gd name="T3" fmla="*/ 0 h 500"/>
                  <a:gd name="T4" fmla="*/ 527 w 527"/>
                  <a:gd name="T5" fmla="*/ 250 h 500"/>
                  <a:gd name="T6" fmla="*/ 263 w 527"/>
                  <a:gd name="T7" fmla="*/ 500 h 500"/>
                  <a:gd name="T8" fmla="*/ 0 w 527"/>
                  <a:gd name="T9" fmla="*/ 250 h 500"/>
                  <a:gd name="T10" fmla="*/ 263 w 527"/>
                  <a:gd name="T11" fmla="*/ 353 h 500"/>
                  <a:gd name="T12" fmla="*/ 348 w 527"/>
                  <a:gd name="T13" fmla="*/ 250 h 500"/>
                  <a:gd name="T14" fmla="*/ 263 w 527"/>
                  <a:gd name="T15" fmla="*/ 146 h 500"/>
                  <a:gd name="T16" fmla="*/ 178 w 527"/>
                  <a:gd name="T17" fmla="*/ 250 h 500"/>
                  <a:gd name="T18" fmla="*/ 263 w 527"/>
                  <a:gd name="T19" fmla="*/ 35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500">
                    <a:moveTo>
                      <a:pt x="0" y="250"/>
                    </a:moveTo>
                    <a:cubicBezTo>
                      <a:pt x="0" y="117"/>
                      <a:pt x="91" y="0"/>
                      <a:pt x="263" y="0"/>
                    </a:cubicBezTo>
                    <a:cubicBezTo>
                      <a:pt x="435" y="0"/>
                      <a:pt x="527" y="117"/>
                      <a:pt x="527" y="250"/>
                    </a:cubicBezTo>
                    <a:cubicBezTo>
                      <a:pt x="527" y="382"/>
                      <a:pt x="435" y="500"/>
                      <a:pt x="263" y="500"/>
                    </a:cubicBezTo>
                    <a:cubicBezTo>
                      <a:pt x="91" y="500"/>
                      <a:pt x="0" y="382"/>
                      <a:pt x="0" y="250"/>
                    </a:cubicBezTo>
                    <a:close/>
                    <a:moveTo>
                      <a:pt x="263" y="353"/>
                    </a:moveTo>
                    <a:cubicBezTo>
                      <a:pt x="313" y="353"/>
                      <a:pt x="348" y="314"/>
                      <a:pt x="348" y="250"/>
                    </a:cubicBezTo>
                    <a:cubicBezTo>
                      <a:pt x="348" y="186"/>
                      <a:pt x="313" y="146"/>
                      <a:pt x="263" y="146"/>
                    </a:cubicBezTo>
                    <a:cubicBezTo>
                      <a:pt x="214" y="146"/>
                      <a:pt x="178" y="186"/>
                      <a:pt x="178" y="250"/>
                    </a:cubicBezTo>
                    <a:cubicBezTo>
                      <a:pt x="178" y="314"/>
                      <a:pt x="214" y="353"/>
                      <a:pt x="263" y="353"/>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6" name="Freeform 350"/>
              <p:cNvSpPr/>
              <p:nvPr/>
            </p:nvSpPr>
            <p:spPr bwMode="auto">
              <a:xfrm>
                <a:off x="7864476" y="-2097088"/>
                <a:ext cx="109538" cy="188913"/>
              </a:xfrm>
              <a:custGeom>
                <a:avLst/>
                <a:gdLst>
                  <a:gd name="T0" fmla="*/ 43 w 69"/>
                  <a:gd name="T1" fmla="*/ 71 h 119"/>
                  <a:gd name="T2" fmla="*/ 43 w 69"/>
                  <a:gd name="T3" fmla="*/ 119 h 119"/>
                  <a:gd name="T4" fmla="*/ 26 w 69"/>
                  <a:gd name="T5" fmla="*/ 119 h 119"/>
                  <a:gd name="T6" fmla="*/ 26 w 69"/>
                  <a:gd name="T7" fmla="*/ 71 h 119"/>
                  <a:gd name="T8" fmla="*/ 0 w 69"/>
                  <a:gd name="T9" fmla="*/ 0 h 119"/>
                  <a:gd name="T10" fmla="*/ 19 w 69"/>
                  <a:gd name="T11" fmla="*/ 0 h 119"/>
                  <a:gd name="T12" fmla="*/ 35 w 69"/>
                  <a:gd name="T13" fmla="*/ 51 h 119"/>
                  <a:gd name="T14" fmla="*/ 51 w 69"/>
                  <a:gd name="T15" fmla="*/ 0 h 119"/>
                  <a:gd name="T16" fmla="*/ 69 w 69"/>
                  <a:gd name="T17" fmla="*/ 0 h 119"/>
                  <a:gd name="T18" fmla="*/ 43 w 69"/>
                  <a:gd name="T19"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19">
                    <a:moveTo>
                      <a:pt x="43" y="71"/>
                    </a:moveTo>
                    <a:lnTo>
                      <a:pt x="43" y="119"/>
                    </a:lnTo>
                    <a:lnTo>
                      <a:pt x="26" y="119"/>
                    </a:lnTo>
                    <a:lnTo>
                      <a:pt x="26" y="71"/>
                    </a:lnTo>
                    <a:lnTo>
                      <a:pt x="0" y="0"/>
                    </a:lnTo>
                    <a:lnTo>
                      <a:pt x="19" y="0"/>
                    </a:lnTo>
                    <a:lnTo>
                      <a:pt x="35" y="51"/>
                    </a:lnTo>
                    <a:lnTo>
                      <a:pt x="51" y="0"/>
                    </a:lnTo>
                    <a:lnTo>
                      <a:pt x="69" y="0"/>
                    </a:lnTo>
                    <a:lnTo>
                      <a:pt x="43" y="71"/>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7" name="Freeform 351"/>
              <p:cNvSpPr>
                <a:spLocks noEditPoints="1"/>
              </p:cNvSpPr>
              <p:nvPr/>
            </p:nvSpPr>
            <p:spPr bwMode="auto">
              <a:xfrm>
                <a:off x="8020051" y="-2098676"/>
                <a:ext cx="109538" cy="193675"/>
              </a:xfrm>
              <a:custGeom>
                <a:avLst/>
                <a:gdLst>
                  <a:gd name="T0" fmla="*/ 77 w 90"/>
                  <a:gd name="T1" fmla="*/ 149 h 160"/>
                  <a:gd name="T2" fmla="*/ 45 w 90"/>
                  <a:gd name="T3" fmla="*/ 160 h 160"/>
                  <a:gd name="T4" fmla="*/ 14 w 90"/>
                  <a:gd name="T5" fmla="*/ 149 h 160"/>
                  <a:gd name="T6" fmla="*/ 0 w 90"/>
                  <a:gd name="T7" fmla="*/ 80 h 160"/>
                  <a:gd name="T8" fmla="*/ 14 w 90"/>
                  <a:gd name="T9" fmla="*/ 11 h 160"/>
                  <a:gd name="T10" fmla="*/ 45 w 90"/>
                  <a:gd name="T11" fmla="*/ 0 h 160"/>
                  <a:gd name="T12" fmla="*/ 77 w 90"/>
                  <a:gd name="T13" fmla="*/ 11 h 160"/>
                  <a:gd name="T14" fmla="*/ 90 w 90"/>
                  <a:gd name="T15" fmla="*/ 80 h 160"/>
                  <a:gd name="T16" fmla="*/ 77 w 90"/>
                  <a:gd name="T17" fmla="*/ 149 h 160"/>
                  <a:gd name="T18" fmla="*/ 60 w 90"/>
                  <a:gd name="T19" fmla="*/ 22 h 160"/>
                  <a:gd name="T20" fmla="*/ 45 w 90"/>
                  <a:gd name="T21" fmla="*/ 16 h 160"/>
                  <a:gd name="T22" fmla="*/ 30 w 90"/>
                  <a:gd name="T23" fmla="*/ 22 h 160"/>
                  <a:gd name="T24" fmla="*/ 23 w 90"/>
                  <a:gd name="T25" fmla="*/ 80 h 160"/>
                  <a:gd name="T26" fmla="*/ 30 w 90"/>
                  <a:gd name="T27" fmla="*/ 137 h 160"/>
                  <a:gd name="T28" fmla="*/ 45 w 90"/>
                  <a:gd name="T29" fmla="*/ 143 h 160"/>
                  <a:gd name="T30" fmla="*/ 60 w 90"/>
                  <a:gd name="T31" fmla="*/ 137 h 160"/>
                  <a:gd name="T32" fmla="*/ 68 w 90"/>
                  <a:gd name="T33" fmla="*/ 80 h 160"/>
                  <a:gd name="T34" fmla="*/ 60 w 90"/>
                  <a:gd name="T3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60">
                    <a:moveTo>
                      <a:pt x="77" y="149"/>
                    </a:moveTo>
                    <a:cubicBezTo>
                      <a:pt x="70" y="155"/>
                      <a:pt x="60" y="160"/>
                      <a:pt x="45" y="160"/>
                    </a:cubicBezTo>
                    <a:cubicBezTo>
                      <a:pt x="31" y="160"/>
                      <a:pt x="21" y="155"/>
                      <a:pt x="14" y="149"/>
                    </a:cubicBezTo>
                    <a:cubicBezTo>
                      <a:pt x="1" y="137"/>
                      <a:pt x="0" y="119"/>
                      <a:pt x="0" y="80"/>
                    </a:cubicBezTo>
                    <a:cubicBezTo>
                      <a:pt x="0" y="40"/>
                      <a:pt x="1" y="23"/>
                      <a:pt x="14" y="11"/>
                    </a:cubicBezTo>
                    <a:cubicBezTo>
                      <a:pt x="21" y="4"/>
                      <a:pt x="31" y="0"/>
                      <a:pt x="45" y="0"/>
                    </a:cubicBezTo>
                    <a:cubicBezTo>
                      <a:pt x="60" y="0"/>
                      <a:pt x="70" y="4"/>
                      <a:pt x="77" y="11"/>
                    </a:cubicBezTo>
                    <a:cubicBezTo>
                      <a:pt x="90" y="23"/>
                      <a:pt x="90" y="40"/>
                      <a:pt x="90" y="80"/>
                    </a:cubicBezTo>
                    <a:cubicBezTo>
                      <a:pt x="90" y="119"/>
                      <a:pt x="90" y="137"/>
                      <a:pt x="77" y="149"/>
                    </a:cubicBezTo>
                    <a:close/>
                    <a:moveTo>
                      <a:pt x="60" y="22"/>
                    </a:moveTo>
                    <a:cubicBezTo>
                      <a:pt x="57" y="19"/>
                      <a:pt x="53" y="16"/>
                      <a:pt x="45" y="16"/>
                    </a:cubicBezTo>
                    <a:cubicBezTo>
                      <a:pt x="38" y="16"/>
                      <a:pt x="33" y="19"/>
                      <a:pt x="30" y="22"/>
                    </a:cubicBezTo>
                    <a:cubicBezTo>
                      <a:pt x="24" y="30"/>
                      <a:pt x="23" y="42"/>
                      <a:pt x="23" y="80"/>
                    </a:cubicBezTo>
                    <a:cubicBezTo>
                      <a:pt x="23" y="117"/>
                      <a:pt x="24" y="129"/>
                      <a:pt x="30" y="137"/>
                    </a:cubicBezTo>
                    <a:cubicBezTo>
                      <a:pt x="33" y="140"/>
                      <a:pt x="38" y="143"/>
                      <a:pt x="45" y="143"/>
                    </a:cubicBezTo>
                    <a:cubicBezTo>
                      <a:pt x="53" y="143"/>
                      <a:pt x="57" y="140"/>
                      <a:pt x="60" y="137"/>
                    </a:cubicBezTo>
                    <a:cubicBezTo>
                      <a:pt x="67" y="129"/>
                      <a:pt x="68" y="117"/>
                      <a:pt x="68" y="80"/>
                    </a:cubicBezTo>
                    <a:cubicBezTo>
                      <a:pt x="68" y="42"/>
                      <a:pt x="67" y="30"/>
                      <a:pt x="60" y="2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8" name="Freeform 352"/>
              <p:cNvSpPr/>
              <p:nvPr/>
            </p:nvSpPr>
            <p:spPr bwMode="auto">
              <a:xfrm>
                <a:off x="8193088" y="-2097088"/>
                <a:ext cx="103188" cy="192088"/>
              </a:xfrm>
              <a:custGeom>
                <a:avLst/>
                <a:gdLst>
                  <a:gd name="T0" fmla="*/ 73 w 85"/>
                  <a:gd name="T1" fmla="*/ 148 h 159"/>
                  <a:gd name="T2" fmla="*/ 42 w 85"/>
                  <a:gd name="T3" fmla="*/ 159 h 159"/>
                  <a:gd name="T4" fmla="*/ 12 w 85"/>
                  <a:gd name="T5" fmla="*/ 148 h 159"/>
                  <a:gd name="T6" fmla="*/ 0 w 85"/>
                  <a:gd name="T7" fmla="*/ 121 h 159"/>
                  <a:gd name="T8" fmla="*/ 0 w 85"/>
                  <a:gd name="T9" fmla="*/ 0 h 159"/>
                  <a:gd name="T10" fmla="*/ 22 w 85"/>
                  <a:gd name="T11" fmla="*/ 0 h 159"/>
                  <a:gd name="T12" fmla="*/ 22 w 85"/>
                  <a:gd name="T13" fmla="*/ 122 h 159"/>
                  <a:gd name="T14" fmla="*/ 42 w 85"/>
                  <a:gd name="T15" fmla="*/ 142 h 159"/>
                  <a:gd name="T16" fmla="*/ 63 w 85"/>
                  <a:gd name="T17" fmla="*/ 122 h 159"/>
                  <a:gd name="T18" fmla="*/ 63 w 85"/>
                  <a:gd name="T19" fmla="*/ 0 h 159"/>
                  <a:gd name="T20" fmla="*/ 85 w 85"/>
                  <a:gd name="T21" fmla="*/ 0 h 159"/>
                  <a:gd name="T22" fmla="*/ 85 w 85"/>
                  <a:gd name="T23" fmla="*/ 121 h 159"/>
                  <a:gd name="T24" fmla="*/ 73 w 85"/>
                  <a:gd name="T25"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9">
                    <a:moveTo>
                      <a:pt x="73" y="148"/>
                    </a:moveTo>
                    <a:cubicBezTo>
                      <a:pt x="65" y="155"/>
                      <a:pt x="54" y="159"/>
                      <a:pt x="42" y="159"/>
                    </a:cubicBezTo>
                    <a:cubicBezTo>
                      <a:pt x="31" y="159"/>
                      <a:pt x="20" y="155"/>
                      <a:pt x="12" y="148"/>
                    </a:cubicBezTo>
                    <a:cubicBezTo>
                      <a:pt x="4" y="142"/>
                      <a:pt x="0" y="133"/>
                      <a:pt x="0" y="121"/>
                    </a:cubicBezTo>
                    <a:cubicBezTo>
                      <a:pt x="0" y="0"/>
                      <a:pt x="0" y="0"/>
                      <a:pt x="0" y="0"/>
                    </a:cubicBezTo>
                    <a:cubicBezTo>
                      <a:pt x="22" y="0"/>
                      <a:pt x="22" y="0"/>
                      <a:pt x="22" y="0"/>
                    </a:cubicBezTo>
                    <a:cubicBezTo>
                      <a:pt x="22" y="122"/>
                      <a:pt x="22" y="122"/>
                      <a:pt x="22" y="122"/>
                    </a:cubicBezTo>
                    <a:cubicBezTo>
                      <a:pt x="22" y="135"/>
                      <a:pt x="31" y="142"/>
                      <a:pt x="42" y="142"/>
                    </a:cubicBezTo>
                    <a:cubicBezTo>
                      <a:pt x="54" y="142"/>
                      <a:pt x="63" y="135"/>
                      <a:pt x="63" y="122"/>
                    </a:cubicBezTo>
                    <a:cubicBezTo>
                      <a:pt x="63" y="0"/>
                      <a:pt x="63" y="0"/>
                      <a:pt x="63" y="0"/>
                    </a:cubicBezTo>
                    <a:cubicBezTo>
                      <a:pt x="85" y="0"/>
                      <a:pt x="85" y="0"/>
                      <a:pt x="85" y="0"/>
                    </a:cubicBezTo>
                    <a:cubicBezTo>
                      <a:pt x="85" y="121"/>
                      <a:pt x="85" y="121"/>
                      <a:pt x="85" y="121"/>
                    </a:cubicBezTo>
                    <a:cubicBezTo>
                      <a:pt x="85" y="133"/>
                      <a:pt x="81" y="142"/>
                      <a:pt x="73" y="148"/>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9" name="Freeform 353"/>
              <p:cNvSpPr>
                <a:spLocks noEditPoints="1"/>
              </p:cNvSpPr>
              <p:nvPr/>
            </p:nvSpPr>
            <p:spPr bwMode="auto">
              <a:xfrm>
                <a:off x="8364538" y="-2097088"/>
                <a:ext cx="111125" cy="188913"/>
              </a:xfrm>
              <a:custGeom>
                <a:avLst/>
                <a:gdLst>
                  <a:gd name="T0" fmla="*/ 68 w 91"/>
                  <a:gd name="T1" fmla="*/ 157 h 157"/>
                  <a:gd name="T2" fmla="*/ 43 w 91"/>
                  <a:gd name="T3" fmla="*/ 90 h 157"/>
                  <a:gd name="T4" fmla="*/ 22 w 91"/>
                  <a:gd name="T5" fmla="*/ 90 h 157"/>
                  <a:gd name="T6" fmla="*/ 22 w 91"/>
                  <a:gd name="T7" fmla="*/ 157 h 157"/>
                  <a:gd name="T8" fmla="*/ 0 w 91"/>
                  <a:gd name="T9" fmla="*/ 157 h 157"/>
                  <a:gd name="T10" fmla="*/ 0 w 91"/>
                  <a:gd name="T11" fmla="*/ 0 h 157"/>
                  <a:gd name="T12" fmla="*/ 42 w 91"/>
                  <a:gd name="T13" fmla="*/ 0 h 157"/>
                  <a:gd name="T14" fmla="*/ 85 w 91"/>
                  <a:gd name="T15" fmla="*/ 45 h 157"/>
                  <a:gd name="T16" fmla="*/ 63 w 91"/>
                  <a:gd name="T17" fmla="*/ 86 h 157"/>
                  <a:gd name="T18" fmla="*/ 91 w 91"/>
                  <a:gd name="T19" fmla="*/ 157 h 157"/>
                  <a:gd name="T20" fmla="*/ 68 w 91"/>
                  <a:gd name="T21" fmla="*/ 157 h 157"/>
                  <a:gd name="T22" fmla="*/ 42 w 91"/>
                  <a:gd name="T23" fmla="*/ 17 h 157"/>
                  <a:gd name="T24" fmla="*/ 22 w 91"/>
                  <a:gd name="T25" fmla="*/ 17 h 157"/>
                  <a:gd name="T26" fmla="*/ 22 w 91"/>
                  <a:gd name="T27" fmla="*/ 73 h 157"/>
                  <a:gd name="T28" fmla="*/ 42 w 91"/>
                  <a:gd name="T29" fmla="*/ 73 h 157"/>
                  <a:gd name="T30" fmla="*/ 63 w 91"/>
                  <a:gd name="T31" fmla="*/ 45 h 157"/>
                  <a:gd name="T32" fmla="*/ 42 w 91"/>
                  <a:gd name="T33" fmla="*/ 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57">
                    <a:moveTo>
                      <a:pt x="68" y="157"/>
                    </a:moveTo>
                    <a:cubicBezTo>
                      <a:pt x="43" y="90"/>
                      <a:pt x="43" y="90"/>
                      <a:pt x="43" y="90"/>
                    </a:cubicBezTo>
                    <a:cubicBezTo>
                      <a:pt x="22" y="90"/>
                      <a:pt x="22" y="90"/>
                      <a:pt x="22" y="90"/>
                    </a:cubicBezTo>
                    <a:cubicBezTo>
                      <a:pt x="22" y="157"/>
                      <a:pt x="22" y="157"/>
                      <a:pt x="22" y="157"/>
                    </a:cubicBezTo>
                    <a:cubicBezTo>
                      <a:pt x="0" y="157"/>
                      <a:pt x="0" y="157"/>
                      <a:pt x="0" y="157"/>
                    </a:cubicBezTo>
                    <a:cubicBezTo>
                      <a:pt x="0" y="0"/>
                      <a:pt x="0" y="0"/>
                      <a:pt x="0" y="0"/>
                    </a:cubicBezTo>
                    <a:cubicBezTo>
                      <a:pt x="42" y="0"/>
                      <a:pt x="42" y="0"/>
                      <a:pt x="42" y="0"/>
                    </a:cubicBezTo>
                    <a:cubicBezTo>
                      <a:pt x="70" y="0"/>
                      <a:pt x="85" y="11"/>
                      <a:pt x="85" y="45"/>
                    </a:cubicBezTo>
                    <a:cubicBezTo>
                      <a:pt x="85" y="67"/>
                      <a:pt x="79" y="80"/>
                      <a:pt x="63" y="86"/>
                    </a:cubicBezTo>
                    <a:cubicBezTo>
                      <a:pt x="91" y="157"/>
                      <a:pt x="91" y="157"/>
                      <a:pt x="91" y="157"/>
                    </a:cubicBezTo>
                    <a:lnTo>
                      <a:pt x="68" y="157"/>
                    </a:lnTo>
                    <a:close/>
                    <a:moveTo>
                      <a:pt x="42" y="17"/>
                    </a:moveTo>
                    <a:cubicBezTo>
                      <a:pt x="22" y="17"/>
                      <a:pt x="22" y="17"/>
                      <a:pt x="22" y="17"/>
                    </a:cubicBezTo>
                    <a:cubicBezTo>
                      <a:pt x="22" y="73"/>
                      <a:pt x="22" y="73"/>
                      <a:pt x="22" y="73"/>
                    </a:cubicBezTo>
                    <a:cubicBezTo>
                      <a:pt x="42" y="73"/>
                      <a:pt x="42" y="73"/>
                      <a:pt x="42" y="73"/>
                    </a:cubicBezTo>
                    <a:cubicBezTo>
                      <a:pt x="59" y="73"/>
                      <a:pt x="63" y="62"/>
                      <a:pt x="63" y="45"/>
                    </a:cubicBezTo>
                    <a:cubicBezTo>
                      <a:pt x="63" y="28"/>
                      <a:pt x="59" y="17"/>
                      <a:pt x="42" y="1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0" name="Freeform 354"/>
              <p:cNvSpPr/>
              <p:nvPr/>
            </p:nvSpPr>
            <p:spPr bwMode="auto">
              <a:xfrm>
                <a:off x="8623301" y="-2098676"/>
                <a:ext cx="106363" cy="193675"/>
              </a:xfrm>
              <a:custGeom>
                <a:avLst/>
                <a:gdLst>
                  <a:gd name="T0" fmla="*/ 73 w 88"/>
                  <a:gd name="T1" fmla="*/ 151 h 160"/>
                  <a:gd name="T2" fmla="*/ 45 w 88"/>
                  <a:gd name="T3" fmla="*/ 160 h 160"/>
                  <a:gd name="T4" fmla="*/ 14 w 88"/>
                  <a:gd name="T5" fmla="*/ 149 h 160"/>
                  <a:gd name="T6" fmla="*/ 0 w 88"/>
                  <a:gd name="T7" fmla="*/ 80 h 160"/>
                  <a:gd name="T8" fmla="*/ 14 w 88"/>
                  <a:gd name="T9" fmla="*/ 11 h 160"/>
                  <a:gd name="T10" fmla="*/ 45 w 88"/>
                  <a:gd name="T11" fmla="*/ 0 h 160"/>
                  <a:gd name="T12" fmla="*/ 74 w 88"/>
                  <a:gd name="T13" fmla="*/ 9 h 160"/>
                  <a:gd name="T14" fmla="*/ 87 w 88"/>
                  <a:gd name="T15" fmla="*/ 40 h 160"/>
                  <a:gd name="T16" fmla="*/ 65 w 88"/>
                  <a:gd name="T17" fmla="*/ 40 h 160"/>
                  <a:gd name="T18" fmla="*/ 60 w 88"/>
                  <a:gd name="T19" fmla="*/ 22 h 160"/>
                  <a:gd name="T20" fmla="*/ 45 w 88"/>
                  <a:gd name="T21" fmla="*/ 16 h 160"/>
                  <a:gd name="T22" fmla="*/ 30 w 88"/>
                  <a:gd name="T23" fmla="*/ 22 h 160"/>
                  <a:gd name="T24" fmla="*/ 22 w 88"/>
                  <a:gd name="T25" fmla="*/ 80 h 160"/>
                  <a:gd name="T26" fmla="*/ 30 w 88"/>
                  <a:gd name="T27" fmla="*/ 137 h 160"/>
                  <a:gd name="T28" fmla="*/ 45 w 88"/>
                  <a:gd name="T29" fmla="*/ 143 h 160"/>
                  <a:gd name="T30" fmla="*/ 60 w 88"/>
                  <a:gd name="T31" fmla="*/ 137 h 160"/>
                  <a:gd name="T32" fmla="*/ 65 w 88"/>
                  <a:gd name="T33" fmla="*/ 119 h 160"/>
                  <a:gd name="T34" fmla="*/ 88 w 88"/>
                  <a:gd name="T35" fmla="*/ 119 h 160"/>
                  <a:gd name="T36" fmla="*/ 73 w 88"/>
                  <a:gd name="T37"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60">
                    <a:moveTo>
                      <a:pt x="73" y="151"/>
                    </a:moveTo>
                    <a:cubicBezTo>
                      <a:pt x="66" y="157"/>
                      <a:pt x="57" y="160"/>
                      <a:pt x="45" y="160"/>
                    </a:cubicBezTo>
                    <a:cubicBezTo>
                      <a:pt x="30" y="160"/>
                      <a:pt x="21" y="155"/>
                      <a:pt x="14" y="149"/>
                    </a:cubicBezTo>
                    <a:cubicBezTo>
                      <a:pt x="1" y="137"/>
                      <a:pt x="0" y="119"/>
                      <a:pt x="0" y="80"/>
                    </a:cubicBezTo>
                    <a:cubicBezTo>
                      <a:pt x="0" y="40"/>
                      <a:pt x="1" y="23"/>
                      <a:pt x="14" y="11"/>
                    </a:cubicBezTo>
                    <a:cubicBezTo>
                      <a:pt x="21" y="4"/>
                      <a:pt x="30" y="0"/>
                      <a:pt x="45" y="0"/>
                    </a:cubicBezTo>
                    <a:cubicBezTo>
                      <a:pt x="58" y="0"/>
                      <a:pt x="67" y="3"/>
                      <a:pt x="74" y="9"/>
                    </a:cubicBezTo>
                    <a:cubicBezTo>
                      <a:pt x="83" y="16"/>
                      <a:pt x="87" y="27"/>
                      <a:pt x="87" y="40"/>
                    </a:cubicBezTo>
                    <a:cubicBezTo>
                      <a:pt x="65" y="40"/>
                      <a:pt x="65" y="40"/>
                      <a:pt x="65" y="40"/>
                    </a:cubicBezTo>
                    <a:cubicBezTo>
                      <a:pt x="65" y="33"/>
                      <a:pt x="64" y="26"/>
                      <a:pt x="60" y="22"/>
                    </a:cubicBezTo>
                    <a:cubicBezTo>
                      <a:pt x="56" y="19"/>
                      <a:pt x="52" y="16"/>
                      <a:pt x="45" y="16"/>
                    </a:cubicBezTo>
                    <a:cubicBezTo>
                      <a:pt x="38" y="16"/>
                      <a:pt x="33" y="19"/>
                      <a:pt x="30" y="22"/>
                    </a:cubicBezTo>
                    <a:cubicBezTo>
                      <a:pt x="24" y="30"/>
                      <a:pt x="22" y="42"/>
                      <a:pt x="22" y="80"/>
                    </a:cubicBezTo>
                    <a:cubicBezTo>
                      <a:pt x="22" y="117"/>
                      <a:pt x="24" y="129"/>
                      <a:pt x="30" y="137"/>
                    </a:cubicBezTo>
                    <a:cubicBezTo>
                      <a:pt x="33" y="140"/>
                      <a:pt x="38" y="143"/>
                      <a:pt x="45" y="143"/>
                    </a:cubicBezTo>
                    <a:cubicBezTo>
                      <a:pt x="52" y="143"/>
                      <a:pt x="56" y="140"/>
                      <a:pt x="60" y="137"/>
                    </a:cubicBezTo>
                    <a:cubicBezTo>
                      <a:pt x="64" y="133"/>
                      <a:pt x="65" y="126"/>
                      <a:pt x="65" y="119"/>
                    </a:cubicBezTo>
                    <a:cubicBezTo>
                      <a:pt x="88" y="119"/>
                      <a:pt x="88" y="119"/>
                      <a:pt x="88" y="119"/>
                    </a:cubicBezTo>
                    <a:cubicBezTo>
                      <a:pt x="87" y="132"/>
                      <a:pt x="82" y="144"/>
                      <a:pt x="73" y="15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1" name="Freeform 355"/>
              <p:cNvSpPr>
                <a:spLocks noEditPoints="1"/>
              </p:cNvSpPr>
              <p:nvPr/>
            </p:nvSpPr>
            <p:spPr bwMode="auto">
              <a:xfrm>
                <a:off x="8785226" y="-2098676"/>
                <a:ext cx="107950" cy="193675"/>
              </a:xfrm>
              <a:custGeom>
                <a:avLst/>
                <a:gdLst>
                  <a:gd name="T0" fmla="*/ 76 w 89"/>
                  <a:gd name="T1" fmla="*/ 149 h 160"/>
                  <a:gd name="T2" fmla="*/ 44 w 89"/>
                  <a:gd name="T3" fmla="*/ 160 h 160"/>
                  <a:gd name="T4" fmla="*/ 13 w 89"/>
                  <a:gd name="T5" fmla="*/ 149 h 160"/>
                  <a:gd name="T6" fmla="*/ 0 w 89"/>
                  <a:gd name="T7" fmla="*/ 80 h 160"/>
                  <a:gd name="T8" fmla="*/ 13 w 89"/>
                  <a:gd name="T9" fmla="*/ 11 h 160"/>
                  <a:gd name="T10" fmla="*/ 44 w 89"/>
                  <a:gd name="T11" fmla="*/ 0 h 160"/>
                  <a:gd name="T12" fmla="*/ 76 w 89"/>
                  <a:gd name="T13" fmla="*/ 11 h 160"/>
                  <a:gd name="T14" fmla="*/ 89 w 89"/>
                  <a:gd name="T15" fmla="*/ 80 h 160"/>
                  <a:gd name="T16" fmla="*/ 76 w 89"/>
                  <a:gd name="T17" fmla="*/ 149 h 160"/>
                  <a:gd name="T18" fmla="*/ 59 w 89"/>
                  <a:gd name="T19" fmla="*/ 22 h 160"/>
                  <a:gd name="T20" fmla="*/ 44 w 89"/>
                  <a:gd name="T21" fmla="*/ 16 h 160"/>
                  <a:gd name="T22" fmla="*/ 29 w 89"/>
                  <a:gd name="T23" fmla="*/ 22 h 160"/>
                  <a:gd name="T24" fmla="*/ 22 w 89"/>
                  <a:gd name="T25" fmla="*/ 80 h 160"/>
                  <a:gd name="T26" fmla="*/ 29 w 89"/>
                  <a:gd name="T27" fmla="*/ 137 h 160"/>
                  <a:gd name="T28" fmla="*/ 44 w 89"/>
                  <a:gd name="T29" fmla="*/ 143 h 160"/>
                  <a:gd name="T30" fmla="*/ 59 w 89"/>
                  <a:gd name="T31" fmla="*/ 137 h 160"/>
                  <a:gd name="T32" fmla="*/ 67 w 89"/>
                  <a:gd name="T33" fmla="*/ 80 h 160"/>
                  <a:gd name="T34" fmla="*/ 59 w 89"/>
                  <a:gd name="T3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60">
                    <a:moveTo>
                      <a:pt x="76" y="149"/>
                    </a:moveTo>
                    <a:cubicBezTo>
                      <a:pt x="69" y="155"/>
                      <a:pt x="59" y="160"/>
                      <a:pt x="44" y="160"/>
                    </a:cubicBezTo>
                    <a:cubicBezTo>
                      <a:pt x="30" y="160"/>
                      <a:pt x="20" y="155"/>
                      <a:pt x="13" y="149"/>
                    </a:cubicBezTo>
                    <a:cubicBezTo>
                      <a:pt x="0" y="137"/>
                      <a:pt x="0" y="119"/>
                      <a:pt x="0" y="80"/>
                    </a:cubicBezTo>
                    <a:cubicBezTo>
                      <a:pt x="0" y="40"/>
                      <a:pt x="0" y="23"/>
                      <a:pt x="13" y="11"/>
                    </a:cubicBezTo>
                    <a:cubicBezTo>
                      <a:pt x="20" y="4"/>
                      <a:pt x="30" y="0"/>
                      <a:pt x="44" y="0"/>
                    </a:cubicBezTo>
                    <a:cubicBezTo>
                      <a:pt x="59" y="0"/>
                      <a:pt x="69" y="4"/>
                      <a:pt x="76" y="11"/>
                    </a:cubicBezTo>
                    <a:cubicBezTo>
                      <a:pt x="89" y="23"/>
                      <a:pt x="89" y="40"/>
                      <a:pt x="89" y="80"/>
                    </a:cubicBezTo>
                    <a:cubicBezTo>
                      <a:pt x="89" y="119"/>
                      <a:pt x="89" y="137"/>
                      <a:pt x="76" y="149"/>
                    </a:cubicBezTo>
                    <a:close/>
                    <a:moveTo>
                      <a:pt x="59" y="22"/>
                    </a:moveTo>
                    <a:cubicBezTo>
                      <a:pt x="56" y="19"/>
                      <a:pt x="52" y="16"/>
                      <a:pt x="44" y="16"/>
                    </a:cubicBezTo>
                    <a:cubicBezTo>
                      <a:pt x="37" y="16"/>
                      <a:pt x="33" y="19"/>
                      <a:pt x="29" y="22"/>
                    </a:cubicBezTo>
                    <a:cubicBezTo>
                      <a:pt x="23" y="30"/>
                      <a:pt x="22" y="42"/>
                      <a:pt x="22" y="80"/>
                    </a:cubicBezTo>
                    <a:cubicBezTo>
                      <a:pt x="22" y="117"/>
                      <a:pt x="23" y="129"/>
                      <a:pt x="29" y="137"/>
                    </a:cubicBezTo>
                    <a:cubicBezTo>
                      <a:pt x="33" y="140"/>
                      <a:pt x="37" y="143"/>
                      <a:pt x="44" y="143"/>
                    </a:cubicBezTo>
                    <a:cubicBezTo>
                      <a:pt x="52" y="143"/>
                      <a:pt x="56" y="140"/>
                      <a:pt x="59" y="137"/>
                    </a:cubicBezTo>
                    <a:cubicBezTo>
                      <a:pt x="66" y="129"/>
                      <a:pt x="67" y="117"/>
                      <a:pt x="67" y="80"/>
                    </a:cubicBezTo>
                    <a:cubicBezTo>
                      <a:pt x="67" y="42"/>
                      <a:pt x="66" y="30"/>
                      <a:pt x="59" y="22"/>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2" name="Freeform 356"/>
              <p:cNvSpPr/>
              <p:nvPr/>
            </p:nvSpPr>
            <p:spPr bwMode="auto">
              <a:xfrm>
                <a:off x="8959851" y="-2097088"/>
                <a:ext cx="139700" cy="188913"/>
              </a:xfrm>
              <a:custGeom>
                <a:avLst/>
                <a:gdLst>
                  <a:gd name="T0" fmla="*/ 71 w 88"/>
                  <a:gd name="T1" fmla="*/ 119 h 119"/>
                  <a:gd name="T2" fmla="*/ 71 w 88"/>
                  <a:gd name="T3" fmla="*/ 34 h 119"/>
                  <a:gd name="T4" fmla="*/ 49 w 88"/>
                  <a:gd name="T5" fmla="*/ 91 h 119"/>
                  <a:gd name="T6" fmla="*/ 39 w 88"/>
                  <a:gd name="T7" fmla="*/ 91 h 119"/>
                  <a:gd name="T8" fmla="*/ 17 w 88"/>
                  <a:gd name="T9" fmla="*/ 36 h 119"/>
                  <a:gd name="T10" fmla="*/ 17 w 88"/>
                  <a:gd name="T11" fmla="*/ 119 h 119"/>
                  <a:gd name="T12" fmla="*/ 0 w 88"/>
                  <a:gd name="T13" fmla="*/ 119 h 119"/>
                  <a:gd name="T14" fmla="*/ 0 w 88"/>
                  <a:gd name="T15" fmla="*/ 0 h 119"/>
                  <a:gd name="T16" fmla="*/ 16 w 88"/>
                  <a:gd name="T17" fmla="*/ 0 h 119"/>
                  <a:gd name="T18" fmla="*/ 44 w 88"/>
                  <a:gd name="T19" fmla="*/ 66 h 119"/>
                  <a:gd name="T20" fmla="*/ 72 w 88"/>
                  <a:gd name="T21" fmla="*/ 0 h 119"/>
                  <a:gd name="T22" fmla="*/ 88 w 88"/>
                  <a:gd name="T23" fmla="*/ 0 h 119"/>
                  <a:gd name="T24" fmla="*/ 88 w 88"/>
                  <a:gd name="T25" fmla="*/ 119 h 119"/>
                  <a:gd name="T26" fmla="*/ 71 w 88"/>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9">
                    <a:moveTo>
                      <a:pt x="71" y="119"/>
                    </a:moveTo>
                    <a:lnTo>
                      <a:pt x="71" y="34"/>
                    </a:lnTo>
                    <a:lnTo>
                      <a:pt x="49" y="91"/>
                    </a:lnTo>
                    <a:lnTo>
                      <a:pt x="39" y="91"/>
                    </a:lnTo>
                    <a:lnTo>
                      <a:pt x="17" y="36"/>
                    </a:lnTo>
                    <a:lnTo>
                      <a:pt x="17" y="119"/>
                    </a:lnTo>
                    <a:lnTo>
                      <a:pt x="0" y="119"/>
                    </a:lnTo>
                    <a:lnTo>
                      <a:pt x="0" y="0"/>
                    </a:lnTo>
                    <a:lnTo>
                      <a:pt x="16" y="0"/>
                    </a:lnTo>
                    <a:lnTo>
                      <a:pt x="44" y="66"/>
                    </a:lnTo>
                    <a:lnTo>
                      <a:pt x="72" y="0"/>
                    </a:lnTo>
                    <a:lnTo>
                      <a:pt x="88" y="0"/>
                    </a:lnTo>
                    <a:lnTo>
                      <a:pt x="88" y="119"/>
                    </a:lnTo>
                    <a:lnTo>
                      <a:pt x="71" y="119"/>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3" name="Freeform 357"/>
              <p:cNvSpPr>
                <a:spLocks noEditPoints="1"/>
              </p:cNvSpPr>
              <p:nvPr/>
            </p:nvSpPr>
            <p:spPr bwMode="auto">
              <a:xfrm>
                <a:off x="9170988" y="-2097088"/>
                <a:ext cx="103188" cy="188913"/>
              </a:xfrm>
              <a:custGeom>
                <a:avLst/>
                <a:gdLst>
                  <a:gd name="T0" fmla="*/ 41 w 85"/>
                  <a:gd name="T1" fmla="*/ 92 h 157"/>
                  <a:gd name="T2" fmla="*/ 22 w 85"/>
                  <a:gd name="T3" fmla="*/ 92 h 157"/>
                  <a:gd name="T4" fmla="*/ 22 w 85"/>
                  <a:gd name="T5" fmla="*/ 157 h 157"/>
                  <a:gd name="T6" fmla="*/ 0 w 85"/>
                  <a:gd name="T7" fmla="*/ 157 h 157"/>
                  <a:gd name="T8" fmla="*/ 0 w 85"/>
                  <a:gd name="T9" fmla="*/ 0 h 157"/>
                  <a:gd name="T10" fmla="*/ 41 w 85"/>
                  <a:gd name="T11" fmla="*/ 0 h 157"/>
                  <a:gd name="T12" fmla="*/ 85 w 85"/>
                  <a:gd name="T13" fmla="*/ 46 h 157"/>
                  <a:gd name="T14" fmla="*/ 41 w 85"/>
                  <a:gd name="T15" fmla="*/ 92 h 157"/>
                  <a:gd name="T16" fmla="*/ 42 w 85"/>
                  <a:gd name="T17" fmla="*/ 17 h 157"/>
                  <a:gd name="T18" fmla="*/ 22 w 85"/>
                  <a:gd name="T19" fmla="*/ 17 h 157"/>
                  <a:gd name="T20" fmla="*/ 22 w 85"/>
                  <a:gd name="T21" fmla="*/ 75 h 157"/>
                  <a:gd name="T22" fmla="*/ 42 w 85"/>
                  <a:gd name="T23" fmla="*/ 75 h 157"/>
                  <a:gd name="T24" fmla="*/ 62 w 85"/>
                  <a:gd name="T25" fmla="*/ 46 h 157"/>
                  <a:gd name="T26" fmla="*/ 42 w 85"/>
                  <a:gd name="T27" fmla="*/ 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57">
                    <a:moveTo>
                      <a:pt x="41" y="92"/>
                    </a:moveTo>
                    <a:cubicBezTo>
                      <a:pt x="22" y="92"/>
                      <a:pt x="22" y="92"/>
                      <a:pt x="22" y="92"/>
                    </a:cubicBezTo>
                    <a:cubicBezTo>
                      <a:pt x="22" y="157"/>
                      <a:pt x="22" y="157"/>
                      <a:pt x="22" y="157"/>
                    </a:cubicBezTo>
                    <a:cubicBezTo>
                      <a:pt x="0" y="157"/>
                      <a:pt x="0" y="157"/>
                      <a:pt x="0" y="157"/>
                    </a:cubicBezTo>
                    <a:cubicBezTo>
                      <a:pt x="0" y="0"/>
                      <a:pt x="0" y="0"/>
                      <a:pt x="0" y="0"/>
                    </a:cubicBezTo>
                    <a:cubicBezTo>
                      <a:pt x="41" y="0"/>
                      <a:pt x="41" y="0"/>
                      <a:pt x="41" y="0"/>
                    </a:cubicBezTo>
                    <a:cubicBezTo>
                      <a:pt x="69" y="0"/>
                      <a:pt x="85" y="11"/>
                      <a:pt x="85" y="46"/>
                    </a:cubicBezTo>
                    <a:cubicBezTo>
                      <a:pt x="85" y="78"/>
                      <a:pt x="71" y="92"/>
                      <a:pt x="41" y="92"/>
                    </a:cubicBezTo>
                    <a:close/>
                    <a:moveTo>
                      <a:pt x="42" y="17"/>
                    </a:moveTo>
                    <a:cubicBezTo>
                      <a:pt x="22" y="17"/>
                      <a:pt x="22" y="17"/>
                      <a:pt x="22" y="17"/>
                    </a:cubicBezTo>
                    <a:cubicBezTo>
                      <a:pt x="22" y="75"/>
                      <a:pt x="22" y="75"/>
                      <a:pt x="22" y="75"/>
                    </a:cubicBezTo>
                    <a:cubicBezTo>
                      <a:pt x="42" y="75"/>
                      <a:pt x="42" y="75"/>
                      <a:pt x="42" y="75"/>
                    </a:cubicBezTo>
                    <a:cubicBezTo>
                      <a:pt x="59" y="75"/>
                      <a:pt x="62" y="63"/>
                      <a:pt x="62" y="46"/>
                    </a:cubicBezTo>
                    <a:cubicBezTo>
                      <a:pt x="62" y="29"/>
                      <a:pt x="59" y="17"/>
                      <a:pt x="42" y="1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4" name="Freeform 358"/>
              <p:cNvSpPr>
                <a:spLocks noEditPoints="1"/>
              </p:cNvSpPr>
              <p:nvPr/>
            </p:nvSpPr>
            <p:spPr bwMode="auto">
              <a:xfrm>
                <a:off x="9304338" y="-2097088"/>
                <a:ext cx="130175" cy="188913"/>
              </a:xfrm>
              <a:custGeom>
                <a:avLst/>
                <a:gdLst>
                  <a:gd name="T0" fmla="*/ 64 w 82"/>
                  <a:gd name="T1" fmla="*/ 119 h 119"/>
                  <a:gd name="T2" fmla="*/ 57 w 82"/>
                  <a:gd name="T3" fmla="*/ 91 h 119"/>
                  <a:gd name="T4" fmla="*/ 24 w 82"/>
                  <a:gd name="T5" fmla="*/ 91 h 119"/>
                  <a:gd name="T6" fmla="*/ 18 w 82"/>
                  <a:gd name="T7" fmla="*/ 119 h 119"/>
                  <a:gd name="T8" fmla="*/ 0 w 82"/>
                  <a:gd name="T9" fmla="*/ 119 h 119"/>
                  <a:gd name="T10" fmla="*/ 33 w 82"/>
                  <a:gd name="T11" fmla="*/ 0 h 119"/>
                  <a:gd name="T12" fmla="*/ 49 w 82"/>
                  <a:gd name="T13" fmla="*/ 0 h 119"/>
                  <a:gd name="T14" fmla="*/ 82 w 82"/>
                  <a:gd name="T15" fmla="*/ 119 h 119"/>
                  <a:gd name="T16" fmla="*/ 64 w 82"/>
                  <a:gd name="T17" fmla="*/ 119 h 119"/>
                  <a:gd name="T18" fmla="*/ 41 w 82"/>
                  <a:gd name="T19" fmla="*/ 23 h 119"/>
                  <a:gd name="T20" fmla="*/ 28 w 82"/>
                  <a:gd name="T21" fmla="*/ 78 h 119"/>
                  <a:gd name="T22" fmla="*/ 54 w 82"/>
                  <a:gd name="T23" fmla="*/ 78 h 119"/>
                  <a:gd name="T24" fmla="*/ 41 w 82"/>
                  <a:gd name="T25" fmla="*/ 2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19">
                    <a:moveTo>
                      <a:pt x="64" y="119"/>
                    </a:moveTo>
                    <a:lnTo>
                      <a:pt x="57" y="91"/>
                    </a:lnTo>
                    <a:lnTo>
                      <a:pt x="24" y="91"/>
                    </a:lnTo>
                    <a:lnTo>
                      <a:pt x="18" y="119"/>
                    </a:lnTo>
                    <a:lnTo>
                      <a:pt x="0" y="119"/>
                    </a:lnTo>
                    <a:lnTo>
                      <a:pt x="33" y="0"/>
                    </a:lnTo>
                    <a:lnTo>
                      <a:pt x="49" y="0"/>
                    </a:lnTo>
                    <a:lnTo>
                      <a:pt x="82" y="119"/>
                    </a:lnTo>
                    <a:lnTo>
                      <a:pt x="64" y="119"/>
                    </a:lnTo>
                    <a:close/>
                    <a:moveTo>
                      <a:pt x="41" y="23"/>
                    </a:moveTo>
                    <a:lnTo>
                      <a:pt x="28" y="78"/>
                    </a:lnTo>
                    <a:lnTo>
                      <a:pt x="54" y="78"/>
                    </a:lnTo>
                    <a:lnTo>
                      <a:pt x="41" y="23"/>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5" name="Freeform 359"/>
              <p:cNvSpPr/>
              <p:nvPr/>
            </p:nvSpPr>
            <p:spPr bwMode="auto">
              <a:xfrm>
                <a:off x="9486901" y="-2097088"/>
                <a:ext cx="107950" cy="188913"/>
              </a:xfrm>
              <a:custGeom>
                <a:avLst/>
                <a:gdLst>
                  <a:gd name="T0" fmla="*/ 53 w 68"/>
                  <a:gd name="T1" fmla="*/ 119 h 119"/>
                  <a:gd name="T2" fmla="*/ 17 w 68"/>
                  <a:gd name="T3" fmla="*/ 38 h 119"/>
                  <a:gd name="T4" fmla="*/ 17 w 68"/>
                  <a:gd name="T5" fmla="*/ 119 h 119"/>
                  <a:gd name="T6" fmla="*/ 0 w 68"/>
                  <a:gd name="T7" fmla="*/ 119 h 119"/>
                  <a:gd name="T8" fmla="*/ 0 w 68"/>
                  <a:gd name="T9" fmla="*/ 0 h 119"/>
                  <a:gd name="T10" fmla="*/ 15 w 68"/>
                  <a:gd name="T11" fmla="*/ 0 h 119"/>
                  <a:gd name="T12" fmla="*/ 51 w 68"/>
                  <a:gd name="T13" fmla="*/ 81 h 119"/>
                  <a:gd name="T14" fmla="*/ 51 w 68"/>
                  <a:gd name="T15" fmla="*/ 0 h 119"/>
                  <a:gd name="T16" fmla="*/ 68 w 68"/>
                  <a:gd name="T17" fmla="*/ 0 h 119"/>
                  <a:gd name="T18" fmla="*/ 68 w 68"/>
                  <a:gd name="T19" fmla="*/ 119 h 119"/>
                  <a:gd name="T20" fmla="*/ 53 w 68"/>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19">
                    <a:moveTo>
                      <a:pt x="53" y="119"/>
                    </a:moveTo>
                    <a:lnTo>
                      <a:pt x="17" y="38"/>
                    </a:lnTo>
                    <a:lnTo>
                      <a:pt x="17" y="119"/>
                    </a:lnTo>
                    <a:lnTo>
                      <a:pt x="0" y="119"/>
                    </a:lnTo>
                    <a:lnTo>
                      <a:pt x="0" y="0"/>
                    </a:lnTo>
                    <a:lnTo>
                      <a:pt x="15" y="0"/>
                    </a:lnTo>
                    <a:lnTo>
                      <a:pt x="51" y="81"/>
                    </a:lnTo>
                    <a:lnTo>
                      <a:pt x="51" y="0"/>
                    </a:lnTo>
                    <a:lnTo>
                      <a:pt x="68" y="0"/>
                    </a:lnTo>
                    <a:lnTo>
                      <a:pt x="68" y="119"/>
                    </a:lnTo>
                    <a:lnTo>
                      <a:pt x="53" y="119"/>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6" name="Freeform 360"/>
              <p:cNvSpPr/>
              <p:nvPr/>
            </p:nvSpPr>
            <p:spPr bwMode="auto">
              <a:xfrm>
                <a:off x="9648826" y="-2097088"/>
                <a:ext cx="107950" cy="188913"/>
              </a:xfrm>
              <a:custGeom>
                <a:avLst/>
                <a:gdLst>
                  <a:gd name="T0" fmla="*/ 42 w 68"/>
                  <a:gd name="T1" fmla="*/ 71 h 119"/>
                  <a:gd name="T2" fmla="*/ 42 w 68"/>
                  <a:gd name="T3" fmla="*/ 119 h 119"/>
                  <a:gd name="T4" fmla="*/ 25 w 68"/>
                  <a:gd name="T5" fmla="*/ 119 h 119"/>
                  <a:gd name="T6" fmla="*/ 25 w 68"/>
                  <a:gd name="T7" fmla="*/ 71 h 119"/>
                  <a:gd name="T8" fmla="*/ 0 w 68"/>
                  <a:gd name="T9" fmla="*/ 0 h 119"/>
                  <a:gd name="T10" fmla="*/ 18 w 68"/>
                  <a:gd name="T11" fmla="*/ 0 h 119"/>
                  <a:gd name="T12" fmla="*/ 33 w 68"/>
                  <a:gd name="T13" fmla="*/ 51 h 119"/>
                  <a:gd name="T14" fmla="*/ 49 w 68"/>
                  <a:gd name="T15" fmla="*/ 0 h 119"/>
                  <a:gd name="T16" fmla="*/ 68 w 68"/>
                  <a:gd name="T17" fmla="*/ 0 h 119"/>
                  <a:gd name="T18" fmla="*/ 42 w 68"/>
                  <a:gd name="T19"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19">
                    <a:moveTo>
                      <a:pt x="42" y="71"/>
                    </a:moveTo>
                    <a:lnTo>
                      <a:pt x="42" y="119"/>
                    </a:lnTo>
                    <a:lnTo>
                      <a:pt x="25" y="119"/>
                    </a:lnTo>
                    <a:lnTo>
                      <a:pt x="25" y="71"/>
                    </a:lnTo>
                    <a:lnTo>
                      <a:pt x="0" y="0"/>
                    </a:lnTo>
                    <a:lnTo>
                      <a:pt x="18" y="0"/>
                    </a:lnTo>
                    <a:lnTo>
                      <a:pt x="33" y="51"/>
                    </a:lnTo>
                    <a:lnTo>
                      <a:pt x="49" y="0"/>
                    </a:lnTo>
                    <a:lnTo>
                      <a:pt x="68" y="0"/>
                    </a:lnTo>
                    <a:lnTo>
                      <a:pt x="42" y="71"/>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med" advClick="0"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ea typeface="微软雅黑" panose="020B0503020204020204" pitchFamily="34" charset="-122"/>
              </a:defRPr>
            </a:lvl1pPr>
          </a:lstStyle>
          <a:p>
            <a:fld id="{C0FEBC28-035E-4F83-BEFB-4008EC0A4915}" type="datetimeFigureOut">
              <a:rPr lang="zh-CN" altLang="en-US" smtClean="0"/>
              <a:t>2019/3/24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ea typeface="微软雅黑" panose="020B0503020204020204" pitchFamily="34" charset="-122"/>
              </a:defRPr>
            </a:lvl1pPr>
          </a:lstStyle>
          <a:p>
            <a:fld id="{97518614-3207-43C2-BECA-4696776C41BC}" type="slidenum">
              <a:rPr lang="zh-CN" altLang="en-US" smtClean="0"/>
              <a:t>‹#›</a:t>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Click="0" advTm="0">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28938" y="5775325"/>
            <a:ext cx="6299200" cy="1096963"/>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5123" name="文本框 21"/>
          <p:cNvSpPr txBox="1"/>
          <p:nvPr/>
        </p:nvSpPr>
        <p:spPr>
          <a:xfrm>
            <a:off x="8070850" y="6996113"/>
            <a:ext cx="695325" cy="338137"/>
          </a:xfrm>
          <a:prstGeom prst="rect">
            <a:avLst/>
          </a:prstGeom>
          <a:noFill/>
          <a:ln w="9525">
            <a:noFill/>
          </a:ln>
        </p:spPr>
        <p:txBody>
          <a:bodyPr>
            <a:spAutoFit/>
          </a:bodyPr>
          <a:lstStyle/>
          <a:p>
            <a:pPr eaLnBrk="1" hangingPunct="1"/>
            <a:r>
              <a:rPr lang="zh-CN" altLang="en-US" sz="1600" dirty="0">
                <a:latin typeface="微软雅黑" panose="020B0503020204020204" pitchFamily="34" charset="-122"/>
                <a:ea typeface="微软雅黑" panose="020B0503020204020204" pitchFamily="34" charset="-122"/>
              </a:rPr>
              <a:t>延时</a:t>
            </a:r>
          </a:p>
        </p:txBody>
      </p:sp>
      <p:sp>
        <p:nvSpPr>
          <p:cNvPr id="5125" name="Subtitle 2"/>
          <p:cNvSpPr txBox="1"/>
          <p:nvPr/>
        </p:nvSpPr>
        <p:spPr>
          <a:xfrm>
            <a:off x="5462588" y="2102724"/>
            <a:ext cx="4404743" cy="1279525"/>
          </a:xfrm>
          <a:prstGeom prst="rect">
            <a:avLst/>
          </a:prstGeom>
          <a:noFill/>
          <a:ln w="9525">
            <a:noFill/>
          </a:ln>
        </p:spPr>
        <p:txBody>
          <a:bodyPr/>
          <a:lstStyle/>
          <a:p>
            <a:pPr algn="ctr"/>
            <a:endParaRPr lang="en-US" altLang="zh-CN" sz="32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3200" b="1" dirty="0" smtClean="0">
                <a:latin typeface="微软雅黑" panose="020B0503020204020204" pitchFamily="34" charset="-122"/>
                <a:ea typeface="微软雅黑" panose="020B0503020204020204" pitchFamily="34" charset="-122"/>
              </a:rPr>
              <a:t>专业正版电子书目平台</a:t>
            </a:r>
            <a:endParaRPr lang="zh-CN" altLang="en-US" sz="3200" b="1"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462588" y="2389188"/>
            <a:ext cx="0" cy="1136650"/>
          </a:xfrm>
          <a:prstGeom prst="line">
            <a:avLst/>
          </a:prstGeom>
          <a:ln w="38100">
            <a:solidFill>
              <a:srgbClr val="8D9CBC"/>
            </a:solidFill>
          </a:ln>
        </p:spPr>
        <p:style>
          <a:lnRef idx="3">
            <a:schemeClr val="dk1"/>
          </a:lnRef>
          <a:fillRef idx="0">
            <a:schemeClr val="dk1"/>
          </a:fillRef>
          <a:effectRef idx="2">
            <a:schemeClr val="dk1"/>
          </a:effectRef>
          <a:fontRef idx="minor">
            <a:schemeClr val="tx1"/>
          </a:fontRef>
        </p:style>
      </p:cxnSp>
      <p:pic>
        <p:nvPicPr>
          <p:cNvPr id="5127" name="图片 9"/>
          <p:cNvPicPr>
            <a:picLocks noChangeAspect="1"/>
          </p:cNvPicPr>
          <p:nvPr/>
        </p:nvPicPr>
        <p:blipFill>
          <a:blip r:embed="rId3"/>
          <a:stretch>
            <a:fillRect/>
          </a:stretch>
        </p:blipFill>
        <p:spPr>
          <a:xfrm>
            <a:off x="3987800" y="2403475"/>
            <a:ext cx="1285875" cy="1073150"/>
          </a:xfrm>
          <a:prstGeom prst="rect">
            <a:avLst/>
          </a:prstGeom>
          <a:noFill/>
          <a:ln w="9525">
            <a:noFill/>
          </a:ln>
        </p:spPr>
      </p:pic>
      <p:sp>
        <p:nvSpPr>
          <p:cNvPr id="9" name="文本框 17"/>
          <p:cNvSpPr txBox="1"/>
          <p:nvPr/>
        </p:nvSpPr>
        <p:spPr>
          <a:xfrm>
            <a:off x="4878388" y="4846796"/>
            <a:ext cx="2400300" cy="1033145"/>
          </a:xfrm>
          <a:prstGeom prst="rect">
            <a:avLst/>
          </a:prstGeom>
        </p:spPr>
        <p:txBody>
          <a:bodyPr wrap="square" lIns="0" tIns="0" rIns="0" bIns="0" anchor="ctr">
            <a:spAutoFit/>
          </a:bodyPr>
          <a:lstStyle>
            <a:defPPr>
              <a:defRPr lang="zh-CN"/>
            </a:defPPr>
            <a:lvl1pPr>
              <a:lnSpc>
                <a:spcPct val="120000"/>
              </a:lnSpc>
              <a:defRPr sz="1200">
                <a:solidFill>
                  <a:schemeClr val="tx2"/>
                </a:solidFill>
                <a:latin typeface="+mn-ea"/>
              </a:defRPr>
            </a:lvl1pPr>
          </a:lstStyle>
          <a:p>
            <a:pPr marL="0" marR="0" lvl="0" indent="0" algn="ctr" defTabSz="913765" rtl="0" eaLnBrk="1" fontAlgn="base" latinLnBrk="0" hangingPunct="1">
              <a:lnSpc>
                <a:spcPct val="150000"/>
              </a:lnSpc>
              <a:spcBef>
                <a:spcPct val="0"/>
              </a:spcBef>
              <a:spcAft>
                <a:spcPct val="0"/>
              </a:spcAft>
              <a:buClrTx/>
              <a:buSzTx/>
              <a:buFontTx/>
              <a:buNone/>
              <a:defRPr/>
            </a:pPr>
            <a:endParaRPr kumimoji="0" lang="zh-CN" altLang="en-US" sz="16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3765" rtl="0" eaLnBrk="1" fontAlgn="base" latinLnBrk="0" hangingPunct="1">
              <a:lnSpc>
                <a:spcPct val="15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2019</a:t>
            </a:r>
            <a:r>
              <a:rPr kumimoji="0" lang="zh-CN" altLang="en-US" sz="1600" b="1" i="0" u="none" strike="noStrike" kern="120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年</a:t>
            </a: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3</a:t>
            </a:r>
            <a:r>
              <a:rPr kumimoji="0" lang="zh-CN" altLang="en-US" sz="1600" b="1" i="0" u="none" strike="noStrike" kern="120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月</a:t>
            </a:r>
            <a:endParaRPr kumimoji="0" lang="en-US" altLang="zh-CN" sz="16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16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pic>
        <p:nvPicPr>
          <p:cNvPr id="2" name="图片 1" descr="浩如烟海 求为可知-白-仿兰亭体"/>
          <p:cNvPicPr>
            <a:picLocks noChangeAspect="1"/>
          </p:cNvPicPr>
          <p:nvPr/>
        </p:nvPicPr>
        <p:blipFill>
          <a:blip r:embed="rId4"/>
          <a:stretch>
            <a:fillRect/>
          </a:stretch>
        </p:blipFill>
        <p:spPr>
          <a:xfrm>
            <a:off x="3460750" y="5735320"/>
            <a:ext cx="5492750" cy="2007235"/>
          </a:xfrm>
          <a:prstGeom prst="rect">
            <a:avLst/>
          </a:prstGeom>
        </p:spPr>
      </p:pic>
    </p:spTree>
  </p:cSld>
  <p:clrMapOvr>
    <a:masterClrMapping/>
  </p:clrMapOvr>
  <p:transition spd="slow" advClick="0" advTm="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4157345" y="239395"/>
            <a:ext cx="4017645" cy="690880"/>
          </a:xfrm>
          <a:prstGeom prst="rect">
            <a:avLst/>
          </a:prstGeom>
          <a:noFill/>
          <a:ln w="9525">
            <a:noFill/>
          </a:ln>
        </p:spPr>
        <p:txBody>
          <a:bodyPr/>
          <a:lstStyle/>
          <a:p>
            <a:pPr lvl="1" eaLnBrk="1" hangingPunct="1">
              <a:spcBef>
                <a:spcPts val="1000"/>
              </a:spcBef>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STEP </a:t>
            </a: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机构认证</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757948" y="1677078"/>
            <a:ext cx="6653261" cy="3162323"/>
          </a:xfrm>
          <a:prstGeom prst="rect">
            <a:avLst/>
          </a:prstGeom>
          <a:effectLst>
            <a:outerShdw blurRad="63500" sx="102000" sy="102000" algn="ctr" rotWithShape="0">
              <a:prstClr val="black">
                <a:alpha val="40000"/>
              </a:prstClr>
            </a:outerShdw>
          </a:effectLst>
        </p:spPr>
      </p:pic>
      <p:pic>
        <p:nvPicPr>
          <p:cNvPr id="3" name="图片 2"/>
          <p:cNvPicPr>
            <a:picLocks noChangeAspect="1"/>
          </p:cNvPicPr>
          <p:nvPr/>
        </p:nvPicPr>
        <p:blipFill>
          <a:blip r:embed="rId4"/>
          <a:stretch>
            <a:fillRect/>
          </a:stretch>
        </p:blipFill>
        <p:spPr>
          <a:xfrm>
            <a:off x="1377126" y="1208734"/>
            <a:ext cx="9731763" cy="3753079"/>
          </a:xfrm>
          <a:prstGeom prst="rect">
            <a:avLst/>
          </a:prstGeom>
          <a:effectLst>
            <a:outerShdw blurRad="63500" sx="102000" sy="102000" algn="ctr" rotWithShape="0">
              <a:prstClr val="black">
                <a:alpha val="40000"/>
              </a:prstClr>
            </a:outerShdw>
          </a:effectLst>
        </p:spPr>
      </p:pic>
      <p:sp>
        <p:nvSpPr>
          <p:cNvPr id="28" name="文本框 27"/>
          <p:cNvSpPr txBox="1"/>
          <p:nvPr/>
        </p:nvSpPr>
        <p:spPr>
          <a:xfrm>
            <a:off x="4093672" y="4924716"/>
            <a:ext cx="8500110" cy="1936236"/>
          </a:xfrm>
          <a:prstGeom prst="rect">
            <a:avLst/>
          </a:prstGeom>
          <a:noFill/>
        </p:spPr>
        <p:txBody>
          <a:bodyPr wrap="square">
            <a:spAutoFit/>
          </a:bodyPr>
          <a:lstStyle/>
          <a:p>
            <a:pPr marR="0" defTabSz="914400" eaLnBrk="1" hangingPunct="1">
              <a:lnSpc>
                <a:spcPct val="150000"/>
              </a:lnSpc>
              <a:buClrTx/>
              <a:buSzTx/>
              <a:buFontTx/>
              <a:buNone/>
              <a:defRPr/>
            </a:pPr>
            <a:r>
              <a:rPr lang="zh-CN" altLang="en-US" sz="1600" b="1" noProof="0" dirty="0" smtClean="0">
                <a:latin typeface="微软雅黑" panose="020B0503020204020204" pitchFamily="34" charset="-122"/>
                <a:ea typeface="微软雅黑" panose="020B0503020204020204" pitchFamily="34" charset="-122"/>
              </a:rPr>
              <a:t>机构认证</a:t>
            </a:r>
            <a:r>
              <a:rPr lang="zh-CN" altLang="en-US" sz="1600" b="1" dirty="0" smtClean="0">
                <a:latin typeface="微软雅黑" panose="020B0503020204020204" pitchFamily="34" charset="-122"/>
                <a:ea typeface="微软雅黑" panose="020B0503020204020204" pitchFamily="34" charset="-122"/>
              </a:rPr>
              <a:t>：请在学校校园网内进行认证。</a:t>
            </a:r>
            <a:endParaRPr lang="en-US" altLang="zh-CN" sz="1600" b="1" dirty="0" smtClean="0">
              <a:latin typeface="微软雅黑" panose="020B0503020204020204" pitchFamily="34" charset="-122"/>
              <a:ea typeface="微软雅黑" panose="020B0503020204020204" pitchFamily="34" charset="-122"/>
            </a:endParaRPr>
          </a:p>
          <a:p>
            <a:pPr marR="0" defTabSz="914400" eaLnBrk="1" hangingPunct="1">
              <a:lnSpc>
                <a:spcPct val="150000"/>
              </a:lnSpc>
              <a:buClrTx/>
              <a:buSzTx/>
              <a:buFontTx/>
              <a:buNone/>
              <a:defRPr/>
            </a:pP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rPr>
              <a:t>认证路径：点击“用户名”进入用户中心</a:t>
            </a:r>
            <a:endParaRPr kumimoji="0" lang="en-US" altLang="zh-CN"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R="0" defTabSz="914400" eaLnBrk="1" hangingPunct="1">
              <a:lnSpc>
                <a:spcPct val="150000"/>
              </a:lnSpc>
              <a:buClrTx/>
              <a:buSzTx/>
              <a:buFontTx/>
              <a:buNone/>
              <a:defRPr/>
            </a:pPr>
            <a:r>
              <a:rPr lang="en-US" altLang="zh-CN" sz="1600" b="1" dirty="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                </a:t>
            </a: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rPr>
              <a:t>点击“认证”</a:t>
            </a:r>
            <a:endParaRPr kumimoji="0" lang="en-US" altLang="zh-CN"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R="0" defTabSz="914400" eaLnBrk="1" hangingPunct="1">
              <a:lnSpc>
                <a:spcPct val="150000"/>
              </a:lnSpc>
              <a:buClrTx/>
              <a:buSzTx/>
              <a:buFontTx/>
              <a:buNone/>
              <a:defRPr/>
            </a:pPr>
            <a:r>
              <a:rPr lang="en-US" altLang="zh-CN" sz="1600" b="1" dirty="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选择认证学校，确定当前</a:t>
            </a:r>
            <a:r>
              <a:rPr lang="en-US" altLang="zh-CN" sz="1600" b="1" dirty="0" smtClean="0">
                <a:latin typeface="微软雅黑" panose="020B0503020204020204" pitchFamily="34" charset="-122"/>
                <a:ea typeface="微软雅黑" panose="020B0503020204020204" pitchFamily="34" charset="-122"/>
              </a:rPr>
              <a:t>IP</a:t>
            </a:r>
            <a:r>
              <a:rPr lang="zh-CN" altLang="en-US" sz="1600" b="1" dirty="0" smtClean="0">
                <a:latin typeface="微软雅黑" panose="020B0503020204020204" pitchFamily="34" charset="-122"/>
                <a:ea typeface="微软雅黑" panose="020B0503020204020204" pitchFamily="34" charset="-122"/>
              </a:rPr>
              <a:t>段为校园网络</a:t>
            </a:r>
            <a:endParaRPr lang="en-US" altLang="zh-CN" sz="1600" b="1" dirty="0" smtClean="0">
              <a:latin typeface="微软雅黑" panose="020B0503020204020204" pitchFamily="34" charset="-122"/>
              <a:ea typeface="微软雅黑" panose="020B0503020204020204" pitchFamily="34" charset="-122"/>
            </a:endParaRPr>
          </a:p>
          <a:p>
            <a:pPr marR="0" defTabSz="914400" eaLnBrk="1" hangingPunct="1">
              <a:lnSpc>
                <a:spcPct val="150000"/>
              </a:lnSpc>
              <a:buClrTx/>
              <a:buSzTx/>
              <a:buFontTx/>
              <a:buNone/>
              <a:defRPr/>
            </a:pPr>
            <a:r>
              <a:rPr kumimoji="0" lang="en-US" altLang="zh-CN" sz="1600" b="1" kern="120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en-US" altLang="zh-CN"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rPr>
              <a:t>                </a:t>
            </a: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rPr>
              <a:t>点击“绑定”，完成认证</a:t>
            </a:r>
            <a:r>
              <a:rPr kumimoji="0" lang="zh-CN" altLang="en-US"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anim calcmode="lin" valueType="num">
                                      <p:cBhvr>
                                        <p:cTn id="11" dur="700" fill="hold"/>
                                        <p:tgtEl>
                                          <p:spTgt spid="2"/>
                                        </p:tgtEl>
                                        <p:attrNameLst>
                                          <p:attrName>ppt_x</p:attrName>
                                        </p:attrNameLst>
                                      </p:cBhvr>
                                      <p:tavLst>
                                        <p:tav tm="0">
                                          <p:val>
                                            <p:strVal val="#ppt_x"/>
                                          </p:val>
                                        </p:tav>
                                        <p:tav tm="100000">
                                          <p:val>
                                            <p:strVal val="#ppt_x"/>
                                          </p:val>
                                        </p:tav>
                                      </p:tavLst>
                                    </p:anim>
                                    <p:anim calcmode="lin" valueType="num">
                                      <p:cBhvr>
                                        <p:cTn id="12" dur="7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4157345" y="239395"/>
            <a:ext cx="4017645" cy="690880"/>
          </a:xfrm>
          <a:prstGeom prst="rect">
            <a:avLst/>
          </a:prstGeom>
          <a:noFill/>
          <a:ln w="9525">
            <a:noFill/>
          </a:ln>
        </p:spPr>
        <p:txBody>
          <a:bodyPr/>
          <a:lstStyle/>
          <a:p>
            <a:pPr lvl="1" eaLnBrk="1" hangingPunct="1">
              <a:spcBef>
                <a:spcPts val="1000"/>
              </a:spcBef>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STEP </a:t>
            </a: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机构认证</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2373800" y="1364188"/>
            <a:ext cx="9330630" cy="5493812"/>
            <a:chOff x="630452" y="6020725"/>
            <a:chExt cx="11534819" cy="6248004"/>
          </a:xfrm>
        </p:grpSpPr>
        <p:sp>
          <p:nvSpPr>
            <p:cNvPr id="29" name="文本框 28"/>
            <p:cNvSpPr txBox="1"/>
            <p:nvPr/>
          </p:nvSpPr>
          <p:spPr>
            <a:xfrm>
              <a:off x="1171344" y="6020725"/>
              <a:ext cx="10993927" cy="6248004"/>
            </a:xfrm>
            <a:prstGeom prst="rect">
              <a:avLst/>
            </a:prstGeom>
            <a:noFill/>
          </p:spPr>
          <p:txBody>
            <a:bodyPr wrap="square">
              <a:spAutoFit/>
            </a:bodyPr>
            <a:lstStyle/>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认证的好处是什么？</a:t>
              </a:r>
              <a:endParaRPr lang="en-US" altLang="zh-CN" b="1"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认证了就有了身份呀</a:t>
              </a:r>
              <a:r>
                <a:rPr lang="en-US" altLang="zh-CN" dirty="0" smtClean="0">
                  <a:latin typeface="微软雅黑" panose="020B0503020204020204" pitchFamily="34" charset="-122"/>
                  <a:ea typeface="微软雅黑" panose="020B0503020204020204" pitchFamily="34" charset="-122"/>
                </a:rPr>
                <a:t>!~</a:t>
              </a:r>
            </a:p>
            <a:p>
              <a:pPr marL="342900" indent="-34290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可以免费阅读“本校资源”内的已购资源；</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可以不受</a:t>
              </a:r>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段限制，回家也能继续看书；</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学校未采购的电子书，点下“荐购”自己就可抢先看全本（薅到羊毛了，有木有</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认证的期限多长，到期了怎么办？</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认证一次的期限为</a:t>
              </a:r>
              <a:r>
                <a:rPr lang="en-US" altLang="zh-CN" dirty="0" smtClean="0">
                  <a:latin typeface="微软雅黑" panose="020B0503020204020204" pitchFamily="34" charset="-122"/>
                  <a:ea typeface="微软雅黑" panose="020B0503020204020204" pitchFamily="34" charset="-122"/>
                </a:rPr>
                <a:t>60</a:t>
              </a:r>
              <a:r>
                <a:rPr lang="zh-CN" altLang="en-US" dirty="0" smtClean="0">
                  <a:latin typeface="微软雅黑" panose="020B0503020204020204" pitchFamily="34" charset="-122"/>
                  <a:ea typeface="微软雅黑" panose="020B0503020204020204" pitchFamily="34" charset="-122"/>
                </a:rPr>
                <a:t>天，完成认证后不受</a:t>
              </a:r>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段限制访问阅读</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认证到期前</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天，系统会自动提示再次认证</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再次认证时仍需在校园网内进行哟！</a:t>
              </a:r>
              <a:endParaRPr lang="en-US" altLang="zh-CN" dirty="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a:latin typeface="微软雅黑" panose="020B0503020204020204" pitchFamily="34" charset="-122"/>
                  <a:ea typeface="微软雅黑" panose="020B0503020204020204" pitchFamily="34" charset="-122"/>
                </a:rPr>
                <a:t>Tips</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不进行身份认证会怎样？</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a:latin typeface="微软雅黑" panose="020B0503020204020204" pitchFamily="34" charset="-122"/>
                  <a:ea typeface="微软雅黑" panose="020B0503020204020204" pitchFamily="34" charset="-122"/>
                </a:rPr>
                <a:t>无法全本阅读本校已购资源</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无法荐购</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只能</a:t>
              </a:r>
              <a:r>
                <a:rPr lang="zh-CN" altLang="en-US" dirty="0">
                  <a:latin typeface="微软雅黑" panose="020B0503020204020204" pitchFamily="34" charset="-122"/>
                  <a:ea typeface="微软雅黑" panose="020B0503020204020204" pitchFamily="34" charset="-122"/>
                </a:rPr>
                <a:t>阅读平台所有</a:t>
              </a:r>
              <a:r>
                <a:rPr lang="zh-CN" altLang="en-US" dirty="0" smtClean="0">
                  <a:latin typeface="微软雅黑" panose="020B0503020204020204" pitchFamily="34" charset="-122"/>
                  <a:ea typeface="微软雅黑" panose="020B0503020204020204" pitchFamily="34" charset="-122"/>
                </a:rPr>
                <a:t>资源试读</a:t>
              </a:r>
              <a:r>
                <a:rPr lang="zh-CN" altLang="en-US" dirty="0">
                  <a:latin typeface="微软雅黑" panose="020B0503020204020204" pitchFamily="34" charset="-122"/>
                  <a:ea typeface="微软雅黑" panose="020B0503020204020204" pitchFamily="34" charset="-122"/>
                </a:rPr>
                <a:t>部分</a:t>
              </a:r>
              <a:endParaRPr lang="en-US" altLang="zh-CN" dirty="0">
                <a:latin typeface="微软雅黑" panose="020B0503020204020204" pitchFamily="34" charset="-122"/>
                <a:ea typeface="微软雅黑" panose="020B0503020204020204" pitchFamily="34" charset="-122"/>
              </a:endParaRPr>
            </a:p>
          </p:txBody>
        </p:sp>
        <p:pic>
          <p:nvPicPr>
            <p:cNvPr id="38" name="图片 37">
              <a:extLst>
                <a:ext uri="{FF2B5EF4-FFF2-40B4-BE49-F238E27FC236}">
                  <a16:creationId xmlns:a16="http://schemas.microsoft.com/office/drawing/2014/main" xmlns="" id="{53148350-A4F7-487E-B68B-0D1AF7AB1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52" y="6189871"/>
              <a:ext cx="392650" cy="3926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grpSp>
      <p:pic>
        <p:nvPicPr>
          <p:cNvPr id="6" name="图片 5"/>
          <p:cNvPicPr>
            <a:picLocks noChangeAspect="1"/>
          </p:cNvPicPr>
          <p:nvPr/>
        </p:nvPicPr>
        <p:blipFill>
          <a:blip r:embed="rId4"/>
          <a:stretch>
            <a:fillRect/>
          </a:stretch>
        </p:blipFill>
        <p:spPr>
          <a:xfrm>
            <a:off x="293796" y="4738405"/>
            <a:ext cx="1704053" cy="1870385"/>
          </a:xfrm>
          <a:prstGeom prst="rect">
            <a:avLst/>
          </a:prstGeom>
        </p:spPr>
      </p:pic>
    </p:spTree>
    <p:extLst>
      <p:ext uri="{BB962C8B-B14F-4D97-AF65-F5344CB8AC3E}">
        <p14:creationId xmlns:p14="http://schemas.microsoft.com/office/powerpoint/2010/main" val="415895639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7"/>
          <p:cNvPicPr>
            <a:picLocks noChangeAspect="1"/>
          </p:cNvPicPr>
          <p:nvPr/>
        </p:nvPicPr>
        <p:blipFill>
          <a:blip r:embed="rId3"/>
          <a:stretch>
            <a:fillRect/>
          </a:stretch>
        </p:blipFill>
        <p:spPr>
          <a:xfrm>
            <a:off x="803275" y="123825"/>
            <a:ext cx="10552113" cy="6475413"/>
          </a:xfrm>
          <a:prstGeom prst="rect">
            <a:avLst/>
          </a:prstGeom>
          <a:noFill/>
          <a:ln w="9525">
            <a:noFill/>
          </a:ln>
        </p:spPr>
      </p:pic>
      <p:sp>
        <p:nvSpPr>
          <p:cNvPr id="2" name="矩形 1"/>
          <p:cNvSpPr/>
          <p:nvPr/>
        </p:nvSpPr>
        <p:spPr>
          <a:xfrm>
            <a:off x="2946400" y="-14287"/>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 name="矩形 2"/>
          <p:cNvSpPr/>
          <p:nvPr/>
        </p:nvSpPr>
        <p:spPr>
          <a:xfrm>
            <a:off x="4418013" y="1963738"/>
            <a:ext cx="3363913" cy="3165475"/>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17413" name="文本框 3"/>
          <p:cNvSpPr txBox="1"/>
          <p:nvPr/>
        </p:nvSpPr>
        <p:spPr>
          <a:xfrm>
            <a:off x="4899025" y="3733800"/>
            <a:ext cx="2393950" cy="1077218"/>
          </a:xfrm>
          <a:prstGeom prst="rect">
            <a:avLst/>
          </a:prstGeom>
          <a:noFill/>
          <a:ln w="9525">
            <a:noFill/>
          </a:ln>
        </p:spPr>
        <p:txBody>
          <a:bodyPr>
            <a:spAutoFit/>
          </a:bodyPr>
          <a:lstStyle/>
          <a:p>
            <a:pPr algn="ctr" eaLnBrk="1" hangingPunct="1"/>
            <a:r>
              <a:rPr lang="zh-CN" altLang="en-US" sz="3200" b="1" dirty="0" smtClean="0">
                <a:latin typeface="微软雅黑" panose="020B0503020204020204" pitchFamily="34" charset="-122"/>
                <a:ea typeface="微软雅黑" panose="020B0503020204020204" pitchFamily="34" charset="-122"/>
              </a:rPr>
              <a:t>玩转可知</a:t>
            </a:r>
            <a:endParaRPr lang="en-US" altLang="zh-CN" sz="3200" b="1" dirty="0" smtClean="0">
              <a:latin typeface="微软雅黑" panose="020B0503020204020204" pitchFamily="34" charset="-122"/>
              <a:ea typeface="微软雅黑" panose="020B0503020204020204" pitchFamily="34" charset="-122"/>
            </a:endParaRPr>
          </a:p>
          <a:p>
            <a:pPr algn="ctr" eaLnBrk="1" hangingPunct="1"/>
            <a:r>
              <a:rPr lang="zh-CN" altLang="en-US" sz="3200" b="1" dirty="0" smtClean="0">
                <a:latin typeface="微软雅黑" panose="020B0503020204020204" pitchFamily="34" charset="-122"/>
                <a:ea typeface="微软雅黑" panose="020B0503020204020204" pitchFamily="34" charset="-122"/>
              </a:rPr>
              <a:t>如何选书</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246688" y="2149475"/>
            <a:ext cx="1604963" cy="1446213"/>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altLang="zh-CN" sz="8800" b="1" kern="1200" cap="none" spc="-150" normalizeH="0" baseline="0" noProof="0" dirty="0" smtClean="0">
                <a:latin typeface="华文新魏" panose="02010800040101010101" pitchFamily="2" charset="-122"/>
                <a:ea typeface="华文新魏" panose="02010800040101010101" pitchFamily="2" charset="-122"/>
                <a:cs typeface="+mn-cs"/>
              </a:rPr>
              <a:t>03</a:t>
            </a:r>
            <a:endParaRPr kumimoji="0" lang="zh-CN" altLang="en-US" sz="8800" b="1" kern="1200" cap="none" spc="-150" normalizeH="0" baseline="0" noProof="0" dirty="0">
              <a:latin typeface="华文新魏" panose="02010800040101010101" pitchFamily="2" charset="-122"/>
              <a:ea typeface="华文新魏" panose="02010800040101010101" pitchFamily="2" charset="-122"/>
              <a:cs typeface="+mn-cs"/>
            </a:endParaRPr>
          </a:p>
        </p:txBody>
      </p:sp>
    </p:spTree>
    <p:extLst>
      <p:ext uri="{BB962C8B-B14F-4D97-AF65-F5344CB8AC3E}">
        <p14:creationId xmlns:p14="http://schemas.microsoft.com/office/powerpoint/2010/main" val="2247087947"/>
      </p:ext>
    </p:extLst>
  </p:cSld>
  <p:clrMapOvr>
    <a:masterClrMapping/>
  </p:clrMapOvr>
  <p:transition spd="slow" advClick="0" advTm="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4749015" y="299907"/>
            <a:ext cx="4017645" cy="690880"/>
          </a:xfrm>
          <a:prstGeom prst="rect">
            <a:avLst/>
          </a:prstGeom>
          <a:noFill/>
          <a:ln w="9525">
            <a:noFill/>
          </a:ln>
        </p:spPr>
        <p:txBody>
          <a:bodyPr/>
          <a:lstStyle/>
          <a:p>
            <a:pPr lvl="1"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如何选书</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4320111" y="2271532"/>
            <a:ext cx="8893097" cy="2346283"/>
          </a:xfrm>
          <a:prstGeom prst="rect">
            <a:avLst/>
          </a:prstGeom>
          <a:noFill/>
        </p:spPr>
        <p:txBody>
          <a:bodyPr wrap="square">
            <a:spAutoFit/>
          </a:bodyPr>
          <a:lstStyle/>
          <a:p>
            <a:pPr marL="285750" indent="-285750" eaLnBrk="1" hangingPunct="1">
              <a:lnSpc>
                <a:spcPct val="150000"/>
              </a:lnSpc>
              <a:buFont typeface="Wingdings" panose="05000000000000000000" pitchFamily="2" charset="2"/>
              <a:buChar char="n"/>
              <a:defRPr/>
            </a:pPr>
            <a:r>
              <a:rPr lang="zh-CN" altLang="en-US" sz="2000" b="1" dirty="0" smtClean="0">
                <a:latin typeface="微软雅黑" panose="020B0503020204020204" pitchFamily="34" charset="-122"/>
                <a:ea typeface="微软雅黑" panose="020B0503020204020204" pitchFamily="34" charset="-122"/>
              </a:rPr>
              <a:t>如何检索到适合自己专业的书？</a:t>
            </a:r>
            <a:endParaRPr lang="en-US" altLang="zh-CN" sz="2000" b="1" dirty="0" smtClean="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2000" b="1" dirty="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n"/>
              <a:defRPr/>
            </a:pPr>
            <a:r>
              <a:rPr lang="zh-CN" altLang="en-US" sz="2000" b="1" dirty="0" smtClean="0">
                <a:latin typeface="微软雅黑" panose="020B0503020204020204" pitchFamily="34" charset="-122"/>
                <a:ea typeface="微软雅黑" panose="020B0503020204020204" pitchFamily="34" charset="-122"/>
              </a:rPr>
              <a:t>可知平台搜索与其它平台搜索有什么区别？</a:t>
            </a:r>
            <a:endParaRPr lang="en-US" altLang="zh-CN" sz="2000" b="1" dirty="0" smtClean="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2000" b="1" dirty="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n"/>
              <a:defRPr/>
            </a:pPr>
            <a:r>
              <a:rPr lang="zh-CN" altLang="en-US" sz="2000" b="1" dirty="0" smtClean="0">
                <a:latin typeface="微软雅黑" panose="020B0503020204020204" pitchFamily="34" charset="-122"/>
                <a:ea typeface="微软雅黑" panose="020B0503020204020204" pitchFamily="34" charset="-122"/>
              </a:rPr>
              <a:t>如何使用搜索功能？</a:t>
            </a:r>
            <a:endParaRPr lang="en-US" altLang="zh-CN" sz="2000" dirty="0" smtClean="0">
              <a:latin typeface="微软雅黑" panose="020B0503020204020204" pitchFamily="34" charset="-122"/>
              <a:ea typeface="微软雅黑" panose="020B0503020204020204" pitchFamily="34" charset="-122"/>
            </a:endParaRPr>
          </a:p>
        </p:txBody>
      </p:sp>
      <p:pic>
        <p:nvPicPr>
          <p:cNvPr id="7" name="图片 6" descr="14">
            <a:extLst>
              <a:ext uri="{FF2B5EF4-FFF2-40B4-BE49-F238E27FC236}">
                <a16:creationId xmlns:a16="http://schemas.microsoft.com/office/drawing/2014/main" xmlns="" id="{9FD5D248-FE0A-432B-9C45-4767266EF7B6}"/>
              </a:ext>
            </a:extLst>
          </p:cNvPr>
          <p:cNvPicPr>
            <a:picLocks noChangeAspect="1"/>
          </p:cNvPicPr>
          <p:nvPr/>
        </p:nvPicPr>
        <p:blipFill>
          <a:blip r:embed="rId3"/>
          <a:srcRect t="4916" b="32983"/>
          <a:stretch>
            <a:fillRect/>
          </a:stretch>
        </p:blipFill>
        <p:spPr>
          <a:xfrm>
            <a:off x="56949" y="3449932"/>
            <a:ext cx="3534410" cy="3107055"/>
          </a:xfrm>
          <a:prstGeom prst="rect">
            <a:avLst/>
          </a:prstGeom>
        </p:spPr>
      </p:pic>
    </p:spTree>
    <p:extLst>
      <p:ext uri="{BB962C8B-B14F-4D97-AF65-F5344CB8AC3E}">
        <p14:creationId xmlns:p14="http://schemas.microsoft.com/office/powerpoint/2010/main" val="264762794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07403" y="1237872"/>
            <a:ext cx="9894888" cy="507831"/>
          </a:xfrm>
          <a:prstGeom prst="rect">
            <a:avLst/>
          </a:prstGeom>
          <a:noFill/>
        </p:spPr>
        <p:txBody>
          <a:bodyPr wrap="square">
            <a:spAutoFit/>
          </a:bodyPr>
          <a:lstStyle/>
          <a:p>
            <a:pPr marR="0" defTabSz="914400" eaLnBrk="1" hangingPunct="1">
              <a:lnSpc>
                <a:spcPct val="150000"/>
              </a:lnSpc>
              <a:buClrTx/>
              <a:buSzTx/>
              <a:buFontTx/>
              <a:buNone/>
              <a:defRPr/>
            </a:pPr>
            <a:r>
              <a:rPr lang="zh-CN" altLang="en-US" b="1" dirty="0" smtClean="0">
                <a:latin typeface="微软雅黑" panose="020B0503020204020204" pitchFamily="34" charset="-122"/>
                <a:ea typeface="微软雅黑" panose="020B0503020204020204" pitchFamily="34" charset="-122"/>
              </a:rPr>
              <a:t>平台根据院系匹配专业，提供不同院系不同专业的图书资源，帮助学习者系统性学习</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3"/>
          <a:stretch>
            <a:fillRect/>
          </a:stretch>
        </p:blipFill>
        <p:spPr>
          <a:xfrm>
            <a:off x="1939849" y="2296952"/>
            <a:ext cx="8577325" cy="3767165"/>
          </a:xfrm>
          <a:prstGeom prst="rect">
            <a:avLst/>
          </a:prstGeom>
          <a:effectLst>
            <a:outerShdw blurRad="63500" sx="102000" sy="102000" algn="ctr" rotWithShape="0">
              <a:prstClr val="black">
                <a:alpha val="40000"/>
              </a:prstClr>
            </a:outerShdw>
          </a:effectLst>
        </p:spPr>
      </p:pic>
      <p:pic>
        <p:nvPicPr>
          <p:cNvPr id="8" name="图片 7"/>
          <p:cNvPicPr>
            <a:picLocks noChangeAspect="1"/>
          </p:cNvPicPr>
          <p:nvPr/>
        </p:nvPicPr>
        <p:blipFill>
          <a:blip r:embed="rId4"/>
          <a:stretch>
            <a:fillRect/>
          </a:stretch>
        </p:blipFill>
        <p:spPr>
          <a:xfrm>
            <a:off x="2677985" y="1804761"/>
            <a:ext cx="6976364" cy="4881165"/>
          </a:xfrm>
          <a:prstGeom prst="rect">
            <a:avLst/>
          </a:prstGeom>
          <a:effectLst>
            <a:outerShdw blurRad="63500" sx="102000" sy="102000" algn="ctr" rotWithShape="0">
              <a:prstClr val="black">
                <a:alpha val="40000"/>
              </a:prstClr>
            </a:outerShdw>
          </a:effectLst>
        </p:spPr>
      </p:pic>
      <p:sp>
        <p:nvSpPr>
          <p:cNvPr id="13" name="Subtitle 2"/>
          <p:cNvSpPr txBox="1"/>
          <p:nvPr/>
        </p:nvSpPr>
        <p:spPr>
          <a:xfrm>
            <a:off x="4749015" y="299907"/>
            <a:ext cx="4017645" cy="690880"/>
          </a:xfrm>
          <a:prstGeom prst="rect">
            <a:avLst/>
          </a:prstGeom>
          <a:noFill/>
          <a:ln w="9525">
            <a:noFill/>
          </a:ln>
        </p:spPr>
        <p:txBody>
          <a:bodyPr/>
          <a:lstStyle/>
          <a:p>
            <a:pPr lvl="1"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如何选书</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48110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14331" y="1341781"/>
            <a:ext cx="9894888" cy="874407"/>
          </a:xfrm>
          <a:prstGeom prst="rect">
            <a:avLst/>
          </a:prstGeom>
          <a:noFill/>
        </p:spPr>
        <p:txBody>
          <a:bodyPr wrap="square">
            <a:spAutoFit/>
          </a:bodyPr>
          <a:lstStyle/>
          <a:p>
            <a:pPr marR="0" defTabSz="914400" eaLnBrk="1" hangingPunct="1">
              <a:lnSpc>
                <a:spcPct val="150000"/>
              </a:lnSpc>
              <a:buClrTx/>
              <a:buSzTx/>
              <a:buFontTx/>
              <a:buNone/>
              <a:defRPr/>
            </a:pPr>
            <a:r>
              <a:rPr lang="zh-CN" altLang="en-US" b="1" dirty="0" smtClean="0">
                <a:latin typeface="微软雅黑" panose="020B0503020204020204" pitchFamily="34" charset="-122"/>
                <a:ea typeface="微软雅黑" panose="020B0503020204020204" pitchFamily="34" charset="-122"/>
              </a:rPr>
              <a:t>平台支持学术导航、院系导航检索、关键字检索（包括书名、作者、</a:t>
            </a:r>
            <a:r>
              <a:rPr lang="en-US" altLang="zh-CN" b="1" dirty="0" smtClean="0">
                <a:latin typeface="微软雅黑" panose="020B0503020204020204" pitchFamily="34" charset="-122"/>
                <a:ea typeface="微软雅黑" panose="020B0503020204020204" pitchFamily="34" charset="-122"/>
              </a:rPr>
              <a:t>ISBN</a:t>
            </a:r>
            <a:r>
              <a:rPr lang="zh-CN" altLang="en-US" b="1" dirty="0" smtClean="0">
                <a:latin typeface="微软雅黑" panose="020B0503020204020204" pitchFamily="34" charset="-122"/>
                <a:ea typeface="微软雅黑" panose="020B0503020204020204" pitchFamily="34" charset="-122"/>
              </a:rPr>
              <a:t>、出版社）</a:t>
            </a:r>
            <a:endParaRPr lang="en-US" altLang="zh-CN" b="1" dirty="0" smtClean="0">
              <a:latin typeface="微软雅黑" panose="020B0503020204020204" pitchFamily="34" charset="-122"/>
              <a:ea typeface="微软雅黑" panose="020B0503020204020204" pitchFamily="34" charset="-122"/>
            </a:endParaRPr>
          </a:p>
          <a:p>
            <a:pPr marR="0" defTabSz="914400" eaLnBrk="1" hangingPunct="1">
              <a:lnSpc>
                <a:spcPct val="150000"/>
              </a:lnSpc>
              <a:buClrTx/>
              <a:buSzTx/>
              <a:buFontTx/>
              <a:buNone/>
              <a:defRPr/>
            </a:pPr>
            <a:r>
              <a:rPr lang="zh-CN" altLang="en-US" b="1" dirty="0" smtClean="0">
                <a:latin typeface="微软雅黑" panose="020B0503020204020204" pitchFamily="34" charset="-122"/>
                <a:ea typeface="微软雅黑" panose="020B0503020204020204" pitchFamily="34" charset="-122"/>
              </a:rPr>
              <a:t>支持按出版社筛选、按出版时间、阅读量排序</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3"/>
          <a:stretch>
            <a:fillRect/>
          </a:stretch>
        </p:blipFill>
        <p:spPr>
          <a:xfrm>
            <a:off x="1894144" y="2403749"/>
            <a:ext cx="8791639" cy="4267231"/>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4"/>
          <a:stretch>
            <a:fillRect/>
          </a:stretch>
        </p:blipFill>
        <p:spPr>
          <a:xfrm>
            <a:off x="1894144" y="2746651"/>
            <a:ext cx="8791639" cy="3581426"/>
          </a:xfrm>
          <a:prstGeom prst="rect">
            <a:avLst/>
          </a:prstGeom>
          <a:effectLst>
            <a:outerShdw blurRad="63500" sx="102000" sy="102000" algn="ctr" rotWithShape="0">
              <a:prstClr val="black">
                <a:alpha val="40000"/>
              </a:prstClr>
            </a:outerShdw>
          </a:effectLst>
        </p:spPr>
      </p:pic>
      <p:pic>
        <p:nvPicPr>
          <p:cNvPr id="5" name="图片 4"/>
          <p:cNvPicPr>
            <a:picLocks noChangeAspect="1"/>
          </p:cNvPicPr>
          <p:nvPr/>
        </p:nvPicPr>
        <p:blipFill>
          <a:blip r:embed="rId5"/>
          <a:stretch>
            <a:fillRect/>
          </a:stretch>
        </p:blipFill>
        <p:spPr>
          <a:xfrm>
            <a:off x="2709831" y="2216188"/>
            <a:ext cx="6655842" cy="4451970"/>
          </a:xfrm>
          <a:prstGeom prst="rect">
            <a:avLst/>
          </a:prstGeom>
          <a:effectLst>
            <a:outerShdw blurRad="63500" sx="102000" sy="102000" algn="ctr" rotWithShape="0">
              <a:prstClr val="black">
                <a:alpha val="40000"/>
              </a:prstClr>
            </a:outerShdw>
          </a:effectLst>
        </p:spPr>
      </p:pic>
      <p:sp>
        <p:nvSpPr>
          <p:cNvPr id="9" name="Subtitle 2"/>
          <p:cNvSpPr txBox="1"/>
          <p:nvPr/>
        </p:nvSpPr>
        <p:spPr>
          <a:xfrm>
            <a:off x="4749015" y="299907"/>
            <a:ext cx="4017645" cy="690880"/>
          </a:xfrm>
          <a:prstGeom prst="rect">
            <a:avLst/>
          </a:prstGeom>
          <a:noFill/>
          <a:ln w="9525">
            <a:noFill/>
          </a:ln>
        </p:spPr>
        <p:txBody>
          <a:bodyPr/>
          <a:lstStyle/>
          <a:p>
            <a:pPr lvl="1"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如何选书</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56627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42" presetClass="entr" presetSubtype="0" fill="hold" nodeType="withEffect">
                                  <p:stCondLst>
                                    <p:cond delay="11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42" presetClass="entr" presetSubtype="0"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421719" y="1465189"/>
            <a:ext cx="7306267" cy="5095798"/>
          </a:xfrm>
          <a:prstGeom prst="rect">
            <a:avLst/>
          </a:prstGeom>
          <a:effectLst>
            <a:outerShdw blurRad="63500" sx="102000" sy="102000" algn="ctr" rotWithShape="0">
              <a:prstClr val="black">
                <a:alpha val="40000"/>
              </a:prstClr>
            </a:outerShdw>
          </a:effectLst>
        </p:spPr>
      </p:pic>
      <p:sp>
        <p:nvSpPr>
          <p:cNvPr id="4" name="Subtitle 2"/>
          <p:cNvSpPr txBox="1"/>
          <p:nvPr/>
        </p:nvSpPr>
        <p:spPr>
          <a:xfrm>
            <a:off x="4749015" y="299907"/>
            <a:ext cx="4017645" cy="690880"/>
          </a:xfrm>
          <a:prstGeom prst="rect">
            <a:avLst/>
          </a:prstGeom>
          <a:noFill/>
          <a:ln w="9525">
            <a:noFill/>
          </a:ln>
        </p:spPr>
        <p:txBody>
          <a:bodyPr/>
          <a:lstStyle/>
          <a:p>
            <a:pPr lvl="1"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如何选书</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90713591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7"/>
          <p:cNvPicPr>
            <a:picLocks noChangeAspect="1"/>
          </p:cNvPicPr>
          <p:nvPr/>
        </p:nvPicPr>
        <p:blipFill>
          <a:blip r:embed="rId3"/>
          <a:stretch>
            <a:fillRect/>
          </a:stretch>
        </p:blipFill>
        <p:spPr>
          <a:xfrm>
            <a:off x="803275" y="123825"/>
            <a:ext cx="10552113" cy="6475413"/>
          </a:xfrm>
          <a:prstGeom prst="rect">
            <a:avLst/>
          </a:prstGeom>
          <a:noFill/>
          <a:ln w="9525">
            <a:noFill/>
          </a:ln>
        </p:spPr>
      </p:pic>
      <p:sp>
        <p:nvSpPr>
          <p:cNvPr id="2" name="矩形 1"/>
          <p:cNvSpPr/>
          <p:nvPr/>
        </p:nvSpPr>
        <p:spPr>
          <a:xfrm>
            <a:off x="2946400" y="-14287"/>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 name="矩形 2"/>
          <p:cNvSpPr/>
          <p:nvPr/>
        </p:nvSpPr>
        <p:spPr>
          <a:xfrm>
            <a:off x="4418013" y="1963738"/>
            <a:ext cx="3363913" cy="3165475"/>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17413" name="文本框 3"/>
          <p:cNvSpPr txBox="1"/>
          <p:nvPr/>
        </p:nvSpPr>
        <p:spPr>
          <a:xfrm>
            <a:off x="4899025" y="3733800"/>
            <a:ext cx="2393950" cy="1077218"/>
          </a:xfrm>
          <a:prstGeom prst="rect">
            <a:avLst/>
          </a:prstGeom>
          <a:noFill/>
          <a:ln w="9525">
            <a:noFill/>
          </a:ln>
        </p:spPr>
        <p:txBody>
          <a:bodyPr>
            <a:spAutoFit/>
          </a:bodyPr>
          <a:lstStyle/>
          <a:p>
            <a:pPr algn="ctr" eaLnBrk="1" hangingPunct="1"/>
            <a:r>
              <a:rPr lang="zh-CN" altLang="en-US" sz="3200" b="1" dirty="0" smtClean="0">
                <a:latin typeface="微软雅黑" panose="020B0503020204020204" pitchFamily="34" charset="-122"/>
                <a:ea typeface="微软雅黑" panose="020B0503020204020204" pitchFamily="34" charset="-122"/>
              </a:rPr>
              <a:t>玩转可知</a:t>
            </a:r>
            <a:endParaRPr lang="en-US" altLang="zh-CN" sz="3200" b="1" dirty="0" smtClean="0">
              <a:latin typeface="微软雅黑" panose="020B0503020204020204" pitchFamily="34" charset="-122"/>
              <a:ea typeface="微软雅黑" panose="020B0503020204020204" pitchFamily="34" charset="-122"/>
            </a:endParaRPr>
          </a:p>
          <a:p>
            <a:pPr algn="ctr" eaLnBrk="1" hangingPunct="1"/>
            <a:r>
              <a:rPr lang="zh-CN" altLang="en-US" sz="3200" b="1" dirty="0" smtClean="0">
                <a:latin typeface="微软雅黑" panose="020B0503020204020204" pitchFamily="34" charset="-122"/>
                <a:ea typeface="微软雅黑" panose="020B0503020204020204" pitchFamily="34" charset="-122"/>
              </a:rPr>
              <a:t>阅读技巧</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246688" y="2149475"/>
            <a:ext cx="1604963" cy="1446213"/>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altLang="zh-CN" sz="8800" b="1" kern="1200" cap="none" spc="-150" normalizeH="0" baseline="0" noProof="0" dirty="0" smtClean="0">
                <a:latin typeface="华文新魏" panose="02010800040101010101" pitchFamily="2" charset="-122"/>
                <a:ea typeface="华文新魏" panose="02010800040101010101" pitchFamily="2" charset="-122"/>
                <a:cs typeface="+mn-cs"/>
              </a:rPr>
              <a:t>04</a:t>
            </a:r>
            <a:endParaRPr kumimoji="0" lang="zh-CN" altLang="en-US" sz="8800" b="1" kern="1200" cap="none" spc="-150" normalizeH="0" baseline="0" noProof="0" dirty="0">
              <a:latin typeface="华文新魏" panose="02010800040101010101" pitchFamily="2" charset="-122"/>
              <a:ea typeface="华文新魏" panose="02010800040101010101" pitchFamily="2" charset="-122"/>
              <a:cs typeface="+mn-cs"/>
            </a:endParaRPr>
          </a:p>
        </p:txBody>
      </p:sp>
    </p:spTree>
    <p:extLst>
      <p:ext uri="{BB962C8B-B14F-4D97-AF65-F5344CB8AC3E}">
        <p14:creationId xmlns:p14="http://schemas.microsoft.com/office/powerpoint/2010/main" val="1349191266"/>
      </p:ext>
    </p:extLst>
  </p:cSld>
  <p:clrMapOvr>
    <a:masterClrMapping/>
  </p:clrMapOvr>
  <p:transition spd="slow" advClick="0" advTm="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4749015" y="299907"/>
            <a:ext cx="4017645" cy="690880"/>
          </a:xfrm>
          <a:prstGeom prst="rect">
            <a:avLst/>
          </a:prstGeom>
          <a:noFill/>
          <a:ln w="9525">
            <a:noFill/>
          </a:ln>
        </p:spPr>
        <p:txBody>
          <a:bodyPr/>
          <a:lstStyle/>
          <a:p>
            <a:pPr lvl="1"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4320111" y="2271532"/>
            <a:ext cx="8893097" cy="2400657"/>
          </a:xfrm>
          <a:prstGeom prst="rect">
            <a:avLst/>
          </a:prstGeom>
          <a:noFill/>
        </p:spPr>
        <p:txBody>
          <a:bodyPr wrap="square">
            <a:spAutoFit/>
          </a:bodyPr>
          <a:lstStyle/>
          <a:p>
            <a:pPr marL="285750" indent="-285750" eaLnBrk="1" hangingPunct="1">
              <a:lnSpc>
                <a:spcPct val="150000"/>
              </a:lnSpc>
              <a:buFont typeface="Wingdings" panose="05000000000000000000" pitchFamily="2" charset="2"/>
              <a:buChar char="n"/>
              <a:defRPr/>
            </a:pPr>
            <a:r>
              <a:rPr lang="zh-CN" altLang="en-US" sz="2000" b="1" dirty="0" smtClean="0">
                <a:latin typeface="微软雅黑" panose="020B0503020204020204" pitchFamily="34" charset="-122"/>
                <a:ea typeface="微软雅黑" panose="020B0503020204020204" pitchFamily="34" charset="-122"/>
              </a:rPr>
              <a:t>如何阅读学校图书馆已采购资源？</a:t>
            </a:r>
            <a:endParaRPr lang="en-US" altLang="zh-CN" sz="2000" b="1" dirty="0" smtClean="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2000" b="1" dirty="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n"/>
              <a:defRPr/>
            </a:pPr>
            <a:r>
              <a:rPr lang="zh-CN" altLang="en-US" sz="2000" b="1" dirty="0" smtClean="0">
                <a:latin typeface="微软雅黑" panose="020B0503020204020204" pitchFamily="34" charset="-122"/>
                <a:ea typeface="微软雅黑" panose="020B0503020204020204" pitchFamily="34" charset="-122"/>
              </a:rPr>
              <a:t>如何利用可知平台“省”钱？</a:t>
            </a:r>
            <a:endParaRPr lang="en-US" altLang="zh-CN" sz="2000" b="1" dirty="0" smtClean="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2000" b="1" dirty="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n"/>
              <a:defRPr/>
            </a:pPr>
            <a:r>
              <a:rPr lang="zh-CN" altLang="en-US" sz="2000" b="1" dirty="0" smtClean="0">
                <a:latin typeface="微软雅黑" panose="020B0503020204020204" pitchFamily="34" charset="-122"/>
                <a:ea typeface="微软雅黑" panose="020B0503020204020204" pitchFamily="34" charset="-122"/>
              </a:rPr>
              <a:t>学习看书必备功能不可不知</a:t>
            </a:r>
            <a:endParaRPr lang="en-US" altLang="zh-CN" sz="2000" dirty="0" smtClean="0">
              <a:latin typeface="微软雅黑" panose="020B0503020204020204" pitchFamily="34" charset="-122"/>
              <a:ea typeface="微软雅黑" panose="020B0503020204020204" pitchFamily="34" charset="-122"/>
            </a:endParaRPr>
          </a:p>
        </p:txBody>
      </p:sp>
      <p:pic>
        <p:nvPicPr>
          <p:cNvPr id="5" name="图片 4" descr="Video-Marketing">
            <a:extLst>
              <a:ext uri="{FF2B5EF4-FFF2-40B4-BE49-F238E27FC236}">
                <a16:creationId xmlns:a16="http://schemas.microsoft.com/office/drawing/2014/main" xmlns="" id="{2F3045F3-17FA-43BF-874E-DE5DB880B43A}"/>
              </a:ext>
            </a:extLst>
          </p:cNvPr>
          <p:cNvPicPr>
            <a:picLocks noChangeAspect="1"/>
          </p:cNvPicPr>
          <p:nvPr/>
        </p:nvPicPr>
        <p:blipFill>
          <a:blip r:embed="rId3"/>
          <a:srcRect l="10095" t="8574" r="10672" b="22404"/>
          <a:stretch>
            <a:fillRect/>
          </a:stretch>
        </p:blipFill>
        <p:spPr>
          <a:xfrm>
            <a:off x="260206" y="4038600"/>
            <a:ext cx="2991836" cy="2606593"/>
          </a:xfrm>
          <a:prstGeom prst="rect">
            <a:avLst/>
          </a:prstGeom>
        </p:spPr>
      </p:pic>
    </p:spTree>
    <p:extLst>
      <p:ext uri="{BB962C8B-B14F-4D97-AF65-F5344CB8AC3E}">
        <p14:creationId xmlns:p14="http://schemas.microsoft.com/office/powerpoint/2010/main" val="302044431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文本框 68"/>
          <p:cNvSpPr txBox="1"/>
          <p:nvPr/>
        </p:nvSpPr>
        <p:spPr>
          <a:xfrm>
            <a:off x="1461301" y="1220133"/>
            <a:ext cx="8500110" cy="507831"/>
          </a:xfrm>
          <a:prstGeom prst="rect">
            <a:avLst/>
          </a:prstGeom>
          <a:noFill/>
        </p:spPr>
        <p:txBody>
          <a:bodyPr wrap="square">
            <a:spAutoFit/>
          </a:bodyPr>
          <a:lstStyle/>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Get</a:t>
            </a:r>
            <a:r>
              <a:rPr lang="zh-CN" altLang="en-US" b="1" dirty="0" smtClean="0">
                <a:latin typeface="微软雅黑" panose="020B0503020204020204" pitchFamily="34" charset="-122"/>
                <a:ea typeface="微软雅黑" panose="020B0503020204020204" pitchFamily="34" charset="-122"/>
              </a:rPr>
              <a:t>技巧一：如何找到本校已购资源？</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登录状态点击“本校资源</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2749922" y="2093274"/>
            <a:ext cx="6582335" cy="4702180"/>
          </a:xfrm>
          <a:prstGeom prst="rect">
            <a:avLst/>
          </a:prstGeom>
        </p:spPr>
      </p:pic>
      <p:pic>
        <p:nvPicPr>
          <p:cNvPr id="12" name="图片 11"/>
          <p:cNvPicPr>
            <a:picLocks noChangeAspect="1"/>
          </p:cNvPicPr>
          <p:nvPr/>
        </p:nvPicPr>
        <p:blipFill>
          <a:blip r:embed="rId4"/>
          <a:stretch>
            <a:fillRect/>
          </a:stretch>
        </p:blipFill>
        <p:spPr>
          <a:xfrm>
            <a:off x="2749922" y="1870484"/>
            <a:ext cx="6657302" cy="4745977"/>
          </a:xfrm>
          <a:prstGeom prst="rect">
            <a:avLst/>
          </a:prstGeom>
          <a:effectLst>
            <a:outerShdw blurRad="63500" sx="102000" sy="102000" algn="ctr" rotWithShape="0">
              <a:prstClr val="black">
                <a:alpha val="40000"/>
              </a:prstClr>
            </a:outerShdw>
          </a:effectLst>
        </p:spPr>
      </p:pic>
    </p:spTree>
  </p:cSld>
  <p:clrMapOvr>
    <a:masterClrMapping/>
  </p:clrMapOvr>
  <p:transition spd="slow"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00350" y="-76187"/>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56" name="矩形 55"/>
          <p:cNvSpPr/>
          <p:nvPr/>
        </p:nvSpPr>
        <p:spPr>
          <a:xfrm>
            <a:off x="991235" y="1125538"/>
            <a:ext cx="10158413" cy="4994275"/>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nvGrpSpPr>
          <p:cNvPr id="2" name="组合 32"/>
          <p:cNvGrpSpPr/>
          <p:nvPr/>
        </p:nvGrpSpPr>
        <p:grpSpPr>
          <a:xfrm>
            <a:off x="6244196" y="1994542"/>
            <a:ext cx="443356" cy="363054"/>
            <a:chOff x="7331341" y="2608308"/>
            <a:chExt cx="443356" cy="363054"/>
          </a:xfrm>
          <a:solidFill>
            <a:srgbClr val="D6492D"/>
          </a:solidFill>
        </p:grpSpPr>
        <p:sp>
          <p:nvSpPr>
            <p:cNvPr id="34" name="圆角矩形 33"/>
            <p:cNvSpPr/>
            <p:nvPr/>
          </p:nvSpPr>
          <p:spPr>
            <a:xfrm>
              <a:off x="7376093" y="2608308"/>
              <a:ext cx="363054" cy="3630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5" name="文本框 34"/>
            <p:cNvSpPr txBox="1"/>
            <p:nvPr/>
          </p:nvSpPr>
          <p:spPr>
            <a:xfrm>
              <a:off x="7331341" y="2626275"/>
              <a:ext cx="443356"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rPr>
                <a:t>01</a:t>
              </a:r>
              <a:endParaRPr kumimoji="0" lang="zh-CN" altLang="en-US" sz="20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p:txBody>
        </p:sp>
      </p:grpSp>
      <p:grpSp>
        <p:nvGrpSpPr>
          <p:cNvPr id="4" name="组合 35"/>
          <p:cNvGrpSpPr/>
          <p:nvPr/>
        </p:nvGrpSpPr>
        <p:grpSpPr>
          <a:xfrm>
            <a:off x="6247125" y="2599736"/>
            <a:ext cx="443356" cy="363054"/>
            <a:chOff x="7334270" y="3213502"/>
            <a:chExt cx="443356" cy="363054"/>
          </a:xfrm>
          <a:solidFill>
            <a:srgbClr val="D6492D"/>
          </a:solidFill>
        </p:grpSpPr>
        <p:sp>
          <p:nvSpPr>
            <p:cNvPr id="37" name="圆角矩形 36"/>
            <p:cNvSpPr/>
            <p:nvPr/>
          </p:nvSpPr>
          <p:spPr>
            <a:xfrm>
              <a:off x="7376093" y="3213502"/>
              <a:ext cx="363054" cy="3630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8" name="文本框 37"/>
            <p:cNvSpPr txBox="1"/>
            <p:nvPr/>
          </p:nvSpPr>
          <p:spPr>
            <a:xfrm>
              <a:off x="7334270" y="3236333"/>
              <a:ext cx="443356"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rPr>
                <a:t>02</a:t>
              </a:r>
              <a:endParaRPr kumimoji="0" lang="zh-CN" altLang="en-US" sz="16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p:txBody>
        </p:sp>
      </p:grpSp>
      <p:grpSp>
        <p:nvGrpSpPr>
          <p:cNvPr id="5" name="组合 38"/>
          <p:cNvGrpSpPr/>
          <p:nvPr/>
        </p:nvGrpSpPr>
        <p:grpSpPr>
          <a:xfrm>
            <a:off x="6249695" y="3204930"/>
            <a:ext cx="443356" cy="363054"/>
            <a:chOff x="7336840" y="3818696"/>
            <a:chExt cx="443356" cy="363054"/>
          </a:xfrm>
          <a:solidFill>
            <a:srgbClr val="D6492D"/>
          </a:solidFill>
        </p:grpSpPr>
        <p:sp>
          <p:nvSpPr>
            <p:cNvPr id="40" name="圆角矩形 39"/>
            <p:cNvSpPr/>
            <p:nvPr/>
          </p:nvSpPr>
          <p:spPr>
            <a:xfrm>
              <a:off x="7376093" y="3818696"/>
              <a:ext cx="363054" cy="3630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41" name="文本框 40"/>
            <p:cNvSpPr txBox="1"/>
            <p:nvPr/>
          </p:nvSpPr>
          <p:spPr>
            <a:xfrm>
              <a:off x="7336840" y="3841527"/>
              <a:ext cx="443356" cy="3385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rPr>
                <a:t>03</a:t>
              </a:r>
              <a:endParaRPr kumimoji="0" lang="zh-CN" altLang="en-US" sz="20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p:txBody>
        </p:sp>
      </p:grpSp>
      <p:sp>
        <p:nvSpPr>
          <p:cNvPr id="7175" name="文本框 47"/>
          <p:cNvSpPr txBox="1"/>
          <p:nvPr/>
        </p:nvSpPr>
        <p:spPr>
          <a:xfrm>
            <a:off x="6528436" y="1988015"/>
            <a:ext cx="1952625" cy="369332"/>
          </a:xfrm>
          <a:prstGeom prst="rect">
            <a:avLst/>
          </a:prstGeom>
          <a:noFill/>
          <a:ln w="9525">
            <a:noFill/>
          </a:ln>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了解可知</a:t>
            </a:r>
            <a:endParaRPr lang="zh-CN" altLang="en-US" b="1" dirty="0">
              <a:latin typeface="微软雅黑" panose="020B0503020204020204" pitchFamily="34" charset="-122"/>
              <a:ea typeface="微软雅黑" panose="020B0503020204020204" pitchFamily="34" charset="-122"/>
            </a:endParaRPr>
          </a:p>
        </p:txBody>
      </p:sp>
      <p:sp>
        <p:nvSpPr>
          <p:cNvPr id="7176" name="文本框 48"/>
          <p:cNvSpPr txBox="1"/>
          <p:nvPr/>
        </p:nvSpPr>
        <p:spPr>
          <a:xfrm>
            <a:off x="6550343" y="2603791"/>
            <a:ext cx="1952625" cy="369332"/>
          </a:xfrm>
          <a:prstGeom prst="rect">
            <a:avLst/>
          </a:prstGeom>
          <a:noFill/>
          <a:ln w="9525">
            <a:noFill/>
          </a:ln>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注册</a:t>
            </a:r>
            <a:r>
              <a:rPr lang="zh-CN" altLang="en-US" b="1" dirty="0">
                <a:latin typeface="微软雅黑" panose="020B0503020204020204" pitchFamily="34" charset="-122"/>
                <a:ea typeface="微软雅黑" panose="020B0503020204020204" pitchFamily="34" charset="-122"/>
              </a:rPr>
              <a:t>认证</a:t>
            </a:r>
          </a:p>
        </p:txBody>
      </p:sp>
      <p:sp>
        <p:nvSpPr>
          <p:cNvPr id="7177" name="文本框 49"/>
          <p:cNvSpPr txBox="1"/>
          <p:nvPr/>
        </p:nvSpPr>
        <p:spPr>
          <a:xfrm>
            <a:off x="6550343" y="3194865"/>
            <a:ext cx="1952625" cy="369332"/>
          </a:xfrm>
          <a:prstGeom prst="rect">
            <a:avLst/>
          </a:prstGeom>
          <a:noFill/>
          <a:ln w="9525">
            <a:noFill/>
          </a:ln>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如何</a:t>
            </a:r>
            <a:r>
              <a:rPr lang="zh-CN" altLang="en-US" b="1" dirty="0">
                <a:latin typeface="微软雅黑" panose="020B0503020204020204" pitchFamily="34" charset="-122"/>
                <a:ea typeface="微软雅黑" panose="020B0503020204020204" pitchFamily="34" charset="-122"/>
              </a:rPr>
              <a:t>选书</a:t>
            </a:r>
          </a:p>
        </p:txBody>
      </p:sp>
      <p:sp>
        <p:nvSpPr>
          <p:cNvPr id="7178" name="文本框 54"/>
          <p:cNvSpPr txBox="1"/>
          <p:nvPr/>
        </p:nvSpPr>
        <p:spPr>
          <a:xfrm>
            <a:off x="8070850" y="6996113"/>
            <a:ext cx="695325" cy="338137"/>
          </a:xfrm>
          <a:prstGeom prst="rect">
            <a:avLst/>
          </a:prstGeom>
          <a:noFill/>
          <a:ln w="9525">
            <a:noFill/>
          </a:ln>
        </p:spPr>
        <p:txBody>
          <a:bodyPr>
            <a:spAutoFit/>
          </a:bodyPr>
          <a:lstStyle/>
          <a:p>
            <a:pPr eaLnBrk="1" hangingPunct="1"/>
            <a:r>
              <a:rPr lang="zh-CN" altLang="en-US" sz="1600" dirty="0">
                <a:latin typeface="微软雅黑" panose="020B0503020204020204" pitchFamily="34" charset="-122"/>
                <a:ea typeface="微软雅黑" panose="020B0503020204020204" pitchFamily="34" charset="-122"/>
              </a:rPr>
              <a:t>延时</a:t>
            </a:r>
          </a:p>
        </p:txBody>
      </p:sp>
      <p:pic>
        <p:nvPicPr>
          <p:cNvPr id="7179" name="图片 22"/>
          <p:cNvPicPr>
            <a:picLocks noChangeAspect="1"/>
          </p:cNvPicPr>
          <p:nvPr/>
        </p:nvPicPr>
        <p:blipFill>
          <a:blip r:embed="rId3"/>
          <a:stretch>
            <a:fillRect/>
          </a:stretch>
        </p:blipFill>
        <p:spPr>
          <a:xfrm>
            <a:off x="3591878" y="2903538"/>
            <a:ext cx="1285875" cy="1073150"/>
          </a:xfrm>
          <a:prstGeom prst="rect">
            <a:avLst/>
          </a:prstGeom>
          <a:noFill/>
          <a:ln w="9525">
            <a:noFill/>
          </a:ln>
        </p:spPr>
      </p:pic>
      <p:sp>
        <p:nvSpPr>
          <p:cNvPr id="7" name="文本框 49"/>
          <p:cNvSpPr txBox="1"/>
          <p:nvPr/>
        </p:nvSpPr>
        <p:spPr>
          <a:xfrm>
            <a:off x="6550343" y="3788981"/>
            <a:ext cx="1952625" cy="369332"/>
          </a:xfrm>
          <a:prstGeom prst="rect">
            <a:avLst/>
          </a:prstGeom>
          <a:noFill/>
          <a:ln w="9525">
            <a:noFill/>
          </a:ln>
        </p:spPr>
        <p:txBody>
          <a:bodyPr>
            <a:spAutoFit/>
          </a:bodyPr>
          <a:lstStyle/>
          <a:p>
            <a:pPr algn="ctr"/>
            <a:r>
              <a:rPr lang="zh-CN" altLang="en-US" b="1" dirty="0">
                <a:latin typeface="微软雅黑" panose="020B0503020204020204" pitchFamily="34" charset="-122"/>
                <a:ea typeface="微软雅黑" panose="020B0503020204020204" pitchFamily="34" charset="-122"/>
              </a:rPr>
              <a:t>阅读技巧</a:t>
            </a:r>
          </a:p>
        </p:txBody>
      </p:sp>
      <p:grpSp>
        <p:nvGrpSpPr>
          <p:cNvPr id="8" name="组合 38"/>
          <p:cNvGrpSpPr/>
          <p:nvPr/>
        </p:nvGrpSpPr>
        <p:grpSpPr>
          <a:xfrm>
            <a:off x="6249060" y="3792305"/>
            <a:ext cx="443356" cy="363054"/>
            <a:chOff x="7336840" y="3818696"/>
            <a:chExt cx="443356" cy="363054"/>
          </a:xfrm>
          <a:solidFill>
            <a:srgbClr val="D6492D"/>
          </a:solidFill>
        </p:grpSpPr>
        <p:sp>
          <p:nvSpPr>
            <p:cNvPr id="9" name="圆角矩形 8"/>
            <p:cNvSpPr/>
            <p:nvPr/>
          </p:nvSpPr>
          <p:spPr>
            <a:xfrm>
              <a:off x="7376093" y="3818696"/>
              <a:ext cx="363054" cy="3630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10" name="文本框 9"/>
            <p:cNvSpPr txBox="1"/>
            <p:nvPr/>
          </p:nvSpPr>
          <p:spPr>
            <a:xfrm>
              <a:off x="7336840" y="3841527"/>
              <a:ext cx="443356" cy="33718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smtClean="0">
                  <a:ln>
                    <a:noFill/>
                  </a:ln>
                  <a:solidFill>
                    <a:schemeClr val="bg1"/>
                  </a:solidFill>
                  <a:effectLst/>
                  <a:uLnTx/>
                  <a:uFillTx/>
                  <a:latin typeface="华文新魏" panose="02010800040101010101" pitchFamily="2" charset="-122"/>
                  <a:ea typeface="华文新魏" panose="02010800040101010101" pitchFamily="2" charset="-122"/>
                  <a:cs typeface="+mn-cs"/>
                </a:rPr>
                <a:t>04</a:t>
              </a:r>
              <a:endParaRPr kumimoji="0" lang="zh-CN" altLang="en-US" sz="20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p:txBody>
        </p:sp>
      </p:grpSp>
      <p:grpSp>
        <p:nvGrpSpPr>
          <p:cNvPr id="22" name="组合 38"/>
          <p:cNvGrpSpPr/>
          <p:nvPr/>
        </p:nvGrpSpPr>
        <p:grpSpPr>
          <a:xfrm>
            <a:off x="6238515" y="4387994"/>
            <a:ext cx="443356" cy="363054"/>
            <a:chOff x="7336840" y="3818696"/>
            <a:chExt cx="443356" cy="363054"/>
          </a:xfrm>
          <a:solidFill>
            <a:srgbClr val="D6492D"/>
          </a:solidFill>
        </p:grpSpPr>
        <p:sp>
          <p:nvSpPr>
            <p:cNvPr id="23" name="圆角矩形 22"/>
            <p:cNvSpPr/>
            <p:nvPr/>
          </p:nvSpPr>
          <p:spPr>
            <a:xfrm>
              <a:off x="7376093" y="3818696"/>
              <a:ext cx="363054" cy="3630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24" name="文本框 23"/>
            <p:cNvSpPr txBox="1"/>
            <p:nvPr/>
          </p:nvSpPr>
          <p:spPr>
            <a:xfrm>
              <a:off x="7336840" y="3841527"/>
              <a:ext cx="443356" cy="33718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smtClean="0">
                  <a:ln>
                    <a:noFill/>
                  </a:ln>
                  <a:solidFill>
                    <a:schemeClr val="bg1"/>
                  </a:solidFill>
                  <a:effectLst/>
                  <a:uLnTx/>
                  <a:uFillTx/>
                  <a:latin typeface="华文新魏" panose="02010800040101010101" pitchFamily="2" charset="-122"/>
                  <a:ea typeface="华文新魏" panose="02010800040101010101" pitchFamily="2" charset="-122"/>
                  <a:cs typeface="+mn-cs"/>
                </a:rPr>
                <a:t>05</a:t>
              </a:r>
              <a:endParaRPr kumimoji="0" lang="zh-CN" altLang="en-US" sz="20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p:txBody>
        </p:sp>
      </p:grpSp>
      <p:sp>
        <p:nvSpPr>
          <p:cNvPr id="25" name="文本框 49"/>
          <p:cNvSpPr txBox="1"/>
          <p:nvPr/>
        </p:nvSpPr>
        <p:spPr>
          <a:xfrm>
            <a:off x="6538361" y="4396425"/>
            <a:ext cx="1952625" cy="369332"/>
          </a:xfrm>
          <a:prstGeom prst="rect">
            <a:avLst/>
          </a:prstGeom>
          <a:noFill/>
          <a:ln w="9525">
            <a:noFill/>
          </a:ln>
        </p:spPr>
        <p:txBody>
          <a:bodyPr>
            <a:spAutoFit/>
          </a:bodyPr>
          <a:lstStyle/>
          <a:p>
            <a:pPr algn="ctr"/>
            <a:r>
              <a:rPr lang="zh-CN" altLang="en-US" b="1" dirty="0" smtClean="0">
                <a:latin typeface="微软雅黑" panose="020B0503020204020204" pitchFamily="34" charset="-122"/>
                <a:ea typeface="微软雅黑" panose="020B0503020204020204" pitchFamily="34" charset="-122"/>
              </a:rPr>
              <a:t>活动参与</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03961" y="1592676"/>
            <a:ext cx="11545905" cy="3416320"/>
            <a:chOff x="630452" y="6028371"/>
            <a:chExt cx="11545905" cy="3416320"/>
          </a:xfrm>
        </p:grpSpPr>
        <p:sp>
          <p:nvSpPr>
            <p:cNvPr id="6" name="文本框 5"/>
            <p:cNvSpPr txBox="1"/>
            <p:nvPr/>
          </p:nvSpPr>
          <p:spPr>
            <a:xfrm>
              <a:off x="1182429" y="6028371"/>
              <a:ext cx="10993928" cy="3416320"/>
            </a:xfrm>
            <a:prstGeom prst="rect">
              <a:avLst/>
            </a:prstGeom>
            <a:noFill/>
          </p:spPr>
          <p:txBody>
            <a:bodyPr wrap="square">
              <a:spAutoFit/>
            </a:bodyPr>
            <a:lstStyle/>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本校资源是什么？</a:t>
              </a:r>
              <a:endParaRPr lang="en-US" altLang="zh-CN" b="1"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本校资源为本校图书馆统一采购资源（就是学校买单，亲免费看</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面向本校认证用户免费全本阅读；</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 本校已购资源会根据学生需求持续增加；</a:t>
              </a:r>
              <a:endParaRPr lang="en-US" altLang="zh-CN"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en-US" altLang="zh-CN"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本校资源</a:t>
              </a:r>
              <a:r>
                <a:rPr lang="en-US" altLang="zh-CN" dirty="0" smtClean="0">
                  <a:latin typeface="微软雅黑" panose="020B0503020204020204" pitchFamily="34" charset="-122"/>
                  <a:ea typeface="微软雅黑" panose="020B0503020204020204" pitchFamily="34" charset="-122"/>
                </a:rPr>
                <a:t>web</a:t>
              </a:r>
              <a:r>
                <a:rPr lang="zh-CN" altLang="en-US" dirty="0" smtClean="0">
                  <a:latin typeface="微软雅黑" panose="020B0503020204020204" pitchFamily="34" charset="-122"/>
                  <a:ea typeface="微软雅黑" panose="020B0503020204020204" pitchFamily="34" charset="-122"/>
                </a:rPr>
                <a:t>端提供在线阅读，移动端提供在线</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下载阅读</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想看的电子书学校未采购，怎么办？</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认证用户通过“荐购”功能，即可直接看全本，无需等到学校统一采购！</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zh-CN" altLang="en-US" dirty="0" smtClean="0">
                  <a:latin typeface="微软雅黑" panose="020B0503020204020204" pitchFamily="34" charset="-122"/>
                  <a:ea typeface="微软雅黑" panose="020B0503020204020204" pitchFamily="34" charset="-122"/>
                </a:rPr>
                <a:t>     同时自己荐购的电子书，也可在本校资源</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荐购信息一栏中查询</a:t>
              </a:r>
              <a:endParaRPr lang="en-US" altLang="zh-CN" dirty="0" smtClean="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53148350-A4F7-487E-B68B-0D1AF7AB1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52" y="6189871"/>
              <a:ext cx="392650" cy="3926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grpSp>
      <p:pic>
        <p:nvPicPr>
          <p:cNvPr id="8" name="图片 7"/>
          <p:cNvPicPr>
            <a:picLocks noChangeAspect="1"/>
          </p:cNvPicPr>
          <p:nvPr/>
        </p:nvPicPr>
        <p:blipFill>
          <a:blip r:embed="rId4"/>
          <a:stretch>
            <a:fillRect/>
          </a:stretch>
        </p:blipFill>
        <p:spPr>
          <a:xfrm>
            <a:off x="353289" y="4704257"/>
            <a:ext cx="1711037" cy="1878051"/>
          </a:xfrm>
          <a:prstGeom prst="rect">
            <a:avLst/>
          </a:prstGeom>
        </p:spPr>
      </p:pic>
      <p:sp>
        <p:nvSpPr>
          <p:cNvPr id="9"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10700858"/>
      </p:ext>
    </p:extLst>
  </p:cSld>
  <p:clrMapOvr>
    <a:masterClrMapping/>
  </p:clrMapOvr>
  <p:transition spd="slow"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1473126" y="1281150"/>
            <a:ext cx="8500110" cy="507831"/>
          </a:xfrm>
          <a:prstGeom prst="rect">
            <a:avLst/>
          </a:prstGeom>
          <a:noFill/>
        </p:spPr>
        <p:txBody>
          <a:bodyPr wrap="square">
            <a:spAutoFit/>
          </a:bodyPr>
          <a:lstStyle/>
          <a:p>
            <a:pPr marR="0" defTabSz="914400" eaLnBrk="1" hangingPunct="1">
              <a:lnSpc>
                <a:spcPct val="150000"/>
              </a:lnSpc>
              <a:buClrTx/>
              <a:buSzTx/>
              <a:buFontTx/>
              <a:buNone/>
              <a:defRPr/>
            </a:pPr>
            <a:r>
              <a:rPr lang="en-US" altLang="zh-CN" b="1" dirty="0" smtClean="0">
                <a:latin typeface="微软雅黑" panose="020B0503020204020204" pitchFamily="34" charset="-122"/>
                <a:ea typeface="微软雅黑" panose="020B0503020204020204" pitchFamily="34" charset="-122"/>
              </a:rPr>
              <a:t>Get</a:t>
            </a:r>
            <a:r>
              <a:rPr lang="zh-CN" altLang="en-US" b="1" dirty="0" smtClean="0">
                <a:latin typeface="微软雅黑" panose="020B0503020204020204" pitchFamily="34" charset="-122"/>
                <a:ea typeface="微软雅黑" panose="020B0503020204020204" pitchFamily="34" charset="-122"/>
              </a:rPr>
              <a:t>技巧二：学会用荐购功能，借助可知平台，同步出版新书免费抢先看全本</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pic>
        <p:nvPicPr>
          <p:cNvPr id="7" name="图片 6"/>
          <p:cNvPicPr>
            <a:picLocks noChangeAspect="1"/>
          </p:cNvPicPr>
          <p:nvPr/>
        </p:nvPicPr>
        <p:blipFill>
          <a:blip r:embed="rId3"/>
          <a:stretch>
            <a:fillRect/>
          </a:stretch>
        </p:blipFill>
        <p:spPr>
          <a:xfrm>
            <a:off x="1982085" y="1967440"/>
            <a:ext cx="8383791" cy="4128723"/>
          </a:xfrm>
          <a:prstGeom prst="rect">
            <a:avLst/>
          </a:prstGeom>
          <a:effectLst>
            <a:outerShdw blurRad="63500" sx="102000" sy="102000" algn="ctr" rotWithShape="0">
              <a:prstClr val="black">
                <a:alpha val="40000"/>
              </a:prstClr>
            </a:outerShdw>
          </a:effectLst>
        </p:spPr>
      </p:pic>
      <p:pic>
        <p:nvPicPr>
          <p:cNvPr id="75" name="图片 74"/>
          <p:cNvPicPr>
            <a:picLocks noChangeAspect="1"/>
          </p:cNvPicPr>
          <p:nvPr/>
        </p:nvPicPr>
        <p:blipFill>
          <a:blip r:embed="rId4"/>
          <a:stretch>
            <a:fillRect/>
          </a:stretch>
        </p:blipFill>
        <p:spPr>
          <a:xfrm>
            <a:off x="3878439" y="1887046"/>
            <a:ext cx="4591084" cy="4143405"/>
          </a:xfrm>
          <a:prstGeom prst="rect">
            <a:avLst/>
          </a:prstGeom>
          <a:effectLst>
            <a:outerShdw blurRad="63500" sx="102000" sy="102000" algn="ctr" rotWithShape="0">
              <a:prstClr val="black">
                <a:alpha val="40000"/>
              </a:prstClr>
            </a:outerShdw>
          </a:effectLst>
        </p:spPr>
      </p:pic>
      <p:sp>
        <p:nvSpPr>
          <p:cNvPr id="6"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5002024" y="6274622"/>
            <a:ext cx="8500110" cy="507831"/>
          </a:xfrm>
          <a:prstGeom prst="rect">
            <a:avLst/>
          </a:prstGeom>
          <a:noFill/>
        </p:spPr>
        <p:txBody>
          <a:bodyPr wrap="square">
            <a:spAutoFit/>
          </a:bodyPr>
          <a:lstStyle/>
          <a:p>
            <a:pPr marR="0" defTabSz="914400" eaLnBrk="1" hangingPunct="1">
              <a:lnSpc>
                <a:spcPct val="150000"/>
              </a:lnSpc>
              <a:buClrTx/>
              <a:buSzTx/>
              <a:buFontTx/>
              <a:buNone/>
              <a:defRPr/>
            </a:pPr>
            <a:r>
              <a:rPr lang="zh-CN" altLang="en-US" b="1" dirty="0" smtClean="0">
                <a:latin typeface="微软雅黑" panose="020B0503020204020204" pitchFamily="34" charset="-122"/>
                <a:ea typeface="微软雅黑" panose="020B0503020204020204" pitchFamily="34" charset="-122"/>
              </a:rPr>
              <a:t>详情页“荐购”功能位置</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82038382"/>
      </p:ext>
    </p:extLst>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4875230" y="6189157"/>
            <a:ext cx="8500110" cy="458908"/>
          </a:xfrm>
          <a:prstGeom prst="rect">
            <a:avLst/>
          </a:prstGeom>
          <a:noFill/>
        </p:spPr>
        <p:txBody>
          <a:bodyPr wrap="square">
            <a:spAutoFit/>
          </a:bodyPr>
          <a:lstStyle/>
          <a:p>
            <a:pPr marR="0" defTabSz="914400" eaLnBrk="1" hangingPunct="1">
              <a:lnSpc>
                <a:spcPct val="150000"/>
              </a:lnSpc>
              <a:buClrTx/>
              <a:buSzTx/>
              <a:buFontTx/>
              <a:buNone/>
              <a:defRPr/>
            </a:pPr>
            <a:r>
              <a:rPr lang="zh-CN" altLang="en-US" b="1" dirty="0" smtClean="0">
                <a:latin typeface="微软雅黑" panose="020B0503020204020204" pitchFamily="34" charset="-122"/>
                <a:ea typeface="微软雅黑" panose="020B0503020204020204" pitchFamily="34" charset="-122"/>
              </a:rPr>
              <a:t>阅读时也可进行荐购</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3"/>
          <a:stretch>
            <a:fillRect/>
          </a:stretch>
        </p:blipFill>
        <p:spPr>
          <a:xfrm>
            <a:off x="3533781" y="1359203"/>
            <a:ext cx="4823448" cy="4522827"/>
          </a:xfrm>
          <a:prstGeom prst="rect">
            <a:avLst/>
          </a:prstGeom>
          <a:effectLst>
            <a:outerShdw blurRad="63500" sx="102000" sy="102000" algn="ctr" rotWithShape="0">
              <a:prstClr val="black">
                <a:alpha val="40000"/>
              </a:prstClr>
            </a:outerShdw>
          </a:effectLst>
        </p:spPr>
      </p:pic>
      <p:pic>
        <p:nvPicPr>
          <p:cNvPr id="3" name="图片 2"/>
          <p:cNvPicPr>
            <a:picLocks noChangeAspect="1"/>
          </p:cNvPicPr>
          <p:nvPr/>
        </p:nvPicPr>
        <p:blipFill>
          <a:blip r:embed="rId4"/>
          <a:stretch>
            <a:fillRect/>
          </a:stretch>
        </p:blipFill>
        <p:spPr>
          <a:xfrm>
            <a:off x="3369310" y="1236403"/>
            <a:ext cx="5235455" cy="4952754"/>
          </a:xfrm>
          <a:prstGeom prst="rect">
            <a:avLst/>
          </a:prstGeom>
          <a:effectLst>
            <a:outerShdw blurRad="63500" sx="102000" sy="102000" algn="ctr" rotWithShape="0">
              <a:prstClr val="black">
                <a:alpha val="40000"/>
              </a:prstClr>
            </a:outerShdw>
          </a:effectLst>
        </p:spPr>
      </p:pic>
      <p:sp>
        <p:nvSpPr>
          <p:cNvPr id="11"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808408940"/>
      </p:ext>
    </p:extLst>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33096" y="1216566"/>
            <a:ext cx="7965275" cy="5493812"/>
            <a:chOff x="630452" y="6028371"/>
            <a:chExt cx="7965275" cy="5493812"/>
          </a:xfrm>
        </p:grpSpPr>
        <p:sp>
          <p:nvSpPr>
            <p:cNvPr id="6" name="文本框 5"/>
            <p:cNvSpPr txBox="1"/>
            <p:nvPr/>
          </p:nvSpPr>
          <p:spPr>
            <a:xfrm>
              <a:off x="1182429" y="6028371"/>
              <a:ext cx="7413298" cy="5493812"/>
            </a:xfrm>
            <a:prstGeom prst="rect">
              <a:avLst/>
            </a:prstGeom>
            <a:noFill/>
          </p:spPr>
          <p:txBody>
            <a:bodyPr wrap="square">
              <a:spAutoFit/>
            </a:bodyPr>
            <a:lstStyle/>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荐购是什么？</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荐购是为解决本校</a:t>
              </a:r>
              <a:r>
                <a:rPr lang="zh-CN" altLang="en-US" dirty="0">
                  <a:latin typeface="微软雅黑" panose="020B0503020204020204" pitchFamily="34" charset="-122"/>
                  <a:ea typeface="微软雅黑" panose="020B0503020204020204" pitchFamily="34" charset="-122"/>
                </a:rPr>
                <a:t>师生及时阅读电子书，又为校图书馆提供采购支持的一项</a:t>
              </a:r>
              <a:r>
                <a:rPr lang="zh-CN" altLang="en-US" dirty="0" smtClean="0">
                  <a:latin typeface="微软雅黑" panose="020B0503020204020204" pitchFamily="34" charset="-122"/>
                  <a:ea typeface="微软雅黑" panose="020B0503020204020204" pitchFamily="34" charset="-122"/>
                </a:rPr>
                <a:t>功能。</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荐</a:t>
              </a:r>
              <a:r>
                <a:rPr lang="zh-CN" altLang="en-US" b="1" dirty="0">
                  <a:latin typeface="微软雅黑" panose="020B0503020204020204" pitchFamily="34" charset="-122"/>
                  <a:ea typeface="微软雅黑" panose="020B0503020204020204" pitchFamily="34" charset="-122"/>
                </a:rPr>
                <a:t>购能解决我什么问题？</a:t>
              </a:r>
              <a:endParaRPr lang="en-US" altLang="zh-CN" b="1" dirty="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解决亲想要看的书，校图书馆没有采购到位，甚至等到快毕业还没看到书的问题。</a:t>
              </a:r>
              <a:endParaRPr lang="en-US" altLang="zh-CN" dirty="0" smtClean="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可知平台采用荐购即开放阅读权限的方式，即荐购优先看全本，无需等待图书馆采购，不仅节省师生大笔银子，也减轻图书馆采购周期长的压力。</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荐购后都谁能看到？</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平台采用谁荐购谁能看全本的方式，不影响其它读者，所以亲们一定要登录账户并认证噢</a:t>
              </a:r>
              <a:r>
                <a:rPr lang="en-US" altLang="zh-CN" dirty="0" smtClean="0">
                  <a:latin typeface="微软雅黑" panose="020B0503020204020204" pitchFamily="34" charset="-122"/>
                  <a:ea typeface="微软雅黑" panose="020B0503020204020204" pitchFamily="34" charset="-122"/>
                </a:rPr>
                <a:t>~</a:t>
              </a: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自己的荐购信息可在用户中心</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我的荐购中查询</a:t>
              </a:r>
              <a:endParaRPr lang="en-US" altLang="zh-CN" dirty="0" smtClean="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53148350-A4F7-487E-B68B-0D1AF7AB1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52" y="6189871"/>
              <a:ext cx="392650" cy="3926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grpSp>
      <p:pic>
        <p:nvPicPr>
          <p:cNvPr id="8" name="图片 7"/>
          <p:cNvPicPr>
            <a:picLocks noChangeAspect="1"/>
          </p:cNvPicPr>
          <p:nvPr/>
        </p:nvPicPr>
        <p:blipFill>
          <a:blip r:embed="rId4"/>
          <a:stretch>
            <a:fillRect/>
          </a:stretch>
        </p:blipFill>
        <p:spPr>
          <a:xfrm>
            <a:off x="236819" y="4644919"/>
            <a:ext cx="1770664" cy="1943498"/>
          </a:xfrm>
          <a:prstGeom prst="rect">
            <a:avLst/>
          </a:prstGeom>
        </p:spPr>
      </p:pic>
      <p:sp>
        <p:nvSpPr>
          <p:cNvPr id="9"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55131708"/>
      </p:ext>
    </p:extLst>
  </p:cSld>
  <p:clrMapOvr>
    <a:masterClrMapping/>
  </p:clrMapOvr>
  <p:transition spd="slow"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p:cNvSpPr txBox="1"/>
          <p:nvPr/>
        </p:nvSpPr>
        <p:spPr>
          <a:xfrm>
            <a:off x="1530353" y="1329719"/>
            <a:ext cx="8500110" cy="507831"/>
          </a:xfrm>
          <a:prstGeom prst="rect">
            <a:avLst/>
          </a:prstGeom>
          <a:noFill/>
        </p:spPr>
        <p:txBody>
          <a:bodyPr wrap="square">
            <a:spAutoFit/>
          </a:bodyPr>
          <a:lstStyle/>
          <a:p>
            <a:pPr marR="0" defTabSz="914400" eaLnBrk="1" hangingPunct="1">
              <a:lnSpc>
                <a:spcPct val="150000"/>
              </a:lnSpc>
              <a:buClrTx/>
              <a:buSzTx/>
              <a:buFontTx/>
              <a:buNone/>
              <a:defRPr/>
            </a:pPr>
            <a:r>
              <a:rPr lang="en-US" altLang="zh-CN" b="1" dirty="0" smtClean="0">
                <a:latin typeface="微软雅黑" panose="020B0503020204020204" pitchFamily="34" charset="-122"/>
                <a:ea typeface="微软雅黑" panose="020B0503020204020204" pitchFamily="34" charset="-122"/>
              </a:rPr>
              <a:t>Get</a:t>
            </a:r>
            <a:r>
              <a:rPr lang="zh-CN" altLang="en-US" b="1" dirty="0" smtClean="0">
                <a:latin typeface="微软雅黑" panose="020B0503020204020204" pitchFamily="34" charset="-122"/>
                <a:ea typeface="微软雅黑" panose="020B0503020204020204" pitchFamily="34" charset="-122"/>
              </a:rPr>
              <a:t>技巧三：想法笔记，随手记录，分享知识点，小伙伴们一起学！</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1512796" y="2222389"/>
            <a:ext cx="9537411" cy="3948774"/>
            <a:chOff x="1512796" y="2222389"/>
            <a:chExt cx="9537411" cy="3948774"/>
          </a:xfrm>
        </p:grpSpPr>
        <p:grpSp>
          <p:nvGrpSpPr>
            <p:cNvPr id="6" name="组合 5"/>
            <p:cNvGrpSpPr/>
            <p:nvPr/>
          </p:nvGrpSpPr>
          <p:grpSpPr>
            <a:xfrm>
              <a:off x="1512796" y="2222389"/>
              <a:ext cx="9255310" cy="3498387"/>
              <a:chOff x="336178" y="2222388"/>
              <a:chExt cx="9255310" cy="3498387"/>
            </a:xfrm>
          </p:grpSpPr>
          <p:pic>
            <p:nvPicPr>
              <p:cNvPr id="2" name="图片 1"/>
              <p:cNvPicPr>
                <a:picLocks noChangeAspect="1"/>
              </p:cNvPicPr>
              <p:nvPr/>
            </p:nvPicPr>
            <p:blipFill>
              <a:blip r:embed="rId3"/>
              <a:stretch>
                <a:fillRect/>
              </a:stretch>
            </p:blipFill>
            <p:spPr>
              <a:xfrm>
                <a:off x="5044673" y="2222389"/>
                <a:ext cx="1953994" cy="3461519"/>
              </a:xfrm>
              <a:prstGeom prst="rect">
                <a:avLst/>
              </a:prstGeom>
              <a:effectLst>
                <a:outerShdw blurRad="63500" sx="102000" sy="102000" algn="ctr" rotWithShape="0">
                  <a:prstClr val="black">
                    <a:alpha val="40000"/>
                  </a:prstClr>
                </a:outerShdw>
              </a:effectLst>
            </p:spPr>
          </p:pic>
          <p:pic>
            <p:nvPicPr>
              <p:cNvPr id="3" name="图片 2"/>
              <p:cNvPicPr>
                <a:picLocks noChangeAspect="1"/>
              </p:cNvPicPr>
              <p:nvPr/>
            </p:nvPicPr>
            <p:blipFill>
              <a:blip r:embed="rId4"/>
              <a:stretch>
                <a:fillRect/>
              </a:stretch>
            </p:blipFill>
            <p:spPr>
              <a:xfrm>
                <a:off x="7451911" y="2222388"/>
                <a:ext cx="2139577" cy="3461519"/>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a:stretch>
                <a:fillRect/>
              </a:stretch>
            </p:blipFill>
            <p:spPr>
              <a:xfrm>
                <a:off x="336178" y="2222389"/>
                <a:ext cx="2016364" cy="3461519"/>
              </a:xfrm>
              <a:prstGeom prst="rect">
                <a:avLst/>
              </a:prstGeom>
              <a:effectLst>
                <a:outerShdw blurRad="63500" sx="102000" sy="102000" algn="ctr" rotWithShape="0">
                  <a:prstClr val="black">
                    <a:alpha val="40000"/>
                  </a:prstClr>
                </a:outerShdw>
              </a:effectLst>
            </p:spPr>
          </p:pic>
          <p:pic>
            <p:nvPicPr>
              <p:cNvPr id="5" name="图片 4"/>
              <p:cNvPicPr>
                <a:picLocks noChangeAspect="1"/>
              </p:cNvPicPr>
              <p:nvPr/>
            </p:nvPicPr>
            <p:blipFill>
              <a:blip r:embed="rId6"/>
              <a:stretch>
                <a:fillRect/>
              </a:stretch>
            </p:blipFill>
            <p:spPr>
              <a:xfrm>
                <a:off x="2697467" y="2222389"/>
                <a:ext cx="2002281" cy="3498386"/>
              </a:xfrm>
              <a:prstGeom prst="rect">
                <a:avLst/>
              </a:prstGeom>
              <a:effectLst>
                <a:outerShdw blurRad="63500" sx="102000" sy="102000" algn="ctr" rotWithShape="0">
                  <a:prstClr val="black">
                    <a:alpha val="40000"/>
                  </a:prstClr>
                </a:outerShdw>
              </a:effectLst>
            </p:spPr>
          </p:pic>
        </p:grpSp>
        <p:sp>
          <p:nvSpPr>
            <p:cNvPr id="10" name="文本框 9"/>
            <p:cNvSpPr txBox="1"/>
            <p:nvPr/>
          </p:nvSpPr>
          <p:spPr>
            <a:xfrm>
              <a:off x="1881542" y="5755665"/>
              <a:ext cx="1912833" cy="415498"/>
            </a:xfrm>
            <a:prstGeom prst="rect">
              <a:avLst/>
            </a:prstGeom>
            <a:noFill/>
            <a:effectLst/>
          </p:spPr>
          <p:txBody>
            <a:bodyPr wrap="square">
              <a:spAutoFit/>
            </a:bodyPr>
            <a:lstStyle/>
            <a:p>
              <a:pPr marR="0" defTabSz="914400" eaLnBrk="1" hangingPunct="1">
                <a:lnSpc>
                  <a:spcPct val="150000"/>
                </a:lnSpc>
                <a:buClrTx/>
                <a:buSzTx/>
                <a:buFontTx/>
                <a:buNone/>
                <a:defRPr/>
              </a:pPr>
              <a:r>
                <a:rPr lang="zh-CN" altLang="en-US" sz="1400" b="1" dirty="0" smtClean="0">
                  <a:latin typeface="微软雅黑" panose="020B0503020204020204" pitchFamily="34" charset="-122"/>
                  <a:ea typeface="微软雅黑" panose="020B0503020204020204" pitchFamily="34" charset="-122"/>
                </a:rPr>
                <a:t>点击“在线阅读”</a:t>
              </a:r>
              <a:endParaRPr kumimoji="0" lang="en-US" altLang="zh-CN" sz="1400" b="1"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4096141" y="5746365"/>
              <a:ext cx="2109856" cy="415498"/>
            </a:xfrm>
            <a:prstGeom prst="rect">
              <a:avLst/>
            </a:prstGeom>
            <a:noFill/>
            <a:effectLst/>
          </p:spPr>
          <p:txBody>
            <a:bodyPr wrap="square">
              <a:spAutoFit/>
            </a:bodyPr>
            <a:lstStyle/>
            <a:p>
              <a:pPr marR="0" defTabSz="914400" eaLnBrk="1" hangingPunct="1">
                <a:lnSpc>
                  <a:spcPct val="150000"/>
                </a:lnSpc>
                <a:buClrTx/>
                <a:buSzTx/>
                <a:buFontTx/>
                <a:buNone/>
                <a:defRPr/>
              </a:pPr>
              <a:r>
                <a:rPr lang="zh-CN" altLang="en-US" sz="1400" b="1" dirty="0" smtClean="0">
                  <a:latin typeface="微软雅黑" panose="020B0503020204020204" pitchFamily="34" charset="-122"/>
                  <a:ea typeface="微软雅黑" panose="020B0503020204020204" pitchFamily="34" charset="-122"/>
                </a:rPr>
                <a:t>点击“想法”图标</a:t>
              </a:r>
              <a:endParaRPr kumimoji="0" lang="en-US" altLang="zh-CN" sz="1400" b="1"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3" name="文本框 12"/>
            <p:cNvSpPr txBox="1"/>
            <p:nvPr/>
          </p:nvSpPr>
          <p:spPr>
            <a:xfrm>
              <a:off x="6302779" y="5745417"/>
              <a:ext cx="2314840" cy="415498"/>
            </a:xfrm>
            <a:prstGeom prst="rect">
              <a:avLst/>
            </a:prstGeom>
            <a:noFill/>
            <a:effectLst/>
          </p:spPr>
          <p:txBody>
            <a:bodyPr wrap="square">
              <a:spAutoFit/>
            </a:bodyPr>
            <a:lstStyle/>
            <a:p>
              <a:pPr marR="0" defTabSz="914400" eaLnBrk="1" hangingPunct="1">
                <a:lnSpc>
                  <a:spcPct val="150000"/>
                </a:lnSpc>
                <a:buClrTx/>
                <a:buSzTx/>
                <a:buFontTx/>
                <a:buNone/>
                <a:defRPr/>
              </a:pPr>
              <a:r>
                <a:rPr lang="zh-CN" altLang="en-US" sz="1400" b="1" dirty="0" smtClean="0">
                  <a:latin typeface="微软雅黑" panose="020B0503020204020204" pitchFamily="34" charset="-122"/>
                  <a:ea typeface="微软雅黑" panose="020B0503020204020204" pitchFamily="34" charset="-122"/>
                </a:rPr>
                <a:t>编辑“想法”并发布</a:t>
              </a:r>
              <a:endParaRPr kumimoji="0" lang="en-US" altLang="zh-CN" sz="1400" b="1"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8940351" y="5745417"/>
              <a:ext cx="2109856" cy="415498"/>
            </a:xfrm>
            <a:prstGeom prst="rect">
              <a:avLst/>
            </a:prstGeom>
            <a:noFill/>
            <a:effectLst/>
          </p:spPr>
          <p:txBody>
            <a:bodyPr wrap="square">
              <a:spAutoFit/>
            </a:bodyPr>
            <a:lstStyle/>
            <a:p>
              <a:pPr marR="0" defTabSz="914400" eaLnBrk="1" hangingPunct="1">
                <a:lnSpc>
                  <a:spcPct val="150000"/>
                </a:lnSpc>
                <a:buClrTx/>
                <a:buSzTx/>
                <a:buFontTx/>
                <a:buNone/>
                <a:defRPr/>
              </a:pPr>
              <a:r>
                <a:rPr lang="zh-CN" altLang="en-US" sz="1400" b="1" dirty="0" smtClean="0">
                  <a:latin typeface="微软雅黑" panose="020B0503020204020204" pitchFamily="34" charset="-122"/>
                  <a:ea typeface="微软雅黑" panose="020B0503020204020204" pitchFamily="34" charset="-122"/>
                </a:rPr>
                <a:t>点击“想法”查看</a:t>
              </a:r>
              <a:endParaRPr kumimoji="0" lang="en-US" altLang="zh-CN" sz="1400" b="1"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18029070"/>
      </p:ext>
    </p:extLst>
  </p:cSld>
  <p:clrMapOvr>
    <a:masterClrMapping/>
  </p:clrMapOvr>
  <p:transition spd="slow"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3165780" y="5922818"/>
            <a:ext cx="8500110" cy="458908"/>
          </a:xfrm>
          <a:prstGeom prst="rect">
            <a:avLst/>
          </a:prstGeom>
          <a:noFill/>
        </p:spPr>
        <p:txBody>
          <a:bodyPr wrap="square">
            <a:spAutoFit/>
          </a:bodyPr>
          <a:lstStyle/>
          <a:p>
            <a:pPr marR="0" defTabSz="914400" eaLnBrk="1" hangingPunct="1">
              <a:lnSpc>
                <a:spcPct val="150000"/>
              </a:lnSpc>
              <a:buClrTx/>
              <a:buSzTx/>
              <a:buFontTx/>
              <a:buNone/>
              <a:defRPr/>
            </a:pPr>
            <a:r>
              <a:rPr lang="zh-CN" altLang="en-US" b="1" noProof="0" dirty="0" smtClean="0">
                <a:latin typeface="微软雅黑" panose="020B0503020204020204" pitchFamily="34" charset="-122"/>
                <a:ea typeface="微软雅黑" panose="020B0503020204020204" pitchFamily="34" charset="-122"/>
              </a:rPr>
              <a:t>个人中心</a:t>
            </a:r>
            <a:r>
              <a:rPr lang="en-US" altLang="zh-CN" b="1" noProof="0" dirty="0" smtClean="0">
                <a:latin typeface="微软雅黑" panose="020B0503020204020204" pitchFamily="34" charset="-122"/>
                <a:ea typeface="微软雅黑" panose="020B0503020204020204" pitchFamily="34" charset="-122"/>
              </a:rPr>
              <a:t>-</a:t>
            </a:r>
            <a:r>
              <a:rPr lang="zh-CN" altLang="en-US" b="1" noProof="0" dirty="0" smtClean="0">
                <a:latin typeface="微软雅黑" panose="020B0503020204020204" pitchFamily="34" charset="-122"/>
                <a:ea typeface="微软雅黑" panose="020B0503020204020204" pitchFamily="34" charset="-122"/>
              </a:rPr>
              <a:t>我的想法</a:t>
            </a:r>
            <a:r>
              <a:rPr lang="en-US" altLang="zh-CN" b="1" noProof="0" dirty="0" smtClean="0">
                <a:latin typeface="微软雅黑" panose="020B0503020204020204" pitchFamily="34" charset="-122"/>
                <a:ea typeface="微软雅黑" panose="020B0503020204020204" pitchFamily="34" charset="-122"/>
              </a:rPr>
              <a:t>-</a:t>
            </a:r>
            <a:r>
              <a:rPr lang="zh-CN" altLang="en-US" b="1" noProof="0" dirty="0" smtClean="0">
                <a:latin typeface="微软雅黑" panose="020B0503020204020204" pitchFamily="34" charset="-122"/>
                <a:ea typeface="微软雅黑" panose="020B0503020204020204" pitchFamily="34" charset="-122"/>
              </a:rPr>
              <a:t>可对已发布的想法进行查看与删除</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2965749" y="1381948"/>
            <a:ext cx="6137946" cy="4221978"/>
            <a:chOff x="2891790" y="2134983"/>
            <a:chExt cx="6137946" cy="4221978"/>
          </a:xfrm>
        </p:grpSpPr>
        <p:pic>
          <p:nvPicPr>
            <p:cNvPr id="7" name="图片 6"/>
            <p:cNvPicPr>
              <a:picLocks noChangeAspect="1"/>
            </p:cNvPicPr>
            <p:nvPr/>
          </p:nvPicPr>
          <p:blipFill>
            <a:blip r:embed="rId3"/>
            <a:stretch>
              <a:fillRect/>
            </a:stretch>
          </p:blipFill>
          <p:spPr>
            <a:xfrm>
              <a:off x="2891790" y="2134983"/>
              <a:ext cx="2484357" cy="4221978"/>
            </a:xfrm>
            <a:prstGeom prst="rect">
              <a:avLst/>
            </a:prstGeom>
            <a:effectLst>
              <a:outerShdw blurRad="63500" sx="102000" sy="102000" algn="ctr" rotWithShape="0">
                <a:prstClr val="black">
                  <a:alpha val="40000"/>
                </a:prstClr>
              </a:outerShdw>
            </a:effectLst>
          </p:spPr>
        </p:pic>
        <p:pic>
          <p:nvPicPr>
            <p:cNvPr id="8" name="图片 7"/>
            <p:cNvPicPr>
              <a:picLocks noChangeAspect="1"/>
            </p:cNvPicPr>
            <p:nvPr/>
          </p:nvPicPr>
          <p:blipFill>
            <a:blip r:embed="rId4"/>
            <a:stretch>
              <a:fillRect/>
            </a:stretch>
          </p:blipFill>
          <p:spPr>
            <a:xfrm>
              <a:off x="6661310" y="2134983"/>
              <a:ext cx="2368426" cy="4221978"/>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561966940"/>
      </p:ext>
    </p:extLst>
  </p:cSld>
  <p:clrMapOvr>
    <a:masterClrMapping/>
  </p:clrMapOvr>
  <p:transition spd="slow" advTm="1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80161" y="1653596"/>
            <a:ext cx="8256869" cy="4247317"/>
            <a:chOff x="630452" y="6028371"/>
            <a:chExt cx="8256869" cy="4247317"/>
          </a:xfrm>
        </p:grpSpPr>
        <p:sp>
          <p:nvSpPr>
            <p:cNvPr id="6" name="文本框 5"/>
            <p:cNvSpPr txBox="1"/>
            <p:nvPr/>
          </p:nvSpPr>
          <p:spPr>
            <a:xfrm>
              <a:off x="1182428" y="6028371"/>
              <a:ext cx="7704893" cy="4247317"/>
            </a:xfrm>
            <a:prstGeom prst="rect">
              <a:avLst/>
            </a:prstGeom>
            <a:noFill/>
          </p:spPr>
          <p:txBody>
            <a:bodyPr wrap="square">
              <a:spAutoFit/>
            </a:bodyPr>
            <a:lstStyle/>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想法是什么？</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想法是阅读电子书的同时，将随想或笔记在当前电子书上进行记录。</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a:latin typeface="微软雅黑" panose="020B0503020204020204" pitchFamily="34" charset="-122"/>
                  <a:ea typeface="微软雅黑" panose="020B0503020204020204" pitchFamily="34" charset="-122"/>
                </a:rPr>
                <a:t>Tips</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为什么我在</a:t>
              </a:r>
              <a:r>
                <a:rPr lang="en-US" altLang="zh-CN" b="1" dirty="0" smtClean="0">
                  <a:latin typeface="微软雅黑" panose="020B0503020204020204" pitchFamily="34" charset="-122"/>
                  <a:ea typeface="微软雅黑" panose="020B0503020204020204" pitchFamily="34" charset="-122"/>
                </a:rPr>
                <a:t>PC</a:t>
              </a:r>
              <a:r>
                <a:rPr lang="zh-CN" altLang="en-US" b="1" dirty="0" smtClean="0">
                  <a:latin typeface="微软雅黑" panose="020B0503020204020204" pitchFamily="34" charset="-122"/>
                  <a:ea typeface="微软雅黑" panose="020B0503020204020204" pitchFamily="34" charset="-122"/>
                </a:rPr>
                <a:t>端没有看到“想法”功能？</a:t>
              </a:r>
              <a:endParaRPr lang="en-US" altLang="zh-CN" b="1" dirty="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目前“想法”功能仅支持移动端</a:t>
              </a:r>
              <a:r>
                <a:rPr lang="en-US" altLang="zh-CN" dirty="0" smtClean="0">
                  <a:latin typeface="微软雅黑" panose="020B0503020204020204" pitchFamily="34" charset="-122"/>
                  <a:ea typeface="微软雅黑" panose="020B0503020204020204" pitchFamily="34" charset="-122"/>
                </a:rPr>
                <a:t>APP</a:t>
              </a:r>
              <a:r>
                <a:rPr lang="zh-CN" altLang="en-US" dirty="0" smtClean="0">
                  <a:latin typeface="微软雅黑" panose="020B0503020204020204" pitchFamily="34" charset="-122"/>
                  <a:ea typeface="微软雅黑" panose="020B0503020204020204" pitchFamily="34" charset="-122"/>
                </a:rPr>
                <a:t>使用，</a:t>
              </a:r>
              <a:r>
                <a:rPr lang="en-US" altLang="zh-CN" dirty="0" smtClean="0">
                  <a:latin typeface="微软雅黑" panose="020B0503020204020204" pitchFamily="34" charset="-122"/>
                  <a:ea typeface="微软雅黑" panose="020B0503020204020204" pitchFamily="34" charset="-122"/>
                </a:rPr>
                <a:t>PC</a:t>
              </a:r>
              <a:r>
                <a:rPr lang="zh-CN" altLang="en-US" dirty="0" smtClean="0">
                  <a:latin typeface="微软雅黑" panose="020B0503020204020204" pitchFamily="34" charset="-122"/>
                  <a:ea typeface="微软雅黑" panose="020B0503020204020204" pitchFamily="34" charset="-122"/>
                </a:rPr>
                <a:t>端网页、</a:t>
              </a:r>
              <a:r>
                <a:rPr lang="en-US" altLang="zh-CN" dirty="0" smtClean="0">
                  <a:latin typeface="微软雅黑" panose="020B0503020204020204" pitchFamily="34" charset="-122"/>
                  <a:ea typeface="微软雅黑" panose="020B0503020204020204" pitchFamily="34" charset="-122"/>
                </a:rPr>
                <a:t>h5</a:t>
              </a:r>
              <a:r>
                <a:rPr lang="zh-CN" altLang="en-US" dirty="0" smtClean="0">
                  <a:latin typeface="微软雅黑" panose="020B0503020204020204" pitchFamily="34" charset="-122"/>
                  <a:ea typeface="微软雅黑" panose="020B0503020204020204" pitchFamily="34" charset="-122"/>
                </a:rPr>
                <a:t>版暂不支持</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a:latin typeface="微软雅黑" panose="020B0503020204020204" pitchFamily="34" charset="-122"/>
                  <a:ea typeface="微软雅黑" panose="020B0503020204020204" pitchFamily="34" charset="-122"/>
                </a:rPr>
                <a:t>Tips</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我发布了想法，谁能看到？</a:t>
              </a:r>
              <a:endParaRPr lang="en-US" altLang="zh-CN" b="1" dirty="0">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亲发布想法时，可选择公开或不公开锁，如选择公开则平台用户均可看到；如选择不公开则仅自己可见。</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defRPr/>
              </a:pPr>
              <a:r>
                <a:rPr lang="en-US" altLang="zh-CN" b="1" dirty="0" smtClean="0">
                  <a:latin typeface="微软雅黑" panose="020B0503020204020204" pitchFamily="34" charset="-122"/>
                  <a:ea typeface="微软雅黑" panose="020B0503020204020204" pitchFamily="34" charset="-122"/>
                </a:rPr>
                <a:t>Tips:</a:t>
              </a:r>
              <a:r>
                <a:rPr lang="zh-CN" altLang="en-US" b="1" dirty="0" smtClean="0">
                  <a:latin typeface="微软雅黑" panose="020B0503020204020204" pitchFamily="34" charset="-122"/>
                  <a:ea typeface="微软雅黑" panose="020B0503020204020204" pitchFamily="34" charset="-122"/>
                </a:rPr>
                <a:t>我发布了一条想法，想要删除怎么办？</a:t>
              </a:r>
              <a:endParaRPr lang="en-US" altLang="zh-CN" b="1"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dirty="0" smtClean="0">
                  <a:latin typeface="微软雅黑" panose="020B0503020204020204" pitchFamily="34" charset="-122"/>
                  <a:ea typeface="微软雅黑" panose="020B0503020204020204" pitchFamily="34" charset="-122"/>
                </a:rPr>
                <a:t>点击“我的”进入个人中心，点击“我的想法”，点击“编辑”即可选择删除。</a:t>
              </a:r>
              <a:endParaRPr lang="en-US" altLang="zh-CN" dirty="0" smtClean="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53148350-A4F7-487E-B68B-0D1AF7AB1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52" y="6189871"/>
              <a:ext cx="392650" cy="3926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grpSp>
      <p:pic>
        <p:nvPicPr>
          <p:cNvPr id="8" name="图片 7"/>
          <p:cNvPicPr>
            <a:picLocks noChangeAspect="1"/>
          </p:cNvPicPr>
          <p:nvPr/>
        </p:nvPicPr>
        <p:blipFill>
          <a:blip r:embed="rId4"/>
          <a:stretch>
            <a:fillRect/>
          </a:stretch>
        </p:blipFill>
        <p:spPr>
          <a:xfrm>
            <a:off x="236819" y="4644919"/>
            <a:ext cx="1770664" cy="1943498"/>
          </a:xfrm>
          <a:prstGeom prst="rect">
            <a:avLst/>
          </a:prstGeom>
        </p:spPr>
      </p:pic>
      <p:sp>
        <p:nvSpPr>
          <p:cNvPr id="9"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阅读技巧</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037434088"/>
      </p:ext>
    </p:extLst>
  </p:cSld>
  <p:clrMapOvr>
    <a:masterClrMapping/>
  </p:clrMapOvr>
  <p:transition spd="slow"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7"/>
          <p:cNvPicPr>
            <a:picLocks noChangeAspect="1"/>
          </p:cNvPicPr>
          <p:nvPr/>
        </p:nvPicPr>
        <p:blipFill>
          <a:blip r:embed="rId3"/>
          <a:stretch>
            <a:fillRect/>
          </a:stretch>
        </p:blipFill>
        <p:spPr>
          <a:xfrm>
            <a:off x="803275" y="123825"/>
            <a:ext cx="10552113" cy="6475413"/>
          </a:xfrm>
          <a:prstGeom prst="rect">
            <a:avLst/>
          </a:prstGeom>
          <a:noFill/>
          <a:ln w="9525">
            <a:noFill/>
          </a:ln>
        </p:spPr>
      </p:pic>
      <p:sp>
        <p:nvSpPr>
          <p:cNvPr id="2" name="矩形 1"/>
          <p:cNvSpPr/>
          <p:nvPr/>
        </p:nvSpPr>
        <p:spPr>
          <a:xfrm>
            <a:off x="2946400" y="-14287"/>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 name="矩形 2"/>
          <p:cNvSpPr/>
          <p:nvPr/>
        </p:nvSpPr>
        <p:spPr>
          <a:xfrm>
            <a:off x="4418013" y="1963738"/>
            <a:ext cx="3363913" cy="3165475"/>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17413" name="文本框 3"/>
          <p:cNvSpPr txBox="1"/>
          <p:nvPr/>
        </p:nvSpPr>
        <p:spPr>
          <a:xfrm>
            <a:off x="4899025" y="3733800"/>
            <a:ext cx="2393950" cy="584775"/>
          </a:xfrm>
          <a:prstGeom prst="rect">
            <a:avLst/>
          </a:prstGeom>
          <a:noFill/>
          <a:ln w="9525">
            <a:noFill/>
          </a:ln>
        </p:spPr>
        <p:txBody>
          <a:bodyPr>
            <a:spAutoFit/>
          </a:bodyPr>
          <a:lstStyle/>
          <a:p>
            <a:pPr algn="ctr" eaLnBrk="1" hangingPunct="1"/>
            <a:r>
              <a:rPr lang="zh-CN" altLang="en-US" sz="3200" b="1" dirty="0" smtClean="0">
                <a:latin typeface="微软雅黑" panose="020B0503020204020204" pitchFamily="34" charset="-122"/>
                <a:ea typeface="微软雅黑" panose="020B0503020204020204" pitchFamily="34" charset="-122"/>
              </a:rPr>
              <a:t>活动参与</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246688" y="2149475"/>
            <a:ext cx="1604963" cy="1446213"/>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altLang="zh-CN" sz="8800" b="1" kern="1200" cap="none" spc="-150" normalizeH="0" baseline="0" noProof="0" dirty="0" smtClean="0">
                <a:latin typeface="华文新魏" panose="02010800040101010101" pitchFamily="2" charset="-122"/>
                <a:ea typeface="华文新魏" panose="02010800040101010101" pitchFamily="2" charset="-122"/>
                <a:cs typeface="+mn-cs"/>
              </a:rPr>
              <a:t>05</a:t>
            </a:r>
            <a:endParaRPr kumimoji="0" lang="zh-CN" altLang="en-US" sz="8800" b="1" kern="1200" cap="none" spc="-150" normalizeH="0" baseline="0" noProof="0" dirty="0">
              <a:latin typeface="华文新魏" panose="02010800040101010101" pitchFamily="2" charset="-122"/>
              <a:ea typeface="华文新魏" panose="02010800040101010101" pitchFamily="2" charset="-122"/>
              <a:cs typeface="+mn-cs"/>
            </a:endParaRPr>
          </a:p>
        </p:txBody>
      </p:sp>
    </p:spTree>
    <p:extLst>
      <p:ext uri="{BB962C8B-B14F-4D97-AF65-F5344CB8AC3E}">
        <p14:creationId xmlns:p14="http://schemas.microsoft.com/office/powerpoint/2010/main" val="1050890572"/>
      </p:ext>
    </p:extLst>
  </p:cSld>
  <p:clrMapOvr>
    <a:masterClrMapping/>
  </p:clrMapOvr>
  <p:transition spd="slow" advClick="0" advTm="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9" name="文本框 17"/>
          <p:cNvSpPr txBox="1"/>
          <p:nvPr/>
        </p:nvSpPr>
        <p:spPr>
          <a:xfrm>
            <a:off x="5349279" y="236080"/>
            <a:ext cx="1620957" cy="523220"/>
          </a:xfrm>
          <a:prstGeom prst="rect">
            <a:avLst/>
          </a:prstGeom>
          <a:noFill/>
          <a:ln w="9525">
            <a:noFill/>
          </a:ln>
        </p:spPr>
        <p:txBody>
          <a:bodyPr wrap="none">
            <a:spAutoFit/>
          </a:bodyPr>
          <a:lstStyle/>
          <a:p>
            <a:pPr algn="ctr" eaLnBrk="1" hangingPunct="1"/>
            <a:r>
              <a:rPr lang="zh-CN" altLang="en-US" sz="2800" b="1" dirty="0" smtClean="0">
                <a:solidFill>
                  <a:schemeClr val="bg1"/>
                </a:solidFill>
                <a:latin typeface="微软雅黑" panose="020B0503020204020204" pitchFamily="34" charset="-122"/>
                <a:ea typeface="微软雅黑" panose="020B0503020204020204" pitchFamily="34" charset="-122"/>
              </a:rPr>
              <a:t>活动参与</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344043" y="1283914"/>
            <a:ext cx="3877985" cy="923330"/>
          </a:xfrm>
          <a:prstGeom prst="rect">
            <a:avLst/>
          </a:prstGeom>
        </p:spPr>
        <p:txBody>
          <a:bodyPr wrap="none">
            <a:spAutoFit/>
          </a:bodyPr>
          <a:lstStyle/>
          <a:p>
            <a:pPr algn="ctr"/>
            <a:r>
              <a:rPr lang="zh-CN" altLang="en-US" b="1" dirty="0" smtClean="0">
                <a:latin typeface="微软雅黑" panose="020B0503020204020204" pitchFamily="34" charset="-122"/>
                <a:ea typeface="微软雅黑" panose="020B0503020204020204" pitchFamily="34" charset="-122"/>
              </a:rPr>
              <a:t>可知平台“</a:t>
            </a:r>
            <a:r>
              <a:rPr lang="zh-CN" altLang="en-US" b="1" dirty="0">
                <a:latin typeface="微软雅黑" panose="020B0503020204020204" pitchFamily="34" charset="-122"/>
                <a:ea typeface="微软雅黑" panose="020B0503020204020204" pitchFamily="34" charset="-122"/>
              </a:rPr>
              <a:t>集藏书票、赢大奖”活动</a:t>
            </a:r>
            <a:br>
              <a:rPr lang="zh-CN" altLang="en-US" b="1" dirty="0">
                <a:latin typeface="微软雅黑" panose="020B0503020204020204" pitchFamily="34" charset="-122"/>
                <a:ea typeface="微软雅黑" panose="020B0503020204020204" pitchFamily="34" charset="-122"/>
              </a:rPr>
            </a:br>
            <a:endParaRPr lang="zh-CN" altLang="en-US" b="1" dirty="0">
              <a:latin typeface="微软雅黑" panose="020B0503020204020204" pitchFamily="34" charset="-122"/>
              <a:ea typeface="微软雅黑" panose="020B0503020204020204" pitchFamily="34" charset="-122"/>
            </a:endParaRPr>
          </a:p>
          <a:p>
            <a:pPr algn="ctr"/>
            <a:r>
              <a:rPr lang="en-US" altLang="zh-CN" b="1" dirty="0">
                <a:latin typeface="微软雅黑" panose="020B0503020204020204" pitchFamily="34" charset="-122"/>
                <a:ea typeface="微软雅黑" panose="020B0503020204020204" pitchFamily="34" charset="-122"/>
              </a:rPr>
              <a:t>   10</a:t>
            </a:r>
            <a:r>
              <a:rPr lang="zh-CN" altLang="en-US" b="1" dirty="0">
                <a:latin typeface="微软雅黑" panose="020B0503020204020204" pitchFamily="34" charset="-122"/>
                <a:ea typeface="微软雅黑" panose="020B0503020204020204" pitchFamily="34" charset="-122"/>
              </a:rPr>
              <a:t>万大奖等你来瓜分！</a:t>
            </a:r>
          </a:p>
        </p:txBody>
      </p:sp>
      <p:sp>
        <p:nvSpPr>
          <p:cNvPr id="21" name="矩形 20"/>
          <p:cNvSpPr/>
          <p:nvPr/>
        </p:nvSpPr>
        <p:spPr>
          <a:xfrm>
            <a:off x="3094189" y="2395037"/>
            <a:ext cx="6377691" cy="3477875"/>
          </a:xfrm>
          <a:prstGeom prst="rect">
            <a:avLst/>
          </a:prstGeom>
        </p:spPr>
        <p:txBody>
          <a:bodyPr wrap="square">
            <a:spAutoFit/>
          </a:bodyPr>
          <a:lstStyle/>
          <a:p>
            <a:pPr algn="ctr">
              <a:spcAft>
                <a:spcPts val="0"/>
              </a:spcAft>
            </a:pPr>
            <a:r>
              <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活动方式</a:t>
            </a:r>
          </a:p>
          <a:p>
            <a:pPr algn="ct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本次只要集齐</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张藏书票</a:t>
            </a:r>
          </a:p>
          <a:p>
            <a:pPr algn="ctr"/>
            <a:r>
              <a:rPr lang="zh-CN" altLang="en-US" sz="2000" b="1" dirty="0">
                <a:solidFill>
                  <a:srgbClr val="FF0000"/>
                </a:solidFill>
                <a:latin typeface="微软雅黑" panose="020B0503020204020204" pitchFamily="34" charset="-122"/>
                <a:ea typeface="微软雅黑" panose="020B0503020204020204" pitchFamily="34" charset="-122"/>
              </a:rPr>
              <a:t>即可获得</a:t>
            </a:r>
            <a:r>
              <a:rPr lang="en-US" altLang="zh-CN" sz="2000" b="1" dirty="0">
                <a:solidFill>
                  <a:srgbClr val="FF0000"/>
                </a:solidFill>
                <a:latin typeface="微软雅黑" panose="020B0503020204020204" pitchFamily="34" charset="-122"/>
                <a:ea typeface="微软雅黑" panose="020B0503020204020204" pitchFamily="34" charset="-122"/>
              </a:rPr>
              <a:t>1000</a:t>
            </a:r>
            <a:r>
              <a:rPr lang="zh-CN" altLang="en-US" sz="2000" b="1" dirty="0">
                <a:solidFill>
                  <a:srgbClr val="FF0000"/>
                </a:solidFill>
                <a:latin typeface="微软雅黑" panose="020B0503020204020204" pitchFamily="34" charset="-122"/>
                <a:ea typeface="微软雅黑" panose="020B0503020204020204" pitchFamily="34" charset="-122"/>
              </a:rPr>
              <a:t>元大奖（</a:t>
            </a:r>
            <a:r>
              <a:rPr lang="en-US" altLang="zh-CN" sz="2000" b="1" dirty="0">
                <a:solidFill>
                  <a:srgbClr val="FF0000"/>
                </a:solidFill>
                <a:latin typeface="微软雅黑" panose="020B0503020204020204" pitchFamily="34" charset="-122"/>
                <a:ea typeface="微软雅黑" panose="020B0503020204020204" pitchFamily="34" charset="-122"/>
              </a:rPr>
              <a:t>20</a:t>
            </a:r>
            <a:r>
              <a:rPr lang="zh-CN" altLang="en-US" sz="2000" b="1" dirty="0">
                <a:solidFill>
                  <a:srgbClr val="FF0000"/>
                </a:solidFill>
                <a:latin typeface="微软雅黑" panose="020B0503020204020204" pitchFamily="34" charset="-122"/>
                <a:ea typeface="微软雅黑" panose="020B0503020204020204" pitchFamily="34" charset="-122"/>
              </a:rPr>
              <a:t>名）</a:t>
            </a:r>
          </a:p>
          <a:p>
            <a:pPr algn="ct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集齐其中特定三张藏书票</a:t>
            </a:r>
          </a:p>
          <a:p>
            <a:pPr algn="ctr"/>
            <a:r>
              <a:rPr lang="zh-CN" altLang="en-US" sz="2000" b="1" dirty="0">
                <a:solidFill>
                  <a:srgbClr val="FF0000"/>
                </a:solidFill>
                <a:latin typeface="微软雅黑" panose="020B0503020204020204" pitchFamily="34" charset="-122"/>
                <a:ea typeface="微软雅黑" panose="020B0503020204020204" pitchFamily="34" charset="-122"/>
              </a:rPr>
              <a:t>即可获得</a:t>
            </a:r>
            <a:r>
              <a:rPr lang="en-US" altLang="zh-CN" sz="2000" b="1" dirty="0">
                <a:solidFill>
                  <a:srgbClr val="FF0000"/>
                </a:solidFill>
                <a:latin typeface="微软雅黑" panose="020B0503020204020204" pitchFamily="34" charset="-122"/>
                <a:ea typeface="微软雅黑" panose="020B0503020204020204" pitchFamily="34" charset="-122"/>
              </a:rPr>
              <a:t>200</a:t>
            </a:r>
            <a:r>
              <a:rPr lang="zh-CN" altLang="en-US" sz="2000" b="1" dirty="0">
                <a:solidFill>
                  <a:srgbClr val="FF0000"/>
                </a:solidFill>
                <a:latin typeface="微软雅黑" panose="020B0503020204020204" pitchFamily="34" charset="-122"/>
                <a:ea typeface="微软雅黑" panose="020B0503020204020204" pitchFamily="34" charset="-122"/>
              </a:rPr>
              <a:t>元奖励（</a:t>
            </a:r>
            <a:r>
              <a:rPr lang="en-US" altLang="zh-CN" sz="2000" b="1" dirty="0">
                <a:solidFill>
                  <a:srgbClr val="FF0000"/>
                </a:solidFill>
                <a:latin typeface="微软雅黑" panose="020B0503020204020204" pitchFamily="34" charset="-122"/>
                <a:ea typeface="微软雅黑" panose="020B0503020204020204" pitchFamily="34" charset="-122"/>
              </a:rPr>
              <a:t>400</a:t>
            </a:r>
            <a:r>
              <a:rPr lang="zh-CN" altLang="en-US" sz="2000" b="1" dirty="0">
                <a:solidFill>
                  <a:srgbClr val="FF0000"/>
                </a:solidFill>
                <a:latin typeface="微软雅黑" panose="020B0503020204020204" pitchFamily="34" charset="-122"/>
                <a:ea typeface="微软雅黑" panose="020B0503020204020204" pitchFamily="34" charset="-122"/>
              </a:rPr>
              <a:t>名）</a:t>
            </a:r>
          </a:p>
          <a:p>
            <a:pPr algn="ctr">
              <a:spcAft>
                <a:spcPts val="0"/>
              </a:spcAft>
            </a:pPr>
            <a:endParaRPr lang="en-US"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pPr>
            <a:r>
              <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活动时间</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pP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2019</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2019</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日</a:t>
            </a:r>
            <a:endPar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pPr>
            <a:endPar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pP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pPr>
            <a:r>
              <a:rPr lang="zh-CN" altLang="en-US" sz="2000" b="1" kern="100" dirty="0" smtClean="0">
                <a:latin typeface="微软雅黑" panose="020B0503020204020204" pitchFamily="34" charset="-122"/>
                <a:ea typeface="微软雅黑" panose="020B0503020204020204" pitchFamily="34" charset="-122"/>
                <a:cs typeface="Times New Roman" panose="02020603050405020304" pitchFamily="18" charset="0"/>
              </a:rPr>
              <a:t>活动具体说明请关注“可知”公众号</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89989766"/>
      </p:ext>
    </p:extLst>
  </p:cSld>
  <p:clrMapOvr>
    <a:masterClrMapping/>
  </p:clrMapOvr>
  <p:transition spd="med"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19413" y="-12700"/>
            <a:ext cx="6299200" cy="1096963"/>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7891" name="文本框 21"/>
          <p:cNvSpPr txBox="1"/>
          <p:nvPr/>
        </p:nvSpPr>
        <p:spPr>
          <a:xfrm>
            <a:off x="8070850" y="6996113"/>
            <a:ext cx="695325" cy="338137"/>
          </a:xfrm>
          <a:prstGeom prst="rect">
            <a:avLst/>
          </a:prstGeom>
          <a:noFill/>
          <a:ln w="9525">
            <a:noFill/>
          </a:ln>
        </p:spPr>
        <p:txBody>
          <a:bodyPr>
            <a:spAutoFit/>
          </a:bodyPr>
          <a:lstStyle/>
          <a:p>
            <a:pPr eaLnBrk="1" hangingPunct="1"/>
            <a:r>
              <a:rPr lang="zh-CN" altLang="en-US" sz="1600" dirty="0">
                <a:latin typeface="微软雅黑" panose="020B0503020204020204" pitchFamily="34" charset="-122"/>
                <a:ea typeface="微软雅黑" panose="020B0503020204020204" pitchFamily="34" charset="-122"/>
              </a:rPr>
              <a:t>延时</a:t>
            </a:r>
          </a:p>
        </p:txBody>
      </p:sp>
      <p:pic>
        <p:nvPicPr>
          <p:cNvPr id="37893" name="图片 4"/>
          <p:cNvPicPr>
            <a:picLocks noChangeAspect="1"/>
          </p:cNvPicPr>
          <p:nvPr/>
        </p:nvPicPr>
        <p:blipFill>
          <a:blip r:embed="rId3"/>
          <a:stretch>
            <a:fillRect/>
          </a:stretch>
        </p:blipFill>
        <p:spPr>
          <a:xfrm>
            <a:off x="3911283" y="6209983"/>
            <a:ext cx="1365250" cy="407987"/>
          </a:xfrm>
          <a:prstGeom prst="rect">
            <a:avLst/>
          </a:prstGeom>
          <a:noFill/>
          <a:ln w="9525">
            <a:noFill/>
          </a:ln>
        </p:spPr>
      </p:pic>
      <p:grpSp>
        <p:nvGrpSpPr>
          <p:cNvPr id="37894" name="组合 6"/>
          <p:cNvGrpSpPr/>
          <p:nvPr/>
        </p:nvGrpSpPr>
        <p:grpSpPr>
          <a:xfrm>
            <a:off x="4203700" y="5514023"/>
            <a:ext cx="3679825" cy="617537"/>
            <a:chOff x="4748600" y="6241002"/>
            <a:chExt cx="3679609" cy="616998"/>
          </a:xfrm>
        </p:grpSpPr>
        <p:pic>
          <p:nvPicPr>
            <p:cNvPr id="37898" name="图片 1"/>
            <p:cNvPicPr>
              <a:picLocks noChangeAspect="1"/>
            </p:cNvPicPr>
            <p:nvPr/>
          </p:nvPicPr>
          <p:blipFill>
            <a:blip r:embed="rId4"/>
            <a:stretch>
              <a:fillRect/>
            </a:stretch>
          </p:blipFill>
          <p:spPr>
            <a:xfrm>
              <a:off x="4748600" y="6241002"/>
              <a:ext cx="596045" cy="616998"/>
            </a:xfrm>
            <a:prstGeom prst="rect">
              <a:avLst/>
            </a:prstGeom>
            <a:noFill/>
            <a:ln w="9525">
              <a:noFill/>
            </a:ln>
          </p:spPr>
        </p:pic>
        <p:sp>
          <p:nvSpPr>
            <p:cNvPr id="37899" name="文本框 3"/>
            <p:cNvSpPr txBox="1"/>
            <p:nvPr/>
          </p:nvSpPr>
          <p:spPr>
            <a:xfrm>
              <a:off x="5242284" y="6363133"/>
              <a:ext cx="3185925" cy="369564"/>
            </a:xfrm>
            <a:prstGeom prst="rect">
              <a:avLst/>
            </a:prstGeom>
            <a:noFill/>
            <a:ln w="9525">
              <a:noFill/>
            </a:ln>
          </p:spPr>
          <p:txBody>
            <a:bodyPr wrap="none">
              <a:spAutoFit/>
            </a:bodyPr>
            <a:lstStyle/>
            <a:p>
              <a:pPr eaLnBrk="1" hangingPunct="1"/>
              <a:r>
                <a:rPr lang="zh-CN" altLang="en-US" b="1" dirty="0">
                  <a:latin typeface="微软雅黑" panose="020B0503020204020204" pitchFamily="34" charset="-122"/>
                  <a:ea typeface="微软雅黑" panose="020B0503020204020204" pitchFamily="34" charset="-122"/>
                </a:rPr>
                <a:t>科技出版与知识服务应用联盟</a:t>
              </a:r>
            </a:p>
          </p:txBody>
        </p:sp>
      </p:grpSp>
      <p:grpSp>
        <p:nvGrpSpPr>
          <p:cNvPr id="14" name="组合 13"/>
          <p:cNvGrpSpPr/>
          <p:nvPr/>
        </p:nvGrpSpPr>
        <p:grpSpPr>
          <a:xfrm>
            <a:off x="4869412" y="1406383"/>
            <a:ext cx="2721089" cy="386036"/>
            <a:chOff x="4008341" y="3415725"/>
            <a:chExt cx="3627328" cy="369332"/>
          </a:xfrm>
          <a:solidFill>
            <a:srgbClr val="E6571E"/>
          </a:solidFill>
        </p:grpSpPr>
        <p:sp>
          <p:nvSpPr>
            <p:cNvPr id="15" name="矩形 14"/>
            <p:cNvSpPr/>
            <p:nvPr/>
          </p:nvSpPr>
          <p:spPr>
            <a:xfrm>
              <a:off x="4829157" y="3415725"/>
              <a:ext cx="2015424" cy="369332"/>
            </a:xfrm>
            <a:prstGeom prst="rect">
              <a:avLst/>
            </a:prstGeom>
            <a:grp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www.keledge.com</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连接符 15"/>
            <p:cNvCxnSpPr/>
            <p:nvPr/>
          </p:nvCxnSpPr>
          <p:spPr>
            <a:xfrm flipH="1">
              <a:off x="4008341" y="3592424"/>
              <a:ext cx="646399" cy="0"/>
            </a:xfrm>
            <a:prstGeom prst="line">
              <a:avLst/>
            </a:prstGeom>
            <a:grpFill/>
            <a:ln w="1905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989270" y="3586253"/>
              <a:ext cx="646399" cy="0"/>
            </a:xfrm>
            <a:prstGeom prst="line">
              <a:avLst/>
            </a:prstGeom>
            <a:grpFill/>
            <a:ln w="19050">
              <a:solidFill>
                <a:srgbClr val="ED7D31"/>
              </a:solidFill>
            </a:ln>
          </p:spPr>
          <p:style>
            <a:lnRef idx="1">
              <a:schemeClr val="accent1"/>
            </a:lnRef>
            <a:fillRef idx="0">
              <a:schemeClr val="accent1"/>
            </a:fillRef>
            <a:effectRef idx="0">
              <a:schemeClr val="accent1"/>
            </a:effectRef>
            <a:fontRef idx="minor">
              <a:schemeClr val="tx1"/>
            </a:fontRef>
          </p:style>
        </p:cxnSp>
      </p:grpSp>
      <p:sp>
        <p:nvSpPr>
          <p:cNvPr id="5" name="文本框 3"/>
          <p:cNvSpPr txBox="1"/>
          <p:nvPr/>
        </p:nvSpPr>
        <p:spPr>
          <a:xfrm>
            <a:off x="2764665" y="4879250"/>
            <a:ext cx="1338828" cy="369332"/>
          </a:xfrm>
          <a:prstGeom prst="rect">
            <a:avLst/>
          </a:prstGeom>
          <a:noFill/>
          <a:ln w="9525">
            <a:noFill/>
          </a:ln>
        </p:spPr>
        <p:txBody>
          <a:bodyPr wrap="none">
            <a:spAutoFit/>
          </a:bodyPr>
          <a:lstStyle/>
          <a:p>
            <a:pPr eaLnBrk="1" hangingPunct="1"/>
            <a:r>
              <a:rPr lang="zh-CN" altLang="en-US" dirty="0">
                <a:latin typeface="微软雅黑" panose="020B0503020204020204" pitchFamily="34" charset="-122"/>
                <a:ea typeface="微软雅黑" panose="020B0503020204020204" pitchFamily="34" charset="-122"/>
              </a:rPr>
              <a:t>可知公众号</a:t>
            </a:r>
          </a:p>
        </p:txBody>
      </p:sp>
      <p:sp>
        <p:nvSpPr>
          <p:cNvPr id="6" name="文本框 3"/>
          <p:cNvSpPr txBox="1"/>
          <p:nvPr/>
        </p:nvSpPr>
        <p:spPr>
          <a:xfrm>
            <a:off x="8418512" y="4879250"/>
            <a:ext cx="1069524" cy="369332"/>
          </a:xfrm>
          <a:prstGeom prst="rect">
            <a:avLst/>
          </a:prstGeom>
          <a:noFill/>
          <a:ln w="9525">
            <a:noFill/>
          </a:ln>
        </p:spPr>
        <p:txBody>
          <a:bodyPr wrap="none">
            <a:spAutoFit/>
          </a:bodyPr>
          <a:lstStyle/>
          <a:p>
            <a:pPr eaLnBrk="1" hangingPunct="1"/>
            <a:r>
              <a:rPr lang="zh-CN" altLang="en-US" dirty="0">
                <a:latin typeface="微软雅黑" panose="020B0503020204020204" pitchFamily="34" charset="-122"/>
                <a:ea typeface="微软雅黑" panose="020B0503020204020204" pitchFamily="34" charset="-122"/>
              </a:rPr>
              <a:t>可知</a:t>
            </a:r>
            <a:r>
              <a:rPr lang="en-US" altLang="zh-CN" dirty="0">
                <a:latin typeface="微软雅黑" panose="020B0503020204020204" pitchFamily="34" charset="-122"/>
                <a:ea typeface="微软雅黑" panose="020B0503020204020204" pitchFamily="34" charset="-122"/>
              </a:rPr>
              <a:t>app</a:t>
            </a:r>
          </a:p>
        </p:txBody>
      </p:sp>
      <p:pic>
        <p:nvPicPr>
          <p:cNvPr id="7" name="图片 6"/>
          <p:cNvPicPr>
            <a:picLocks noChangeAspect="1"/>
          </p:cNvPicPr>
          <p:nvPr/>
        </p:nvPicPr>
        <p:blipFill>
          <a:blip r:embed="rId5"/>
          <a:stretch>
            <a:fillRect/>
          </a:stretch>
        </p:blipFill>
        <p:spPr>
          <a:xfrm>
            <a:off x="7462754" y="2250328"/>
            <a:ext cx="2487607" cy="2450264"/>
          </a:xfrm>
          <a:prstGeom prst="rect">
            <a:avLst/>
          </a:prstGeom>
        </p:spPr>
      </p:pic>
      <p:pic>
        <p:nvPicPr>
          <p:cNvPr id="8" name="图片 7"/>
          <p:cNvPicPr>
            <a:picLocks noChangeAspect="1"/>
          </p:cNvPicPr>
          <p:nvPr/>
        </p:nvPicPr>
        <p:blipFill>
          <a:blip r:embed="rId6"/>
          <a:stretch>
            <a:fillRect/>
          </a:stretch>
        </p:blipFill>
        <p:spPr>
          <a:xfrm>
            <a:off x="2175665" y="2214399"/>
            <a:ext cx="2693747" cy="2521012"/>
          </a:xfrm>
          <a:prstGeom prst="rect">
            <a:avLst/>
          </a:prstGeom>
        </p:spPr>
      </p:pic>
      <p:pic>
        <p:nvPicPr>
          <p:cNvPr id="4" name="图片 3" descr="浩如烟海 求为可知-白-仿兰亭体"/>
          <p:cNvPicPr>
            <a:picLocks noChangeAspect="1"/>
          </p:cNvPicPr>
          <p:nvPr/>
        </p:nvPicPr>
        <p:blipFill>
          <a:blip r:embed="rId7"/>
          <a:stretch>
            <a:fillRect/>
          </a:stretch>
        </p:blipFill>
        <p:spPr>
          <a:xfrm>
            <a:off x="3434079" y="-130740"/>
            <a:ext cx="5492750" cy="1908737"/>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5606" y="5866657"/>
            <a:ext cx="1719408" cy="903939"/>
          </a:xfrm>
          <a:prstGeom prst="rect">
            <a:avLst/>
          </a:prstGeom>
        </p:spPr>
      </p:pic>
    </p:spTree>
  </p:cSld>
  <p:clrMapOvr>
    <a:masterClrMapping/>
  </p:clrMapOvr>
  <p:transition spd="slow" advClick="0" advTm="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7"/>
          <p:cNvPicPr>
            <a:picLocks noChangeAspect="1"/>
          </p:cNvPicPr>
          <p:nvPr/>
        </p:nvPicPr>
        <p:blipFill>
          <a:blip r:embed="rId3"/>
          <a:stretch>
            <a:fillRect/>
          </a:stretch>
        </p:blipFill>
        <p:spPr>
          <a:xfrm>
            <a:off x="561975" y="198438"/>
            <a:ext cx="10552113" cy="6475412"/>
          </a:xfrm>
          <a:prstGeom prst="rect">
            <a:avLst/>
          </a:prstGeom>
          <a:noFill/>
          <a:ln w="9525">
            <a:noFill/>
          </a:ln>
        </p:spPr>
      </p:pic>
      <p:sp>
        <p:nvSpPr>
          <p:cNvPr id="2" name="矩形 1"/>
          <p:cNvSpPr/>
          <p:nvPr/>
        </p:nvSpPr>
        <p:spPr>
          <a:xfrm>
            <a:off x="2946400" y="0"/>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 name="矩形 2"/>
          <p:cNvSpPr/>
          <p:nvPr/>
        </p:nvSpPr>
        <p:spPr>
          <a:xfrm>
            <a:off x="4418013" y="1963738"/>
            <a:ext cx="3363913" cy="3165475"/>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9221" name="文本框 3"/>
          <p:cNvSpPr txBox="1"/>
          <p:nvPr/>
        </p:nvSpPr>
        <p:spPr>
          <a:xfrm>
            <a:off x="4879975" y="3914775"/>
            <a:ext cx="2393950" cy="583565"/>
          </a:xfrm>
          <a:prstGeom prst="rect">
            <a:avLst/>
          </a:prstGeom>
          <a:noFill/>
          <a:ln w="9525">
            <a:noFill/>
          </a:ln>
        </p:spPr>
        <p:txBody>
          <a:bodyPr>
            <a:spAutoFit/>
          </a:bodyPr>
          <a:lstStyle/>
          <a:p>
            <a:pPr algn="ctr" eaLnBrk="1" hangingPunct="1"/>
            <a:r>
              <a:rPr lang="zh-CN" altLang="en-US" sz="3200" b="1" dirty="0" smtClean="0">
                <a:latin typeface="微软雅黑" panose="020B0503020204020204" pitchFamily="34" charset="-122"/>
                <a:ea typeface="微软雅黑" panose="020B0503020204020204" pitchFamily="34" charset="-122"/>
              </a:rPr>
              <a:t>可知是什么？</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268913" y="2184400"/>
            <a:ext cx="1604963" cy="1446213"/>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altLang="zh-CN" sz="8800" b="1" kern="1200" cap="none" spc="-150" normalizeH="0" baseline="0" noProof="0" dirty="0">
                <a:latin typeface="华文新魏" panose="02010800040101010101" pitchFamily="2" charset="-122"/>
                <a:ea typeface="华文新魏" panose="02010800040101010101" pitchFamily="2" charset="-122"/>
                <a:cs typeface="+mn-cs"/>
              </a:rPr>
              <a:t>01</a:t>
            </a:r>
            <a:endParaRPr kumimoji="0" lang="zh-CN" altLang="en-US" sz="8800" b="1" kern="1200" cap="none" spc="-150" normalizeH="0" baseline="0" noProof="0" dirty="0">
              <a:latin typeface="华文新魏" panose="02010800040101010101" pitchFamily="2" charset="-122"/>
              <a:ea typeface="华文新魏" panose="02010800040101010101" pitchFamily="2" charset="-122"/>
              <a:cs typeface="+mn-cs"/>
            </a:endParaRPr>
          </a:p>
        </p:txBody>
      </p:sp>
    </p:spTree>
  </p:cSld>
  <p:clrMapOvr>
    <a:masterClrMapping/>
  </p:clrMapOvr>
  <p:transition spd="slow" advClick="0"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buFont typeface="Arial" panose="020B0604020202020204" pitchFamily="34" charset="0"/>
              <a:buNone/>
            </a:pPr>
            <a:r>
              <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可知平台 </a:t>
            </a:r>
          </a:p>
        </p:txBody>
      </p:sp>
      <p:sp>
        <p:nvSpPr>
          <p:cNvPr id="47" name="矩形 46"/>
          <p:cNvSpPr/>
          <p:nvPr>
            <p:custDataLst>
              <p:tags r:id="rId2"/>
            </p:custDataLst>
          </p:nvPr>
        </p:nvSpPr>
        <p:spPr>
          <a:xfrm>
            <a:off x="1101090" y="5095240"/>
            <a:ext cx="1851025" cy="541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b="1" dirty="0" smtClean="0">
                <a:latin typeface="微软雅黑" panose="020B0503020204020204" pitchFamily="34" charset="-122"/>
                <a:ea typeface="微软雅黑" panose="020B0503020204020204" pitchFamily="34" charset="-122"/>
                <a:cs typeface="+mj-cs"/>
              </a:rPr>
              <a:t>专业书籍直供</a:t>
            </a:r>
            <a:endParaRPr lang="zh-CN" altLang="en-US" b="1" dirty="0">
              <a:latin typeface="微软雅黑" panose="020B0503020204020204" pitchFamily="34" charset="-122"/>
              <a:ea typeface="微软雅黑" panose="020B0503020204020204" pitchFamily="34" charset="-122"/>
              <a:cs typeface="+mj-cs"/>
            </a:endParaRPr>
          </a:p>
        </p:txBody>
      </p:sp>
      <p:sp>
        <p:nvSpPr>
          <p:cNvPr id="48" name="文本框 47"/>
          <p:cNvSpPr txBox="1"/>
          <p:nvPr>
            <p:custDataLst>
              <p:tags r:id="rId3"/>
            </p:custDataLst>
          </p:nvPr>
        </p:nvSpPr>
        <p:spPr>
          <a:xfrm>
            <a:off x="210820" y="4966970"/>
            <a:ext cx="857885" cy="798195"/>
          </a:xfrm>
          <a:prstGeom prst="rect">
            <a:avLst/>
          </a:prstGeom>
          <a:noFill/>
        </p:spPr>
        <p:txBody>
          <a:bodyPr wrap="square" lIns="0" tIns="0" rIns="0" bIns="0" rtlCol="0" anchor="ctr" anchorCtr="1">
            <a:normAutofit fontScale="97500"/>
          </a:bodyPr>
          <a:lstStyle/>
          <a:p>
            <a:pPr algn="ctr"/>
            <a:r>
              <a:rPr lang="en-US" altLang="zh-CN" b="1" dirty="0">
                <a:solidFill>
                  <a:schemeClr val="accent1"/>
                </a:solidFill>
                <a:ea typeface="微软雅黑" panose="020B0503020204020204" pitchFamily="34" charset="-122"/>
              </a:rPr>
              <a:t>01</a:t>
            </a:r>
            <a:endParaRPr lang="zh-CN" altLang="en-US" b="1" dirty="0">
              <a:solidFill>
                <a:schemeClr val="accent1"/>
              </a:solidFill>
              <a:ea typeface="微软雅黑" panose="020B0503020204020204" pitchFamily="34" charset="-122"/>
            </a:endParaRPr>
          </a:p>
        </p:txBody>
      </p:sp>
      <p:sp>
        <p:nvSpPr>
          <p:cNvPr id="49" name="矩形 48"/>
          <p:cNvSpPr/>
          <p:nvPr>
            <p:custDataLst>
              <p:tags r:id="rId4"/>
            </p:custDataLst>
          </p:nvPr>
        </p:nvSpPr>
        <p:spPr>
          <a:xfrm>
            <a:off x="343535" y="5777230"/>
            <a:ext cx="2741295" cy="635000"/>
          </a:xfrm>
          <a:prstGeom prst="rect">
            <a:avLst/>
          </a:prstGeom>
        </p:spPr>
        <p:txBody>
          <a:bodyPr wrap="square">
            <a:noAutofit/>
          </a:bodyPr>
          <a:lstStyle/>
          <a:p>
            <a:pPr>
              <a:lnSpc>
                <a:spcPct val="120000"/>
              </a:lnSpc>
            </a:pPr>
            <a:r>
              <a:rPr lang="zh-CN" altLang="en-US" b="1" noProof="0" dirty="0">
                <a:solidFill>
                  <a:schemeClr val="bg1">
                    <a:lumMod val="50000"/>
                  </a:schemeClr>
                </a:solidFill>
                <a:latin typeface="微软雅黑" panose="020B0503020204020204" pitchFamily="34" charset="-122"/>
                <a:ea typeface="微软雅黑" panose="020B0503020204020204" pitchFamily="34" charset="-122"/>
                <a:sym typeface="+mn-ea"/>
              </a:rPr>
              <a:t>国内顶级专业出版社直供</a:t>
            </a:r>
            <a:endParaRPr lang="en-US" altLang="zh-CN" dirty="0">
              <a:ea typeface="微软雅黑" panose="020B0503020204020204" pitchFamily="34" charset="-122"/>
            </a:endParaRPr>
          </a:p>
        </p:txBody>
      </p:sp>
      <p:sp>
        <p:nvSpPr>
          <p:cNvPr id="51" name="矩形 50"/>
          <p:cNvSpPr/>
          <p:nvPr>
            <p:custDataLst>
              <p:tags r:id="rId5"/>
            </p:custDataLst>
          </p:nvPr>
        </p:nvSpPr>
        <p:spPr>
          <a:xfrm>
            <a:off x="3975100" y="5095240"/>
            <a:ext cx="1849755" cy="541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b="1" dirty="0" smtClean="0">
                <a:latin typeface="微软雅黑" panose="020B0503020204020204" pitchFamily="34" charset="-122"/>
                <a:ea typeface="微软雅黑" panose="020B0503020204020204" pitchFamily="34" charset="-122"/>
                <a:cs typeface="+mj-cs"/>
              </a:rPr>
              <a:t>新书抢先阅读</a:t>
            </a:r>
            <a:endParaRPr lang="zh-CN" altLang="en-US" b="1" dirty="0">
              <a:latin typeface="微软雅黑" panose="020B0503020204020204" pitchFamily="34" charset="-122"/>
              <a:ea typeface="微软雅黑" panose="020B0503020204020204" pitchFamily="34" charset="-122"/>
              <a:cs typeface="+mj-cs"/>
            </a:endParaRPr>
          </a:p>
        </p:txBody>
      </p:sp>
      <p:sp>
        <p:nvSpPr>
          <p:cNvPr id="52" name="文本框 51"/>
          <p:cNvSpPr txBox="1"/>
          <p:nvPr>
            <p:custDataLst>
              <p:tags r:id="rId6"/>
            </p:custDataLst>
          </p:nvPr>
        </p:nvSpPr>
        <p:spPr>
          <a:xfrm>
            <a:off x="3084830" y="4966970"/>
            <a:ext cx="857885" cy="798195"/>
          </a:xfrm>
          <a:prstGeom prst="rect">
            <a:avLst/>
          </a:prstGeom>
          <a:noFill/>
        </p:spPr>
        <p:txBody>
          <a:bodyPr wrap="square" lIns="0" tIns="0" rIns="0" bIns="0" rtlCol="0" anchor="ctr" anchorCtr="1">
            <a:normAutofit fontScale="97500"/>
          </a:bodyPr>
          <a:lstStyle/>
          <a:p>
            <a:pPr algn="ctr"/>
            <a:r>
              <a:rPr lang="en-US" altLang="zh-CN" b="1" dirty="0">
                <a:solidFill>
                  <a:schemeClr val="accent2"/>
                </a:solidFill>
                <a:ea typeface="微软雅黑" panose="020B0503020204020204" pitchFamily="34" charset="-122"/>
              </a:rPr>
              <a:t>02</a:t>
            </a:r>
            <a:endParaRPr lang="zh-CN" altLang="en-US" b="1" dirty="0">
              <a:solidFill>
                <a:schemeClr val="accent2"/>
              </a:solidFill>
              <a:ea typeface="微软雅黑" panose="020B0503020204020204" pitchFamily="34" charset="-122"/>
            </a:endParaRPr>
          </a:p>
        </p:txBody>
      </p:sp>
      <p:sp>
        <p:nvSpPr>
          <p:cNvPr id="54" name="矩形 53"/>
          <p:cNvSpPr/>
          <p:nvPr>
            <p:custDataLst>
              <p:tags r:id="rId7"/>
            </p:custDataLst>
          </p:nvPr>
        </p:nvSpPr>
        <p:spPr>
          <a:xfrm>
            <a:off x="3291260" y="5777230"/>
            <a:ext cx="2981960" cy="635000"/>
          </a:xfrm>
          <a:prstGeom prst="rect">
            <a:avLst/>
          </a:prstGeom>
        </p:spPr>
        <p:txBody>
          <a:bodyPr wrap="square">
            <a:noAutofit/>
          </a:bodyPr>
          <a:lstStyle/>
          <a:p>
            <a:pPr>
              <a:lnSpc>
                <a:spcPct val="120000"/>
              </a:lnSpc>
            </a:pPr>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纸电</a:t>
            </a:r>
            <a:r>
              <a:rPr lang="zh-CN" altLang="en-US" b="1" noProof="0" dirty="0" smtClean="0">
                <a:solidFill>
                  <a:schemeClr val="bg1">
                    <a:lumMod val="50000"/>
                  </a:schemeClr>
                </a:solidFill>
                <a:latin typeface="微软雅黑" panose="020B0503020204020204" pitchFamily="34" charset="-122"/>
                <a:ea typeface="微软雅黑" panose="020B0503020204020204" pitchFamily="34" charset="-122"/>
              </a:rPr>
              <a:t>同步上线荐购看全本</a:t>
            </a:r>
            <a:endParaRPr lang="zh-CN" altLang="en-US" b="1" noProof="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矩形 55"/>
          <p:cNvSpPr/>
          <p:nvPr>
            <p:custDataLst>
              <p:tags r:id="rId8"/>
            </p:custDataLst>
          </p:nvPr>
        </p:nvSpPr>
        <p:spPr>
          <a:xfrm>
            <a:off x="6836410" y="5095240"/>
            <a:ext cx="1851025" cy="54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b="1" dirty="0" smtClean="0">
                <a:latin typeface="微软雅黑" panose="020B0503020204020204" pitchFamily="34" charset="-122"/>
                <a:ea typeface="微软雅黑" panose="020B0503020204020204" pitchFamily="34" charset="-122"/>
                <a:cs typeface="+mj-cs"/>
              </a:rPr>
              <a:t>智能匹配</a:t>
            </a:r>
            <a:r>
              <a:rPr lang="zh-CN" altLang="en-US" b="1" dirty="0">
                <a:latin typeface="微软雅黑" panose="020B0503020204020204" pitchFamily="34" charset="-122"/>
                <a:ea typeface="微软雅黑" panose="020B0503020204020204" pitchFamily="34" charset="-122"/>
                <a:cs typeface="+mj-cs"/>
              </a:rPr>
              <a:t>学习</a:t>
            </a:r>
          </a:p>
        </p:txBody>
      </p:sp>
      <p:sp>
        <p:nvSpPr>
          <p:cNvPr id="58" name="文本框 57"/>
          <p:cNvSpPr txBox="1"/>
          <p:nvPr>
            <p:custDataLst>
              <p:tags r:id="rId9"/>
            </p:custDataLst>
          </p:nvPr>
        </p:nvSpPr>
        <p:spPr>
          <a:xfrm>
            <a:off x="5946140" y="4966970"/>
            <a:ext cx="857885" cy="798195"/>
          </a:xfrm>
          <a:prstGeom prst="rect">
            <a:avLst/>
          </a:prstGeom>
          <a:noFill/>
        </p:spPr>
        <p:txBody>
          <a:bodyPr wrap="square" lIns="0" tIns="0" rIns="0" bIns="0" rtlCol="0" anchor="ctr" anchorCtr="1">
            <a:normAutofit fontScale="97500"/>
          </a:bodyPr>
          <a:lstStyle/>
          <a:p>
            <a:pPr algn="ctr"/>
            <a:r>
              <a:rPr lang="en-US" altLang="zh-CN" b="1" dirty="0">
                <a:solidFill>
                  <a:schemeClr val="accent3"/>
                </a:solidFill>
                <a:ea typeface="微软雅黑" panose="020B0503020204020204" pitchFamily="34" charset="-122"/>
              </a:rPr>
              <a:t>03</a:t>
            </a:r>
            <a:endParaRPr lang="zh-CN" altLang="en-US" b="1" dirty="0">
              <a:solidFill>
                <a:schemeClr val="accent3"/>
              </a:solidFill>
              <a:ea typeface="微软雅黑" panose="020B0503020204020204" pitchFamily="34" charset="-122"/>
            </a:endParaRPr>
          </a:p>
        </p:txBody>
      </p:sp>
      <p:sp>
        <p:nvSpPr>
          <p:cNvPr id="59" name="矩形 58"/>
          <p:cNvSpPr/>
          <p:nvPr>
            <p:custDataLst>
              <p:tags r:id="rId10"/>
            </p:custDataLst>
          </p:nvPr>
        </p:nvSpPr>
        <p:spPr>
          <a:xfrm>
            <a:off x="6589845" y="5777230"/>
            <a:ext cx="2741295" cy="635000"/>
          </a:xfrm>
          <a:prstGeom prst="rect">
            <a:avLst/>
          </a:prstGeom>
        </p:spPr>
        <p:txBody>
          <a:bodyPr wrap="square">
            <a:noAutofit/>
          </a:bodyPr>
          <a:lstStyle/>
          <a:p>
            <a:pPr>
              <a:lnSpc>
                <a:spcPct val="120000"/>
              </a:lnSpc>
            </a:pPr>
            <a:r>
              <a:rPr lang="zh-CN" altLang="en-US" b="1" noProof="0" dirty="0" smtClean="0">
                <a:solidFill>
                  <a:schemeClr val="bg1">
                    <a:lumMod val="50000"/>
                  </a:schemeClr>
                </a:solidFill>
                <a:latin typeface="微软雅黑" panose="020B0503020204020204" pitchFamily="34" charset="-122"/>
                <a:ea typeface="微软雅黑" panose="020B0503020204020204" pitchFamily="34" charset="-122"/>
                <a:sym typeface="+mn-ea"/>
              </a:rPr>
              <a:t>智能匹配系统性学习</a:t>
            </a:r>
            <a:endParaRPr lang="en-US" altLang="zh-CN" dirty="0">
              <a:ea typeface="微软雅黑" panose="020B0503020204020204" pitchFamily="34" charset="-122"/>
            </a:endParaRPr>
          </a:p>
        </p:txBody>
      </p:sp>
      <p:sp>
        <p:nvSpPr>
          <p:cNvPr id="61" name="矩形 60"/>
          <p:cNvSpPr/>
          <p:nvPr>
            <p:custDataLst>
              <p:tags r:id="rId11"/>
            </p:custDataLst>
          </p:nvPr>
        </p:nvSpPr>
        <p:spPr>
          <a:xfrm>
            <a:off x="9699625" y="5095240"/>
            <a:ext cx="1851025" cy="5416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b="1" dirty="0" smtClean="0">
                <a:latin typeface="微软雅黑" panose="020B0503020204020204" pitchFamily="34" charset="-122"/>
                <a:ea typeface="微软雅黑" panose="020B0503020204020204" pitchFamily="34" charset="-122"/>
                <a:cs typeface="+mj-cs"/>
              </a:rPr>
              <a:t>跨端应用体验</a:t>
            </a:r>
            <a:endParaRPr lang="zh-CN" altLang="en-US" b="1" dirty="0">
              <a:latin typeface="微软雅黑" panose="020B0503020204020204" pitchFamily="34" charset="-122"/>
              <a:ea typeface="微软雅黑" panose="020B0503020204020204" pitchFamily="34" charset="-122"/>
              <a:cs typeface="+mj-cs"/>
            </a:endParaRPr>
          </a:p>
        </p:txBody>
      </p:sp>
      <p:sp>
        <p:nvSpPr>
          <p:cNvPr id="62" name="文本框 61"/>
          <p:cNvSpPr txBox="1"/>
          <p:nvPr>
            <p:custDataLst>
              <p:tags r:id="rId12"/>
            </p:custDataLst>
          </p:nvPr>
        </p:nvSpPr>
        <p:spPr>
          <a:xfrm>
            <a:off x="8809355" y="4966970"/>
            <a:ext cx="857885" cy="798195"/>
          </a:xfrm>
          <a:prstGeom prst="rect">
            <a:avLst/>
          </a:prstGeom>
          <a:noFill/>
        </p:spPr>
        <p:txBody>
          <a:bodyPr wrap="square" lIns="0" tIns="0" rIns="0" bIns="0" rtlCol="0" anchor="ctr" anchorCtr="1">
            <a:normAutofit fontScale="97500"/>
          </a:bodyPr>
          <a:lstStyle/>
          <a:p>
            <a:pPr algn="ctr"/>
            <a:r>
              <a:rPr lang="en-US" altLang="zh-CN" b="1" dirty="0">
                <a:solidFill>
                  <a:schemeClr val="accent4"/>
                </a:solidFill>
                <a:ea typeface="微软雅黑" panose="020B0503020204020204" pitchFamily="34" charset="-122"/>
              </a:rPr>
              <a:t>04</a:t>
            </a:r>
            <a:endParaRPr lang="zh-CN" altLang="en-US" b="1" dirty="0">
              <a:solidFill>
                <a:schemeClr val="accent4"/>
              </a:solidFill>
              <a:ea typeface="微软雅黑" panose="020B0503020204020204" pitchFamily="34" charset="-122"/>
            </a:endParaRPr>
          </a:p>
        </p:txBody>
      </p:sp>
      <p:sp>
        <p:nvSpPr>
          <p:cNvPr id="63" name="矩形 62"/>
          <p:cNvSpPr/>
          <p:nvPr>
            <p:custDataLst>
              <p:tags r:id="rId13"/>
            </p:custDataLst>
          </p:nvPr>
        </p:nvSpPr>
        <p:spPr>
          <a:xfrm>
            <a:off x="9181564" y="5777230"/>
            <a:ext cx="2741295" cy="635000"/>
          </a:xfrm>
          <a:prstGeom prst="rect">
            <a:avLst/>
          </a:prstGeom>
        </p:spPr>
        <p:txBody>
          <a:bodyPr wrap="square">
            <a:noAutofit/>
          </a:bodyPr>
          <a:lstStyle/>
          <a:p>
            <a:pPr>
              <a:lnSpc>
                <a:spcPct val="12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rPr>
              <a:t>多端交互</a:t>
            </a:r>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便捷应用体验</a:t>
            </a:r>
            <a:endParaRPr lang="zh-CN" altLang="en-US" b="1" noProof="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Rectangle 10"/>
          <p:cNvSpPr/>
          <p:nvPr>
            <p:custDataLst>
              <p:tags r:id="rId14"/>
            </p:custDataLst>
          </p:nvPr>
        </p:nvSpPr>
        <p:spPr>
          <a:xfrm>
            <a:off x="4277294" y="3566203"/>
            <a:ext cx="1707569" cy="82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th-TH">
              <a:solidFill>
                <a:srgbClr val="00AFF0"/>
              </a:solidFill>
            </a:endParaRPr>
          </a:p>
        </p:txBody>
      </p:sp>
      <p:sp>
        <p:nvSpPr>
          <p:cNvPr id="6" name="Rectangle 5"/>
          <p:cNvSpPr/>
          <p:nvPr>
            <p:custDataLst>
              <p:tags r:id="rId15"/>
            </p:custDataLst>
          </p:nvPr>
        </p:nvSpPr>
        <p:spPr>
          <a:xfrm>
            <a:off x="4284136" y="1358900"/>
            <a:ext cx="1708973" cy="1536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th-TH">
              <a:solidFill>
                <a:prstClr val="white"/>
              </a:solidFill>
            </a:endParaRPr>
          </a:p>
        </p:txBody>
      </p:sp>
      <p:sp>
        <p:nvSpPr>
          <p:cNvPr id="7" name="Rectangle 13"/>
          <p:cNvSpPr/>
          <p:nvPr>
            <p:custDataLst>
              <p:tags r:id="rId16"/>
            </p:custDataLst>
          </p:nvPr>
        </p:nvSpPr>
        <p:spPr>
          <a:xfrm>
            <a:off x="6133197" y="3566203"/>
            <a:ext cx="1708973" cy="82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th-TH">
              <a:solidFill>
                <a:prstClr val="white"/>
              </a:solidFill>
            </a:endParaRPr>
          </a:p>
        </p:txBody>
      </p:sp>
      <p:sp>
        <p:nvSpPr>
          <p:cNvPr id="8" name="Rectangle 6"/>
          <p:cNvSpPr/>
          <p:nvPr>
            <p:custDataLst>
              <p:tags r:id="rId17"/>
            </p:custDataLst>
          </p:nvPr>
        </p:nvSpPr>
        <p:spPr>
          <a:xfrm>
            <a:off x="6137806" y="1358900"/>
            <a:ext cx="1708973" cy="1536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th-TH">
              <a:solidFill>
                <a:srgbClr val="949494"/>
              </a:solidFill>
            </a:endParaRPr>
          </a:p>
        </p:txBody>
      </p:sp>
      <p:sp>
        <p:nvSpPr>
          <p:cNvPr id="11" name="文本框 10"/>
          <p:cNvSpPr txBox="1"/>
          <p:nvPr>
            <p:custDataLst>
              <p:tags r:id="rId18"/>
            </p:custDataLst>
          </p:nvPr>
        </p:nvSpPr>
        <p:spPr>
          <a:xfrm>
            <a:off x="4370153" y="2937324"/>
            <a:ext cx="1614850" cy="3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eaLnBrk="1" hangingPunct="1">
              <a:defRPr sz="1800" b="1">
                <a:latin typeface="+mj-lt"/>
                <a:ea typeface="+mj-ea"/>
                <a:cs typeface="+mj-cs"/>
              </a:defRPr>
            </a:lvl1pPr>
            <a:lvl2pPr marL="742950" indent="-285750">
              <a:defRPr>
                <a:ea typeface="宋体" panose="02010600030101010101" pitchFamily="2" charset="-122"/>
              </a:defRPr>
            </a:lvl2pPr>
            <a:lvl3pPr marL="1143000" indent="-228600">
              <a:defRPr>
                <a:ea typeface="宋体" panose="02010600030101010101" pitchFamily="2" charset="-122"/>
              </a:defRPr>
            </a:lvl3pPr>
            <a:lvl4pPr marL="1600200" indent="-228600">
              <a:defRPr>
                <a:ea typeface="宋体" panose="02010600030101010101" pitchFamily="2" charset="-122"/>
              </a:defRPr>
            </a:lvl4pPr>
            <a:lvl5pPr marL="2057400" indent="-228600">
              <a:defRPr>
                <a:ea typeface="宋体" panose="02010600030101010101" pitchFamily="2" charset="-122"/>
              </a:defRPr>
            </a:lvl5pPr>
            <a:lvl6pPr marL="2514600" indent="-228600" fontAlgn="base">
              <a:spcBef>
                <a:spcPct val="0"/>
              </a:spcBef>
              <a:spcAft>
                <a:spcPct val="0"/>
              </a:spcAft>
              <a:defRPr>
                <a:ea typeface="宋体" panose="02010600030101010101" pitchFamily="2" charset="-122"/>
              </a:defRPr>
            </a:lvl6pPr>
            <a:lvl7pPr marL="2971800" indent="-228600" fontAlgn="base">
              <a:spcBef>
                <a:spcPct val="0"/>
              </a:spcBef>
              <a:spcAft>
                <a:spcPct val="0"/>
              </a:spcAft>
              <a:defRPr>
                <a:ea typeface="宋体" panose="02010600030101010101" pitchFamily="2" charset="-122"/>
              </a:defRPr>
            </a:lvl7pPr>
            <a:lvl8pPr marL="3429000" indent="-228600" fontAlgn="base">
              <a:spcBef>
                <a:spcPct val="0"/>
              </a:spcBef>
              <a:spcAft>
                <a:spcPct val="0"/>
              </a:spcAft>
              <a:defRPr>
                <a:ea typeface="宋体" panose="02010600030101010101" pitchFamily="2" charset="-122"/>
              </a:defRPr>
            </a:lvl8pPr>
            <a:lvl9pPr marL="3886200" indent="-228600" fontAlgn="base">
              <a:spcBef>
                <a:spcPct val="0"/>
              </a:spcBef>
              <a:spcAft>
                <a:spcPct val="0"/>
              </a:spcAft>
              <a:defRPr>
                <a:ea typeface="宋体" panose="02010600030101010101" pitchFamily="2" charset="-122"/>
              </a:defRPr>
            </a:lvl9pPr>
          </a:lstStyle>
          <a:p>
            <a:pPr marL="0" indent="0" algn="ctr">
              <a:lnSpc>
                <a:spcPct val="100000"/>
              </a:lnSpc>
              <a:spcBef>
                <a:spcPts val="0"/>
              </a:spcBef>
              <a:spcAft>
                <a:spcPts val="0"/>
              </a:spcAft>
            </a:pPr>
            <a:r>
              <a:rPr lang="zh-CN" altLang="en-US" dirty="0">
                <a:latin typeface="微软雅黑" panose="020B0503020204020204" pitchFamily="34" charset="-122"/>
                <a:ea typeface="微软雅黑" panose="020B0503020204020204" pitchFamily="34" charset="-122"/>
              </a:rPr>
              <a:t>专业类电</a:t>
            </a:r>
            <a:r>
              <a:rPr lang="zh-CN" altLang="en-US" dirty="0" smtClean="0">
                <a:latin typeface="微软雅黑" panose="020B0503020204020204" pitchFamily="34" charset="-122"/>
                <a:ea typeface="微软雅黑" panose="020B0503020204020204" pitchFamily="34" charset="-122"/>
              </a:rPr>
              <a:t>子书阅读</a:t>
            </a: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custDataLst>
              <p:tags r:id="rId19"/>
            </p:custDataLst>
          </p:nvPr>
        </p:nvSpPr>
        <p:spPr>
          <a:xfrm>
            <a:off x="6227715" y="2937324"/>
            <a:ext cx="1614850" cy="3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eaLnBrk="1" hangingPunct="1">
              <a:defRPr sz="1800" b="1">
                <a:latin typeface="+mj-lt"/>
                <a:ea typeface="+mj-ea"/>
                <a:cs typeface="+mj-cs"/>
              </a:defRPr>
            </a:lvl1pPr>
            <a:lvl2pPr marL="742950" indent="-285750">
              <a:defRPr>
                <a:ea typeface="宋体" panose="02010600030101010101" pitchFamily="2" charset="-122"/>
              </a:defRPr>
            </a:lvl2pPr>
            <a:lvl3pPr marL="1143000" indent="-228600">
              <a:defRPr>
                <a:ea typeface="宋体" panose="02010600030101010101" pitchFamily="2" charset="-122"/>
              </a:defRPr>
            </a:lvl3pPr>
            <a:lvl4pPr marL="1600200" indent="-228600">
              <a:defRPr>
                <a:ea typeface="宋体" panose="02010600030101010101" pitchFamily="2" charset="-122"/>
              </a:defRPr>
            </a:lvl4pPr>
            <a:lvl5pPr marL="2057400" indent="-228600">
              <a:defRPr>
                <a:ea typeface="宋体" panose="02010600030101010101" pitchFamily="2" charset="-122"/>
              </a:defRPr>
            </a:lvl5pPr>
            <a:lvl6pPr marL="2514600" indent="-228600" fontAlgn="base">
              <a:spcBef>
                <a:spcPct val="0"/>
              </a:spcBef>
              <a:spcAft>
                <a:spcPct val="0"/>
              </a:spcAft>
              <a:defRPr>
                <a:ea typeface="宋体" panose="02010600030101010101" pitchFamily="2" charset="-122"/>
              </a:defRPr>
            </a:lvl6pPr>
            <a:lvl7pPr marL="2971800" indent="-228600" fontAlgn="base">
              <a:spcBef>
                <a:spcPct val="0"/>
              </a:spcBef>
              <a:spcAft>
                <a:spcPct val="0"/>
              </a:spcAft>
              <a:defRPr>
                <a:ea typeface="宋体" panose="02010600030101010101" pitchFamily="2" charset="-122"/>
              </a:defRPr>
            </a:lvl7pPr>
            <a:lvl8pPr marL="3429000" indent="-228600" fontAlgn="base">
              <a:spcBef>
                <a:spcPct val="0"/>
              </a:spcBef>
              <a:spcAft>
                <a:spcPct val="0"/>
              </a:spcAft>
              <a:defRPr>
                <a:ea typeface="宋体" panose="02010600030101010101" pitchFamily="2" charset="-122"/>
              </a:defRPr>
            </a:lvl8pPr>
            <a:lvl9pPr marL="3886200" indent="-228600" fontAlgn="base">
              <a:spcBef>
                <a:spcPct val="0"/>
              </a:spcBef>
              <a:spcAft>
                <a:spcPct val="0"/>
              </a:spcAft>
              <a:defRPr>
                <a:ea typeface="宋体" panose="02010600030101010101" pitchFamily="2" charset="-122"/>
              </a:defRPr>
            </a:lvl9pPr>
          </a:lstStyle>
          <a:p>
            <a:pPr marL="0" indent="0" algn="ctr">
              <a:lnSpc>
                <a:spcPct val="100000"/>
              </a:lnSpc>
              <a:spcBef>
                <a:spcPts val="0"/>
              </a:spcBef>
              <a:spcAft>
                <a:spcPts val="0"/>
              </a:spcAft>
            </a:pPr>
            <a:r>
              <a:rPr lang="zh-CN" altLang="en-US" dirty="0">
                <a:latin typeface="微软雅黑" panose="020B0503020204020204" pitchFamily="34" charset="-122"/>
                <a:ea typeface="微软雅黑" panose="020B0503020204020204" pitchFamily="34" charset="-122"/>
              </a:rPr>
              <a:t>专业知识</a:t>
            </a:r>
            <a:r>
              <a:rPr lang="zh-CN" altLang="en-US" dirty="0" smtClean="0">
                <a:latin typeface="微软雅黑" panose="020B0503020204020204" pitchFamily="34" charset="-122"/>
                <a:ea typeface="微软雅黑" panose="020B0503020204020204" pitchFamily="34" charset="-122"/>
              </a:rPr>
              <a:t>产品学习</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3942715" y="4009110"/>
            <a:ext cx="7060565" cy="57912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可知</a:t>
            </a:r>
            <a:r>
              <a:rPr kumimoji="0" lang="zh-CN" altLang="en-US"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：专业电子书阅读平台</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4782240" y="1857901"/>
            <a:ext cx="712763" cy="619093"/>
            <a:chOff x="250825" y="2946400"/>
            <a:chExt cx="1106488" cy="1169988"/>
          </a:xfrm>
        </p:grpSpPr>
        <p:sp>
          <p:nvSpPr>
            <p:cNvPr id="27" name="Freeform 25"/>
            <p:cNvSpPr>
              <a:spLocks noEditPoints="1"/>
            </p:cNvSpPr>
            <p:nvPr/>
          </p:nvSpPr>
          <p:spPr bwMode="auto">
            <a:xfrm>
              <a:off x="250825" y="2946400"/>
              <a:ext cx="1106488" cy="919163"/>
            </a:xfrm>
            <a:custGeom>
              <a:avLst/>
              <a:gdLst>
                <a:gd name="T0" fmla="*/ 40 w 697"/>
                <a:gd name="T1" fmla="*/ 0 h 579"/>
                <a:gd name="T2" fmla="*/ 32 w 697"/>
                <a:gd name="T3" fmla="*/ 0 h 579"/>
                <a:gd name="T4" fmla="*/ 18 w 697"/>
                <a:gd name="T5" fmla="*/ 6 h 579"/>
                <a:gd name="T6" fmla="*/ 6 w 697"/>
                <a:gd name="T7" fmla="*/ 18 h 579"/>
                <a:gd name="T8" fmla="*/ 0 w 697"/>
                <a:gd name="T9" fmla="*/ 32 h 579"/>
                <a:gd name="T10" fmla="*/ 0 w 697"/>
                <a:gd name="T11" fmla="*/ 537 h 579"/>
                <a:gd name="T12" fmla="*/ 0 w 697"/>
                <a:gd name="T13" fmla="*/ 545 h 579"/>
                <a:gd name="T14" fmla="*/ 6 w 697"/>
                <a:gd name="T15" fmla="*/ 561 h 579"/>
                <a:gd name="T16" fmla="*/ 18 w 697"/>
                <a:gd name="T17" fmla="*/ 571 h 579"/>
                <a:gd name="T18" fmla="*/ 32 w 697"/>
                <a:gd name="T19" fmla="*/ 577 h 579"/>
                <a:gd name="T20" fmla="*/ 657 w 697"/>
                <a:gd name="T21" fmla="*/ 579 h 579"/>
                <a:gd name="T22" fmla="*/ 665 w 697"/>
                <a:gd name="T23" fmla="*/ 577 h 579"/>
                <a:gd name="T24" fmla="*/ 679 w 697"/>
                <a:gd name="T25" fmla="*/ 571 h 579"/>
                <a:gd name="T26" fmla="*/ 691 w 697"/>
                <a:gd name="T27" fmla="*/ 561 h 579"/>
                <a:gd name="T28" fmla="*/ 697 w 697"/>
                <a:gd name="T29" fmla="*/ 545 h 579"/>
                <a:gd name="T30" fmla="*/ 697 w 697"/>
                <a:gd name="T31" fmla="*/ 42 h 579"/>
                <a:gd name="T32" fmla="*/ 697 w 697"/>
                <a:gd name="T33" fmla="*/ 32 h 579"/>
                <a:gd name="T34" fmla="*/ 691 w 697"/>
                <a:gd name="T35" fmla="*/ 18 h 579"/>
                <a:gd name="T36" fmla="*/ 679 w 697"/>
                <a:gd name="T37" fmla="*/ 6 h 579"/>
                <a:gd name="T38" fmla="*/ 665 w 697"/>
                <a:gd name="T39" fmla="*/ 0 h 579"/>
                <a:gd name="T40" fmla="*/ 657 w 697"/>
                <a:gd name="T41" fmla="*/ 0 h 579"/>
                <a:gd name="T42" fmla="*/ 348 w 697"/>
                <a:gd name="T43" fmla="*/ 549 h 579"/>
                <a:gd name="T44" fmla="*/ 336 w 697"/>
                <a:gd name="T45" fmla="*/ 547 h 579"/>
                <a:gd name="T46" fmla="*/ 322 w 697"/>
                <a:gd name="T47" fmla="*/ 531 h 579"/>
                <a:gd name="T48" fmla="*/ 318 w 697"/>
                <a:gd name="T49" fmla="*/ 521 h 579"/>
                <a:gd name="T50" fmla="*/ 320 w 697"/>
                <a:gd name="T51" fmla="*/ 515 h 579"/>
                <a:gd name="T52" fmla="*/ 328 w 697"/>
                <a:gd name="T53" fmla="*/ 499 h 579"/>
                <a:gd name="T54" fmla="*/ 342 w 697"/>
                <a:gd name="T55" fmla="*/ 491 h 579"/>
                <a:gd name="T56" fmla="*/ 348 w 697"/>
                <a:gd name="T57" fmla="*/ 491 h 579"/>
                <a:gd name="T58" fmla="*/ 360 w 697"/>
                <a:gd name="T59" fmla="*/ 493 h 579"/>
                <a:gd name="T60" fmla="*/ 377 w 697"/>
                <a:gd name="T61" fmla="*/ 509 h 579"/>
                <a:gd name="T62" fmla="*/ 379 w 697"/>
                <a:gd name="T63" fmla="*/ 521 h 579"/>
                <a:gd name="T64" fmla="*/ 377 w 697"/>
                <a:gd name="T65" fmla="*/ 527 h 579"/>
                <a:gd name="T66" fmla="*/ 368 w 697"/>
                <a:gd name="T67" fmla="*/ 541 h 579"/>
                <a:gd name="T68" fmla="*/ 354 w 697"/>
                <a:gd name="T69" fmla="*/ 549 h 579"/>
                <a:gd name="T70" fmla="*/ 348 w 697"/>
                <a:gd name="T71" fmla="*/ 549 h 579"/>
                <a:gd name="T72" fmla="*/ 42 w 697"/>
                <a:gd name="T73" fmla="*/ 463 h 579"/>
                <a:gd name="T74" fmla="*/ 655 w 697"/>
                <a:gd name="T75" fmla="*/ 4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7" h="579">
                  <a:moveTo>
                    <a:pt x="657" y="0"/>
                  </a:moveTo>
                  <a:lnTo>
                    <a:pt x="40" y="0"/>
                  </a:lnTo>
                  <a:lnTo>
                    <a:pt x="40" y="0"/>
                  </a:lnTo>
                  <a:lnTo>
                    <a:pt x="32" y="0"/>
                  </a:lnTo>
                  <a:lnTo>
                    <a:pt x="24" y="2"/>
                  </a:lnTo>
                  <a:lnTo>
                    <a:pt x="18" y="6"/>
                  </a:lnTo>
                  <a:lnTo>
                    <a:pt x="12" y="12"/>
                  </a:lnTo>
                  <a:lnTo>
                    <a:pt x="6" y="18"/>
                  </a:lnTo>
                  <a:lnTo>
                    <a:pt x="2" y="24"/>
                  </a:lnTo>
                  <a:lnTo>
                    <a:pt x="0" y="32"/>
                  </a:lnTo>
                  <a:lnTo>
                    <a:pt x="0" y="42"/>
                  </a:lnTo>
                  <a:lnTo>
                    <a:pt x="0" y="537"/>
                  </a:lnTo>
                  <a:lnTo>
                    <a:pt x="0" y="537"/>
                  </a:lnTo>
                  <a:lnTo>
                    <a:pt x="0" y="545"/>
                  </a:lnTo>
                  <a:lnTo>
                    <a:pt x="2" y="553"/>
                  </a:lnTo>
                  <a:lnTo>
                    <a:pt x="6" y="561"/>
                  </a:lnTo>
                  <a:lnTo>
                    <a:pt x="12" y="567"/>
                  </a:lnTo>
                  <a:lnTo>
                    <a:pt x="18" y="571"/>
                  </a:lnTo>
                  <a:lnTo>
                    <a:pt x="24" y="575"/>
                  </a:lnTo>
                  <a:lnTo>
                    <a:pt x="32" y="577"/>
                  </a:lnTo>
                  <a:lnTo>
                    <a:pt x="40" y="579"/>
                  </a:lnTo>
                  <a:lnTo>
                    <a:pt x="657" y="579"/>
                  </a:lnTo>
                  <a:lnTo>
                    <a:pt x="657" y="579"/>
                  </a:lnTo>
                  <a:lnTo>
                    <a:pt x="665" y="577"/>
                  </a:lnTo>
                  <a:lnTo>
                    <a:pt x="673" y="575"/>
                  </a:lnTo>
                  <a:lnTo>
                    <a:pt x="679" y="571"/>
                  </a:lnTo>
                  <a:lnTo>
                    <a:pt x="685" y="567"/>
                  </a:lnTo>
                  <a:lnTo>
                    <a:pt x="691" y="561"/>
                  </a:lnTo>
                  <a:lnTo>
                    <a:pt x="695" y="553"/>
                  </a:lnTo>
                  <a:lnTo>
                    <a:pt x="697" y="545"/>
                  </a:lnTo>
                  <a:lnTo>
                    <a:pt x="697" y="537"/>
                  </a:lnTo>
                  <a:lnTo>
                    <a:pt x="697" y="42"/>
                  </a:lnTo>
                  <a:lnTo>
                    <a:pt x="697" y="42"/>
                  </a:lnTo>
                  <a:lnTo>
                    <a:pt x="697" y="32"/>
                  </a:lnTo>
                  <a:lnTo>
                    <a:pt x="695" y="24"/>
                  </a:lnTo>
                  <a:lnTo>
                    <a:pt x="691" y="18"/>
                  </a:lnTo>
                  <a:lnTo>
                    <a:pt x="685" y="12"/>
                  </a:lnTo>
                  <a:lnTo>
                    <a:pt x="679" y="6"/>
                  </a:lnTo>
                  <a:lnTo>
                    <a:pt x="673" y="2"/>
                  </a:lnTo>
                  <a:lnTo>
                    <a:pt x="665" y="0"/>
                  </a:lnTo>
                  <a:lnTo>
                    <a:pt x="657" y="0"/>
                  </a:lnTo>
                  <a:lnTo>
                    <a:pt x="657" y="0"/>
                  </a:lnTo>
                  <a:close/>
                  <a:moveTo>
                    <a:pt x="348" y="549"/>
                  </a:moveTo>
                  <a:lnTo>
                    <a:pt x="348" y="549"/>
                  </a:lnTo>
                  <a:lnTo>
                    <a:pt x="342" y="549"/>
                  </a:lnTo>
                  <a:lnTo>
                    <a:pt x="336" y="547"/>
                  </a:lnTo>
                  <a:lnTo>
                    <a:pt x="328" y="541"/>
                  </a:lnTo>
                  <a:lnTo>
                    <a:pt x="322" y="531"/>
                  </a:lnTo>
                  <a:lnTo>
                    <a:pt x="320" y="527"/>
                  </a:lnTo>
                  <a:lnTo>
                    <a:pt x="318" y="521"/>
                  </a:lnTo>
                  <a:lnTo>
                    <a:pt x="318" y="521"/>
                  </a:lnTo>
                  <a:lnTo>
                    <a:pt x="320" y="515"/>
                  </a:lnTo>
                  <a:lnTo>
                    <a:pt x="322" y="509"/>
                  </a:lnTo>
                  <a:lnTo>
                    <a:pt x="328" y="499"/>
                  </a:lnTo>
                  <a:lnTo>
                    <a:pt x="336" y="493"/>
                  </a:lnTo>
                  <a:lnTo>
                    <a:pt x="342" y="491"/>
                  </a:lnTo>
                  <a:lnTo>
                    <a:pt x="348" y="491"/>
                  </a:lnTo>
                  <a:lnTo>
                    <a:pt x="348" y="491"/>
                  </a:lnTo>
                  <a:lnTo>
                    <a:pt x="354" y="491"/>
                  </a:lnTo>
                  <a:lnTo>
                    <a:pt x="360" y="493"/>
                  </a:lnTo>
                  <a:lnTo>
                    <a:pt x="368" y="499"/>
                  </a:lnTo>
                  <a:lnTo>
                    <a:pt x="377" y="509"/>
                  </a:lnTo>
                  <a:lnTo>
                    <a:pt x="377" y="515"/>
                  </a:lnTo>
                  <a:lnTo>
                    <a:pt x="379" y="521"/>
                  </a:lnTo>
                  <a:lnTo>
                    <a:pt x="379" y="521"/>
                  </a:lnTo>
                  <a:lnTo>
                    <a:pt x="377" y="527"/>
                  </a:lnTo>
                  <a:lnTo>
                    <a:pt x="377" y="531"/>
                  </a:lnTo>
                  <a:lnTo>
                    <a:pt x="368" y="541"/>
                  </a:lnTo>
                  <a:lnTo>
                    <a:pt x="360" y="547"/>
                  </a:lnTo>
                  <a:lnTo>
                    <a:pt x="354" y="549"/>
                  </a:lnTo>
                  <a:lnTo>
                    <a:pt x="348" y="549"/>
                  </a:lnTo>
                  <a:lnTo>
                    <a:pt x="348" y="549"/>
                  </a:lnTo>
                  <a:close/>
                  <a:moveTo>
                    <a:pt x="655" y="463"/>
                  </a:moveTo>
                  <a:lnTo>
                    <a:pt x="42" y="463"/>
                  </a:lnTo>
                  <a:lnTo>
                    <a:pt x="42" y="42"/>
                  </a:lnTo>
                  <a:lnTo>
                    <a:pt x="655" y="42"/>
                  </a:lnTo>
                  <a:lnTo>
                    <a:pt x="655" y="463"/>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463550" y="3881438"/>
              <a:ext cx="681038" cy="234950"/>
            </a:xfrm>
            <a:custGeom>
              <a:avLst/>
              <a:gdLst>
                <a:gd name="T0" fmla="*/ 395 w 429"/>
                <a:gd name="T1" fmla="*/ 102 h 148"/>
                <a:gd name="T2" fmla="*/ 291 w 429"/>
                <a:gd name="T3" fmla="*/ 102 h 148"/>
                <a:gd name="T4" fmla="*/ 291 w 429"/>
                <a:gd name="T5" fmla="*/ 0 h 148"/>
                <a:gd name="T6" fmla="*/ 138 w 429"/>
                <a:gd name="T7" fmla="*/ 0 h 148"/>
                <a:gd name="T8" fmla="*/ 138 w 429"/>
                <a:gd name="T9" fmla="*/ 102 h 148"/>
                <a:gd name="T10" fmla="*/ 36 w 429"/>
                <a:gd name="T11" fmla="*/ 102 h 148"/>
                <a:gd name="T12" fmla="*/ 36 w 429"/>
                <a:gd name="T13" fmla="*/ 102 h 148"/>
                <a:gd name="T14" fmla="*/ 22 w 429"/>
                <a:gd name="T15" fmla="*/ 104 h 148"/>
                <a:gd name="T16" fmla="*/ 10 w 429"/>
                <a:gd name="T17" fmla="*/ 108 h 148"/>
                <a:gd name="T18" fmla="*/ 4 w 429"/>
                <a:gd name="T19" fmla="*/ 114 h 148"/>
                <a:gd name="T20" fmla="*/ 2 w 429"/>
                <a:gd name="T21" fmla="*/ 118 h 148"/>
                <a:gd name="T22" fmla="*/ 0 w 429"/>
                <a:gd name="T23" fmla="*/ 122 h 148"/>
                <a:gd name="T24" fmla="*/ 0 w 429"/>
                <a:gd name="T25" fmla="*/ 148 h 148"/>
                <a:gd name="T26" fmla="*/ 429 w 429"/>
                <a:gd name="T27" fmla="*/ 148 h 148"/>
                <a:gd name="T28" fmla="*/ 429 w 429"/>
                <a:gd name="T29" fmla="*/ 122 h 148"/>
                <a:gd name="T30" fmla="*/ 429 w 429"/>
                <a:gd name="T31" fmla="*/ 122 h 148"/>
                <a:gd name="T32" fmla="*/ 429 w 429"/>
                <a:gd name="T33" fmla="*/ 118 h 148"/>
                <a:gd name="T34" fmla="*/ 427 w 429"/>
                <a:gd name="T35" fmla="*/ 114 h 148"/>
                <a:gd name="T36" fmla="*/ 419 w 429"/>
                <a:gd name="T37" fmla="*/ 108 h 148"/>
                <a:gd name="T38" fmla="*/ 407 w 429"/>
                <a:gd name="T39" fmla="*/ 104 h 148"/>
                <a:gd name="T40" fmla="*/ 395 w 429"/>
                <a:gd name="T41" fmla="*/ 102 h 148"/>
                <a:gd name="T42" fmla="*/ 395 w 429"/>
                <a:gd name="T43" fmla="*/ 10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9" h="148">
                  <a:moveTo>
                    <a:pt x="395" y="102"/>
                  </a:moveTo>
                  <a:lnTo>
                    <a:pt x="291" y="102"/>
                  </a:lnTo>
                  <a:lnTo>
                    <a:pt x="291" y="0"/>
                  </a:lnTo>
                  <a:lnTo>
                    <a:pt x="138" y="0"/>
                  </a:lnTo>
                  <a:lnTo>
                    <a:pt x="138" y="102"/>
                  </a:lnTo>
                  <a:lnTo>
                    <a:pt x="36" y="102"/>
                  </a:lnTo>
                  <a:lnTo>
                    <a:pt x="36" y="102"/>
                  </a:lnTo>
                  <a:lnTo>
                    <a:pt x="22" y="104"/>
                  </a:lnTo>
                  <a:lnTo>
                    <a:pt x="10" y="108"/>
                  </a:lnTo>
                  <a:lnTo>
                    <a:pt x="4" y="114"/>
                  </a:lnTo>
                  <a:lnTo>
                    <a:pt x="2" y="118"/>
                  </a:lnTo>
                  <a:lnTo>
                    <a:pt x="0" y="122"/>
                  </a:lnTo>
                  <a:lnTo>
                    <a:pt x="0" y="148"/>
                  </a:lnTo>
                  <a:lnTo>
                    <a:pt x="429" y="148"/>
                  </a:lnTo>
                  <a:lnTo>
                    <a:pt x="429" y="122"/>
                  </a:lnTo>
                  <a:lnTo>
                    <a:pt x="429" y="122"/>
                  </a:lnTo>
                  <a:lnTo>
                    <a:pt x="429" y="118"/>
                  </a:lnTo>
                  <a:lnTo>
                    <a:pt x="427" y="114"/>
                  </a:lnTo>
                  <a:lnTo>
                    <a:pt x="419" y="108"/>
                  </a:lnTo>
                  <a:lnTo>
                    <a:pt x="407" y="104"/>
                  </a:lnTo>
                  <a:lnTo>
                    <a:pt x="395" y="102"/>
                  </a:lnTo>
                  <a:lnTo>
                    <a:pt x="395" y="102"/>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361950" y="3251200"/>
              <a:ext cx="196850" cy="220663"/>
            </a:xfrm>
            <a:custGeom>
              <a:avLst/>
              <a:gdLst>
                <a:gd name="T0" fmla="*/ 124 w 124"/>
                <a:gd name="T1" fmla="*/ 110 h 139"/>
                <a:gd name="T2" fmla="*/ 30 w 124"/>
                <a:gd name="T3" fmla="*/ 70 h 139"/>
                <a:gd name="T4" fmla="*/ 30 w 124"/>
                <a:gd name="T5" fmla="*/ 70 h 139"/>
                <a:gd name="T6" fmla="*/ 124 w 124"/>
                <a:gd name="T7" fmla="*/ 28 h 139"/>
                <a:gd name="T8" fmla="*/ 124 w 124"/>
                <a:gd name="T9" fmla="*/ 0 h 139"/>
                <a:gd name="T10" fmla="*/ 0 w 124"/>
                <a:gd name="T11" fmla="*/ 58 h 139"/>
                <a:gd name="T12" fmla="*/ 0 w 124"/>
                <a:gd name="T13" fmla="*/ 80 h 139"/>
                <a:gd name="T14" fmla="*/ 124 w 124"/>
                <a:gd name="T15" fmla="*/ 139 h 139"/>
                <a:gd name="T16" fmla="*/ 124 w 124"/>
                <a:gd name="T17" fmla="*/ 1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39">
                  <a:moveTo>
                    <a:pt x="124" y="110"/>
                  </a:moveTo>
                  <a:lnTo>
                    <a:pt x="30" y="70"/>
                  </a:lnTo>
                  <a:lnTo>
                    <a:pt x="30" y="70"/>
                  </a:lnTo>
                  <a:lnTo>
                    <a:pt x="124" y="28"/>
                  </a:lnTo>
                  <a:lnTo>
                    <a:pt x="124" y="0"/>
                  </a:lnTo>
                  <a:lnTo>
                    <a:pt x="0" y="58"/>
                  </a:lnTo>
                  <a:lnTo>
                    <a:pt x="0" y="80"/>
                  </a:lnTo>
                  <a:lnTo>
                    <a:pt x="124" y="139"/>
                  </a:lnTo>
                  <a:lnTo>
                    <a:pt x="124" y="110"/>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1046163" y="3251200"/>
              <a:ext cx="196850" cy="220663"/>
            </a:xfrm>
            <a:custGeom>
              <a:avLst/>
              <a:gdLst>
                <a:gd name="T0" fmla="*/ 124 w 124"/>
                <a:gd name="T1" fmla="*/ 58 h 139"/>
                <a:gd name="T2" fmla="*/ 0 w 124"/>
                <a:gd name="T3" fmla="*/ 0 h 139"/>
                <a:gd name="T4" fmla="*/ 0 w 124"/>
                <a:gd name="T5" fmla="*/ 28 h 139"/>
                <a:gd name="T6" fmla="*/ 96 w 124"/>
                <a:gd name="T7" fmla="*/ 70 h 139"/>
                <a:gd name="T8" fmla="*/ 96 w 124"/>
                <a:gd name="T9" fmla="*/ 70 h 139"/>
                <a:gd name="T10" fmla="*/ 0 w 124"/>
                <a:gd name="T11" fmla="*/ 110 h 139"/>
                <a:gd name="T12" fmla="*/ 0 w 124"/>
                <a:gd name="T13" fmla="*/ 139 h 139"/>
                <a:gd name="T14" fmla="*/ 124 w 124"/>
                <a:gd name="T15" fmla="*/ 82 h 139"/>
                <a:gd name="T16" fmla="*/ 124 w 124"/>
                <a:gd name="T17"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39">
                  <a:moveTo>
                    <a:pt x="124" y="58"/>
                  </a:moveTo>
                  <a:lnTo>
                    <a:pt x="0" y="0"/>
                  </a:lnTo>
                  <a:lnTo>
                    <a:pt x="0" y="28"/>
                  </a:lnTo>
                  <a:lnTo>
                    <a:pt x="96" y="70"/>
                  </a:lnTo>
                  <a:lnTo>
                    <a:pt x="96" y="70"/>
                  </a:lnTo>
                  <a:lnTo>
                    <a:pt x="0" y="110"/>
                  </a:lnTo>
                  <a:lnTo>
                    <a:pt x="0" y="139"/>
                  </a:lnTo>
                  <a:lnTo>
                    <a:pt x="124" y="82"/>
                  </a:lnTo>
                  <a:lnTo>
                    <a:pt x="124" y="58"/>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noEditPoints="1"/>
            </p:cNvSpPr>
            <p:nvPr/>
          </p:nvSpPr>
          <p:spPr bwMode="auto">
            <a:xfrm>
              <a:off x="600075" y="3155950"/>
              <a:ext cx="407988" cy="398463"/>
            </a:xfrm>
            <a:custGeom>
              <a:avLst/>
              <a:gdLst>
                <a:gd name="T0" fmla="*/ 22 w 257"/>
                <a:gd name="T1" fmla="*/ 201 h 251"/>
                <a:gd name="T2" fmla="*/ 68 w 257"/>
                <a:gd name="T3" fmla="*/ 217 h 251"/>
                <a:gd name="T4" fmla="*/ 86 w 257"/>
                <a:gd name="T5" fmla="*/ 227 h 251"/>
                <a:gd name="T6" fmla="*/ 104 w 257"/>
                <a:gd name="T7" fmla="*/ 251 h 251"/>
                <a:gd name="T8" fmla="*/ 151 w 257"/>
                <a:gd name="T9" fmla="*/ 233 h 251"/>
                <a:gd name="T10" fmla="*/ 171 w 257"/>
                <a:gd name="T11" fmla="*/ 227 h 251"/>
                <a:gd name="T12" fmla="*/ 203 w 257"/>
                <a:gd name="T13" fmla="*/ 231 h 251"/>
                <a:gd name="T14" fmla="*/ 221 w 257"/>
                <a:gd name="T15" fmla="*/ 187 h 251"/>
                <a:gd name="T16" fmla="*/ 231 w 257"/>
                <a:gd name="T17" fmla="*/ 168 h 251"/>
                <a:gd name="T18" fmla="*/ 257 w 257"/>
                <a:gd name="T19" fmla="*/ 148 h 251"/>
                <a:gd name="T20" fmla="*/ 237 w 257"/>
                <a:gd name="T21" fmla="*/ 102 h 251"/>
                <a:gd name="T22" fmla="*/ 231 w 257"/>
                <a:gd name="T23" fmla="*/ 82 h 251"/>
                <a:gd name="T24" fmla="*/ 237 w 257"/>
                <a:gd name="T25" fmla="*/ 50 h 251"/>
                <a:gd name="T26" fmla="*/ 189 w 257"/>
                <a:gd name="T27" fmla="*/ 32 h 251"/>
                <a:gd name="T28" fmla="*/ 171 w 257"/>
                <a:gd name="T29" fmla="*/ 24 h 251"/>
                <a:gd name="T30" fmla="*/ 151 w 257"/>
                <a:gd name="T31" fmla="*/ 0 h 251"/>
                <a:gd name="T32" fmla="*/ 104 w 257"/>
                <a:gd name="T33" fmla="*/ 18 h 251"/>
                <a:gd name="T34" fmla="*/ 86 w 257"/>
                <a:gd name="T35" fmla="*/ 24 h 251"/>
                <a:gd name="T36" fmla="*/ 54 w 257"/>
                <a:gd name="T37" fmla="*/ 18 h 251"/>
                <a:gd name="T38" fmla="*/ 36 w 257"/>
                <a:gd name="T39" fmla="*/ 66 h 251"/>
                <a:gd name="T40" fmla="*/ 26 w 257"/>
                <a:gd name="T41" fmla="*/ 84 h 251"/>
                <a:gd name="T42" fmla="*/ 0 w 257"/>
                <a:gd name="T43" fmla="*/ 102 h 251"/>
                <a:gd name="T44" fmla="*/ 22 w 257"/>
                <a:gd name="T45" fmla="*/ 148 h 251"/>
                <a:gd name="T46" fmla="*/ 28 w 257"/>
                <a:gd name="T47" fmla="*/ 168 h 251"/>
                <a:gd name="T48" fmla="*/ 36 w 257"/>
                <a:gd name="T49" fmla="*/ 185 h 251"/>
                <a:gd name="T50" fmla="*/ 128 w 257"/>
                <a:gd name="T51" fmla="*/ 46 h 251"/>
                <a:gd name="T52" fmla="*/ 161 w 257"/>
                <a:gd name="T53" fmla="*/ 52 h 251"/>
                <a:gd name="T54" fmla="*/ 185 w 257"/>
                <a:gd name="T55" fmla="*/ 70 h 251"/>
                <a:gd name="T56" fmla="*/ 203 w 257"/>
                <a:gd name="T57" fmla="*/ 94 h 251"/>
                <a:gd name="T58" fmla="*/ 209 w 257"/>
                <a:gd name="T59" fmla="*/ 124 h 251"/>
                <a:gd name="T60" fmla="*/ 207 w 257"/>
                <a:gd name="T61" fmla="*/ 140 h 251"/>
                <a:gd name="T62" fmla="*/ 195 w 257"/>
                <a:gd name="T63" fmla="*/ 168 h 251"/>
                <a:gd name="T64" fmla="*/ 173 w 257"/>
                <a:gd name="T65" fmla="*/ 191 h 251"/>
                <a:gd name="T66" fmla="*/ 144 w 257"/>
                <a:gd name="T67" fmla="*/ 201 h 251"/>
                <a:gd name="T68" fmla="*/ 128 w 257"/>
                <a:gd name="T69" fmla="*/ 203 h 251"/>
                <a:gd name="T70" fmla="*/ 98 w 257"/>
                <a:gd name="T71" fmla="*/ 197 h 251"/>
                <a:gd name="T72" fmla="*/ 74 w 257"/>
                <a:gd name="T73" fmla="*/ 181 h 251"/>
                <a:gd name="T74" fmla="*/ 56 w 257"/>
                <a:gd name="T75" fmla="*/ 154 h 251"/>
                <a:gd name="T76" fmla="*/ 50 w 257"/>
                <a:gd name="T77" fmla="*/ 124 h 251"/>
                <a:gd name="T78" fmla="*/ 52 w 257"/>
                <a:gd name="T79" fmla="*/ 108 h 251"/>
                <a:gd name="T80" fmla="*/ 64 w 257"/>
                <a:gd name="T81" fmla="*/ 82 h 251"/>
                <a:gd name="T82" fmla="*/ 84 w 257"/>
                <a:gd name="T83" fmla="*/ 60 h 251"/>
                <a:gd name="T84" fmla="*/ 112 w 257"/>
                <a:gd name="T85" fmla="*/ 48 h 251"/>
                <a:gd name="T86" fmla="*/ 128 w 257"/>
                <a:gd name="T87" fmla="*/ 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51">
                  <a:moveTo>
                    <a:pt x="36" y="185"/>
                  </a:moveTo>
                  <a:lnTo>
                    <a:pt x="22" y="201"/>
                  </a:lnTo>
                  <a:lnTo>
                    <a:pt x="54" y="233"/>
                  </a:lnTo>
                  <a:lnTo>
                    <a:pt x="68" y="217"/>
                  </a:lnTo>
                  <a:lnTo>
                    <a:pt x="68" y="217"/>
                  </a:lnTo>
                  <a:lnTo>
                    <a:pt x="86" y="227"/>
                  </a:lnTo>
                  <a:lnTo>
                    <a:pt x="104" y="233"/>
                  </a:lnTo>
                  <a:lnTo>
                    <a:pt x="104" y="251"/>
                  </a:lnTo>
                  <a:lnTo>
                    <a:pt x="151" y="251"/>
                  </a:lnTo>
                  <a:lnTo>
                    <a:pt x="151" y="233"/>
                  </a:lnTo>
                  <a:lnTo>
                    <a:pt x="151" y="233"/>
                  </a:lnTo>
                  <a:lnTo>
                    <a:pt x="171" y="227"/>
                  </a:lnTo>
                  <a:lnTo>
                    <a:pt x="189" y="219"/>
                  </a:lnTo>
                  <a:lnTo>
                    <a:pt x="203" y="231"/>
                  </a:lnTo>
                  <a:lnTo>
                    <a:pt x="235" y="199"/>
                  </a:lnTo>
                  <a:lnTo>
                    <a:pt x="221" y="187"/>
                  </a:lnTo>
                  <a:lnTo>
                    <a:pt x="221" y="187"/>
                  </a:lnTo>
                  <a:lnTo>
                    <a:pt x="231" y="168"/>
                  </a:lnTo>
                  <a:lnTo>
                    <a:pt x="237" y="148"/>
                  </a:lnTo>
                  <a:lnTo>
                    <a:pt x="257" y="148"/>
                  </a:lnTo>
                  <a:lnTo>
                    <a:pt x="257" y="102"/>
                  </a:lnTo>
                  <a:lnTo>
                    <a:pt x="237" y="102"/>
                  </a:lnTo>
                  <a:lnTo>
                    <a:pt x="237" y="102"/>
                  </a:lnTo>
                  <a:lnTo>
                    <a:pt x="231" y="82"/>
                  </a:lnTo>
                  <a:lnTo>
                    <a:pt x="223" y="64"/>
                  </a:lnTo>
                  <a:lnTo>
                    <a:pt x="237" y="50"/>
                  </a:lnTo>
                  <a:lnTo>
                    <a:pt x="205" y="18"/>
                  </a:lnTo>
                  <a:lnTo>
                    <a:pt x="189" y="32"/>
                  </a:lnTo>
                  <a:lnTo>
                    <a:pt x="189" y="32"/>
                  </a:lnTo>
                  <a:lnTo>
                    <a:pt x="171" y="24"/>
                  </a:lnTo>
                  <a:lnTo>
                    <a:pt x="151" y="18"/>
                  </a:lnTo>
                  <a:lnTo>
                    <a:pt x="151" y="0"/>
                  </a:lnTo>
                  <a:lnTo>
                    <a:pt x="104" y="0"/>
                  </a:lnTo>
                  <a:lnTo>
                    <a:pt x="104" y="18"/>
                  </a:lnTo>
                  <a:lnTo>
                    <a:pt x="104" y="18"/>
                  </a:lnTo>
                  <a:lnTo>
                    <a:pt x="86" y="24"/>
                  </a:lnTo>
                  <a:lnTo>
                    <a:pt x="68" y="32"/>
                  </a:lnTo>
                  <a:lnTo>
                    <a:pt x="54" y="18"/>
                  </a:lnTo>
                  <a:lnTo>
                    <a:pt x="20" y="50"/>
                  </a:lnTo>
                  <a:lnTo>
                    <a:pt x="36" y="66"/>
                  </a:lnTo>
                  <a:lnTo>
                    <a:pt x="36" y="66"/>
                  </a:lnTo>
                  <a:lnTo>
                    <a:pt x="26" y="84"/>
                  </a:lnTo>
                  <a:lnTo>
                    <a:pt x="20" y="102"/>
                  </a:lnTo>
                  <a:lnTo>
                    <a:pt x="0" y="102"/>
                  </a:lnTo>
                  <a:lnTo>
                    <a:pt x="0" y="148"/>
                  </a:lnTo>
                  <a:lnTo>
                    <a:pt x="22" y="148"/>
                  </a:lnTo>
                  <a:lnTo>
                    <a:pt x="22" y="148"/>
                  </a:lnTo>
                  <a:lnTo>
                    <a:pt x="28" y="168"/>
                  </a:lnTo>
                  <a:lnTo>
                    <a:pt x="36" y="185"/>
                  </a:lnTo>
                  <a:lnTo>
                    <a:pt x="36" y="185"/>
                  </a:lnTo>
                  <a:close/>
                  <a:moveTo>
                    <a:pt x="128" y="46"/>
                  </a:moveTo>
                  <a:lnTo>
                    <a:pt x="128" y="46"/>
                  </a:lnTo>
                  <a:lnTo>
                    <a:pt x="144" y="48"/>
                  </a:lnTo>
                  <a:lnTo>
                    <a:pt x="161" y="52"/>
                  </a:lnTo>
                  <a:lnTo>
                    <a:pt x="173" y="60"/>
                  </a:lnTo>
                  <a:lnTo>
                    <a:pt x="185" y="70"/>
                  </a:lnTo>
                  <a:lnTo>
                    <a:pt x="195" y="82"/>
                  </a:lnTo>
                  <a:lnTo>
                    <a:pt x="203" y="94"/>
                  </a:lnTo>
                  <a:lnTo>
                    <a:pt x="207" y="108"/>
                  </a:lnTo>
                  <a:lnTo>
                    <a:pt x="209" y="124"/>
                  </a:lnTo>
                  <a:lnTo>
                    <a:pt x="209" y="124"/>
                  </a:lnTo>
                  <a:lnTo>
                    <a:pt x="207" y="140"/>
                  </a:lnTo>
                  <a:lnTo>
                    <a:pt x="203" y="154"/>
                  </a:lnTo>
                  <a:lnTo>
                    <a:pt x="195" y="168"/>
                  </a:lnTo>
                  <a:lnTo>
                    <a:pt x="185" y="181"/>
                  </a:lnTo>
                  <a:lnTo>
                    <a:pt x="173" y="191"/>
                  </a:lnTo>
                  <a:lnTo>
                    <a:pt x="161" y="197"/>
                  </a:lnTo>
                  <a:lnTo>
                    <a:pt x="144" y="201"/>
                  </a:lnTo>
                  <a:lnTo>
                    <a:pt x="128" y="203"/>
                  </a:lnTo>
                  <a:lnTo>
                    <a:pt x="128" y="203"/>
                  </a:lnTo>
                  <a:lnTo>
                    <a:pt x="112" y="201"/>
                  </a:lnTo>
                  <a:lnTo>
                    <a:pt x="98" y="197"/>
                  </a:lnTo>
                  <a:lnTo>
                    <a:pt x="84" y="191"/>
                  </a:lnTo>
                  <a:lnTo>
                    <a:pt x="74" y="181"/>
                  </a:lnTo>
                  <a:lnTo>
                    <a:pt x="64" y="168"/>
                  </a:lnTo>
                  <a:lnTo>
                    <a:pt x="56" y="154"/>
                  </a:lnTo>
                  <a:lnTo>
                    <a:pt x="52" y="140"/>
                  </a:lnTo>
                  <a:lnTo>
                    <a:pt x="50" y="124"/>
                  </a:lnTo>
                  <a:lnTo>
                    <a:pt x="50" y="124"/>
                  </a:lnTo>
                  <a:lnTo>
                    <a:pt x="52" y="108"/>
                  </a:lnTo>
                  <a:lnTo>
                    <a:pt x="56" y="94"/>
                  </a:lnTo>
                  <a:lnTo>
                    <a:pt x="64" y="82"/>
                  </a:lnTo>
                  <a:lnTo>
                    <a:pt x="74" y="70"/>
                  </a:lnTo>
                  <a:lnTo>
                    <a:pt x="84" y="60"/>
                  </a:lnTo>
                  <a:lnTo>
                    <a:pt x="98" y="52"/>
                  </a:lnTo>
                  <a:lnTo>
                    <a:pt x="112" y="48"/>
                  </a:lnTo>
                  <a:lnTo>
                    <a:pt x="128" y="46"/>
                  </a:lnTo>
                  <a:lnTo>
                    <a:pt x="128" y="46"/>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a:spLocks noEditPoints="1"/>
            </p:cNvSpPr>
            <p:nvPr/>
          </p:nvSpPr>
          <p:spPr bwMode="auto">
            <a:xfrm>
              <a:off x="708025" y="3260725"/>
              <a:ext cx="192088" cy="188913"/>
            </a:xfrm>
            <a:custGeom>
              <a:avLst/>
              <a:gdLst>
                <a:gd name="T0" fmla="*/ 60 w 121"/>
                <a:gd name="T1" fmla="*/ 119 h 119"/>
                <a:gd name="T2" fmla="*/ 85 w 121"/>
                <a:gd name="T3" fmla="*/ 113 h 119"/>
                <a:gd name="T4" fmla="*/ 103 w 121"/>
                <a:gd name="T5" fmla="*/ 100 h 119"/>
                <a:gd name="T6" fmla="*/ 115 w 121"/>
                <a:gd name="T7" fmla="*/ 82 h 119"/>
                <a:gd name="T8" fmla="*/ 121 w 121"/>
                <a:gd name="T9" fmla="*/ 58 h 119"/>
                <a:gd name="T10" fmla="*/ 119 w 121"/>
                <a:gd name="T11" fmla="*/ 46 h 119"/>
                <a:gd name="T12" fmla="*/ 111 w 121"/>
                <a:gd name="T13" fmla="*/ 26 h 119"/>
                <a:gd name="T14" fmla="*/ 95 w 121"/>
                <a:gd name="T15" fmla="*/ 10 h 119"/>
                <a:gd name="T16" fmla="*/ 72 w 121"/>
                <a:gd name="T17" fmla="*/ 2 h 119"/>
                <a:gd name="T18" fmla="*/ 60 w 121"/>
                <a:gd name="T19" fmla="*/ 0 h 119"/>
                <a:gd name="T20" fmla="*/ 38 w 121"/>
                <a:gd name="T21" fmla="*/ 4 h 119"/>
                <a:gd name="T22" fmla="*/ 18 w 121"/>
                <a:gd name="T23" fmla="*/ 18 h 119"/>
                <a:gd name="T24" fmla="*/ 6 w 121"/>
                <a:gd name="T25" fmla="*/ 36 h 119"/>
                <a:gd name="T26" fmla="*/ 0 w 121"/>
                <a:gd name="T27" fmla="*/ 58 h 119"/>
                <a:gd name="T28" fmla="*/ 2 w 121"/>
                <a:gd name="T29" fmla="*/ 70 h 119"/>
                <a:gd name="T30" fmla="*/ 10 w 121"/>
                <a:gd name="T31" fmla="*/ 92 h 119"/>
                <a:gd name="T32" fmla="*/ 26 w 121"/>
                <a:gd name="T33" fmla="*/ 109 h 119"/>
                <a:gd name="T34" fmla="*/ 48 w 121"/>
                <a:gd name="T35" fmla="*/ 117 h 119"/>
                <a:gd name="T36" fmla="*/ 60 w 121"/>
                <a:gd name="T37" fmla="*/ 119 h 119"/>
                <a:gd name="T38" fmla="*/ 60 w 121"/>
                <a:gd name="T39" fmla="*/ 20 h 119"/>
                <a:gd name="T40" fmla="*/ 76 w 121"/>
                <a:gd name="T41" fmla="*/ 22 h 119"/>
                <a:gd name="T42" fmla="*/ 89 w 121"/>
                <a:gd name="T43" fmla="*/ 30 h 119"/>
                <a:gd name="T44" fmla="*/ 99 w 121"/>
                <a:gd name="T45" fmla="*/ 44 h 119"/>
                <a:gd name="T46" fmla="*/ 101 w 121"/>
                <a:gd name="T47" fmla="*/ 58 h 119"/>
                <a:gd name="T48" fmla="*/ 101 w 121"/>
                <a:gd name="T49" fmla="*/ 66 h 119"/>
                <a:gd name="T50" fmla="*/ 95 w 121"/>
                <a:gd name="T51" fmla="*/ 80 h 119"/>
                <a:gd name="T52" fmla="*/ 83 w 121"/>
                <a:gd name="T53" fmla="*/ 92 h 119"/>
                <a:gd name="T54" fmla="*/ 68 w 121"/>
                <a:gd name="T55" fmla="*/ 98 h 119"/>
                <a:gd name="T56" fmla="*/ 60 w 121"/>
                <a:gd name="T57" fmla="*/ 98 h 119"/>
                <a:gd name="T58" fmla="*/ 44 w 121"/>
                <a:gd name="T59" fmla="*/ 96 h 119"/>
                <a:gd name="T60" fmla="*/ 32 w 121"/>
                <a:gd name="T61" fmla="*/ 86 h 119"/>
                <a:gd name="T62" fmla="*/ 24 w 121"/>
                <a:gd name="T63" fmla="*/ 74 h 119"/>
                <a:gd name="T64" fmla="*/ 20 w 121"/>
                <a:gd name="T65" fmla="*/ 58 h 119"/>
                <a:gd name="T66" fmla="*/ 20 w 121"/>
                <a:gd name="T67" fmla="*/ 50 h 119"/>
                <a:gd name="T68" fmla="*/ 26 w 121"/>
                <a:gd name="T69" fmla="*/ 36 h 119"/>
                <a:gd name="T70" fmla="*/ 38 w 121"/>
                <a:gd name="T71" fmla="*/ 26 h 119"/>
                <a:gd name="T72" fmla="*/ 52 w 121"/>
                <a:gd name="T73" fmla="*/ 20 h 119"/>
                <a:gd name="T74" fmla="*/ 60 w 121"/>
                <a:gd name="T75"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19">
                  <a:moveTo>
                    <a:pt x="60" y="119"/>
                  </a:moveTo>
                  <a:lnTo>
                    <a:pt x="60" y="119"/>
                  </a:lnTo>
                  <a:lnTo>
                    <a:pt x="72" y="117"/>
                  </a:lnTo>
                  <a:lnTo>
                    <a:pt x="85" y="113"/>
                  </a:lnTo>
                  <a:lnTo>
                    <a:pt x="95" y="109"/>
                  </a:lnTo>
                  <a:lnTo>
                    <a:pt x="103" y="100"/>
                  </a:lnTo>
                  <a:lnTo>
                    <a:pt x="111" y="92"/>
                  </a:lnTo>
                  <a:lnTo>
                    <a:pt x="115" y="82"/>
                  </a:lnTo>
                  <a:lnTo>
                    <a:pt x="119" y="70"/>
                  </a:lnTo>
                  <a:lnTo>
                    <a:pt x="121" y="58"/>
                  </a:lnTo>
                  <a:lnTo>
                    <a:pt x="121" y="58"/>
                  </a:lnTo>
                  <a:lnTo>
                    <a:pt x="119" y="46"/>
                  </a:lnTo>
                  <a:lnTo>
                    <a:pt x="115" y="36"/>
                  </a:lnTo>
                  <a:lnTo>
                    <a:pt x="111" y="26"/>
                  </a:lnTo>
                  <a:lnTo>
                    <a:pt x="103" y="18"/>
                  </a:lnTo>
                  <a:lnTo>
                    <a:pt x="95" y="10"/>
                  </a:lnTo>
                  <a:lnTo>
                    <a:pt x="85" y="4"/>
                  </a:lnTo>
                  <a:lnTo>
                    <a:pt x="72" y="2"/>
                  </a:lnTo>
                  <a:lnTo>
                    <a:pt x="60" y="0"/>
                  </a:lnTo>
                  <a:lnTo>
                    <a:pt x="60" y="0"/>
                  </a:lnTo>
                  <a:lnTo>
                    <a:pt x="48" y="2"/>
                  </a:lnTo>
                  <a:lnTo>
                    <a:pt x="38" y="4"/>
                  </a:lnTo>
                  <a:lnTo>
                    <a:pt x="26" y="10"/>
                  </a:lnTo>
                  <a:lnTo>
                    <a:pt x="18" y="18"/>
                  </a:lnTo>
                  <a:lnTo>
                    <a:pt x="10" y="26"/>
                  </a:lnTo>
                  <a:lnTo>
                    <a:pt x="6" y="36"/>
                  </a:lnTo>
                  <a:lnTo>
                    <a:pt x="2" y="46"/>
                  </a:lnTo>
                  <a:lnTo>
                    <a:pt x="0" y="58"/>
                  </a:lnTo>
                  <a:lnTo>
                    <a:pt x="0" y="58"/>
                  </a:lnTo>
                  <a:lnTo>
                    <a:pt x="2" y="70"/>
                  </a:lnTo>
                  <a:lnTo>
                    <a:pt x="6" y="82"/>
                  </a:lnTo>
                  <a:lnTo>
                    <a:pt x="10" y="92"/>
                  </a:lnTo>
                  <a:lnTo>
                    <a:pt x="18" y="100"/>
                  </a:lnTo>
                  <a:lnTo>
                    <a:pt x="26" y="109"/>
                  </a:lnTo>
                  <a:lnTo>
                    <a:pt x="38" y="113"/>
                  </a:lnTo>
                  <a:lnTo>
                    <a:pt x="48" y="117"/>
                  </a:lnTo>
                  <a:lnTo>
                    <a:pt x="60" y="119"/>
                  </a:lnTo>
                  <a:lnTo>
                    <a:pt x="60" y="119"/>
                  </a:lnTo>
                  <a:close/>
                  <a:moveTo>
                    <a:pt x="60" y="20"/>
                  </a:moveTo>
                  <a:lnTo>
                    <a:pt x="60" y="20"/>
                  </a:lnTo>
                  <a:lnTo>
                    <a:pt x="68" y="20"/>
                  </a:lnTo>
                  <a:lnTo>
                    <a:pt x="76" y="22"/>
                  </a:lnTo>
                  <a:lnTo>
                    <a:pt x="83" y="26"/>
                  </a:lnTo>
                  <a:lnTo>
                    <a:pt x="89" y="30"/>
                  </a:lnTo>
                  <a:lnTo>
                    <a:pt x="95" y="36"/>
                  </a:lnTo>
                  <a:lnTo>
                    <a:pt x="99" y="44"/>
                  </a:lnTo>
                  <a:lnTo>
                    <a:pt x="101" y="50"/>
                  </a:lnTo>
                  <a:lnTo>
                    <a:pt x="101" y="58"/>
                  </a:lnTo>
                  <a:lnTo>
                    <a:pt x="101" y="58"/>
                  </a:lnTo>
                  <a:lnTo>
                    <a:pt x="101" y="66"/>
                  </a:lnTo>
                  <a:lnTo>
                    <a:pt x="99" y="74"/>
                  </a:lnTo>
                  <a:lnTo>
                    <a:pt x="95" y="80"/>
                  </a:lnTo>
                  <a:lnTo>
                    <a:pt x="89" y="86"/>
                  </a:lnTo>
                  <a:lnTo>
                    <a:pt x="83" y="92"/>
                  </a:lnTo>
                  <a:lnTo>
                    <a:pt x="76" y="96"/>
                  </a:lnTo>
                  <a:lnTo>
                    <a:pt x="68" y="98"/>
                  </a:lnTo>
                  <a:lnTo>
                    <a:pt x="60" y="98"/>
                  </a:lnTo>
                  <a:lnTo>
                    <a:pt x="60" y="98"/>
                  </a:lnTo>
                  <a:lnTo>
                    <a:pt x="52" y="98"/>
                  </a:lnTo>
                  <a:lnTo>
                    <a:pt x="44" y="96"/>
                  </a:lnTo>
                  <a:lnTo>
                    <a:pt x="38" y="92"/>
                  </a:lnTo>
                  <a:lnTo>
                    <a:pt x="32" y="86"/>
                  </a:lnTo>
                  <a:lnTo>
                    <a:pt x="26" y="80"/>
                  </a:lnTo>
                  <a:lnTo>
                    <a:pt x="24" y="74"/>
                  </a:lnTo>
                  <a:lnTo>
                    <a:pt x="20" y="66"/>
                  </a:lnTo>
                  <a:lnTo>
                    <a:pt x="20" y="58"/>
                  </a:lnTo>
                  <a:lnTo>
                    <a:pt x="20" y="58"/>
                  </a:lnTo>
                  <a:lnTo>
                    <a:pt x="20" y="50"/>
                  </a:lnTo>
                  <a:lnTo>
                    <a:pt x="24" y="44"/>
                  </a:lnTo>
                  <a:lnTo>
                    <a:pt x="26" y="36"/>
                  </a:lnTo>
                  <a:lnTo>
                    <a:pt x="32" y="30"/>
                  </a:lnTo>
                  <a:lnTo>
                    <a:pt x="38" y="26"/>
                  </a:lnTo>
                  <a:lnTo>
                    <a:pt x="44" y="22"/>
                  </a:lnTo>
                  <a:lnTo>
                    <a:pt x="52" y="20"/>
                  </a:lnTo>
                  <a:lnTo>
                    <a:pt x="60" y="20"/>
                  </a:lnTo>
                  <a:lnTo>
                    <a:pt x="60" y="20"/>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768350" y="3321050"/>
              <a:ext cx="71438" cy="66675"/>
            </a:xfrm>
            <a:custGeom>
              <a:avLst/>
              <a:gdLst>
                <a:gd name="T0" fmla="*/ 22 w 45"/>
                <a:gd name="T1" fmla="*/ 42 h 42"/>
                <a:gd name="T2" fmla="*/ 22 w 45"/>
                <a:gd name="T3" fmla="*/ 42 h 42"/>
                <a:gd name="T4" fmla="*/ 30 w 45"/>
                <a:gd name="T5" fmla="*/ 40 h 42"/>
                <a:gd name="T6" fmla="*/ 38 w 45"/>
                <a:gd name="T7" fmla="*/ 36 h 42"/>
                <a:gd name="T8" fmla="*/ 42 w 45"/>
                <a:gd name="T9" fmla="*/ 28 h 42"/>
                <a:gd name="T10" fmla="*/ 45 w 45"/>
                <a:gd name="T11" fmla="*/ 20 h 42"/>
                <a:gd name="T12" fmla="*/ 45 w 45"/>
                <a:gd name="T13" fmla="*/ 20 h 42"/>
                <a:gd name="T14" fmla="*/ 42 w 45"/>
                <a:gd name="T15" fmla="*/ 12 h 42"/>
                <a:gd name="T16" fmla="*/ 38 w 45"/>
                <a:gd name="T17" fmla="*/ 6 h 42"/>
                <a:gd name="T18" fmla="*/ 30 w 45"/>
                <a:gd name="T19" fmla="*/ 2 h 42"/>
                <a:gd name="T20" fmla="*/ 22 w 45"/>
                <a:gd name="T21" fmla="*/ 0 h 42"/>
                <a:gd name="T22" fmla="*/ 22 w 45"/>
                <a:gd name="T23" fmla="*/ 0 h 42"/>
                <a:gd name="T24" fmla="*/ 14 w 45"/>
                <a:gd name="T25" fmla="*/ 2 h 42"/>
                <a:gd name="T26" fmla="*/ 8 w 45"/>
                <a:gd name="T27" fmla="*/ 6 h 42"/>
                <a:gd name="T28" fmla="*/ 2 w 45"/>
                <a:gd name="T29" fmla="*/ 12 h 42"/>
                <a:gd name="T30" fmla="*/ 0 w 45"/>
                <a:gd name="T31" fmla="*/ 20 h 42"/>
                <a:gd name="T32" fmla="*/ 0 w 45"/>
                <a:gd name="T33" fmla="*/ 20 h 42"/>
                <a:gd name="T34" fmla="*/ 2 w 45"/>
                <a:gd name="T35" fmla="*/ 28 h 42"/>
                <a:gd name="T36" fmla="*/ 8 w 45"/>
                <a:gd name="T37" fmla="*/ 36 h 42"/>
                <a:gd name="T38" fmla="*/ 14 w 45"/>
                <a:gd name="T39" fmla="*/ 40 h 42"/>
                <a:gd name="T40" fmla="*/ 22 w 45"/>
                <a:gd name="T41" fmla="*/ 42 h 42"/>
                <a:gd name="T42" fmla="*/ 22 w 45"/>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22" y="42"/>
                  </a:moveTo>
                  <a:lnTo>
                    <a:pt x="22" y="42"/>
                  </a:lnTo>
                  <a:lnTo>
                    <a:pt x="30" y="40"/>
                  </a:lnTo>
                  <a:lnTo>
                    <a:pt x="38" y="36"/>
                  </a:lnTo>
                  <a:lnTo>
                    <a:pt x="42" y="28"/>
                  </a:lnTo>
                  <a:lnTo>
                    <a:pt x="45" y="20"/>
                  </a:lnTo>
                  <a:lnTo>
                    <a:pt x="45" y="20"/>
                  </a:lnTo>
                  <a:lnTo>
                    <a:pt x="42" y="12"/>
                  </a:lnTo>
                  <a:lnTo>
                    <a:pt x="38" y="6"/>
                  </a:lnTo>
                  <a:lnTo>
                    <a:pt x="30" y="2"/>
                  </a:lnTo>
                  <a:lnTo>
                    <a:pt x="22" y="0"/>
                  </a:lnTo>
                  <a:lnTo>
                    <a:pt x="22" y="0"/>
                  </a:lnTo>
                  <a:lnTo>
                    <a:pt x="14" y="2"/>
                  </a:lnTo>
                  <a:lnTo>
                    <a:pt x="8" y="6"/>
                  </a:lnTo>
                  <a:lnTo>
                    <a:pt x="2" y="12"/>
                  </a:lnTo>
                  <a:lnTo>
                    <a:pt x="0" y="20"/>
                  </a:lnTo>
                  <a:lnTo>
                    <a:pt x="0" y="20"/>
                  </a:lnTo>
                  <a:lnTo>
                    <a:pt x="2" y="28"/>
                  </a:lnTo>
                  <a:lnTo>
                    <a:pt x="8" y="36"/>
                  </a:lnTo>
                  <a:lnTo>
                    <a:pt x="14" y="40"/>
                  </a:lnTo>
                  <a:lnTo>
                    <a:pt x="22" y="42"/>
                  </a:lnTo>
                  <a:lnTo>
                    <a:pt x="22" y="42"/>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6605869" y="1866831"/>
            <a:ext cx="669157" cy="583407"/>
            <a:chOff x="3979863" y="4953000"/>
            <a:chExt cx="1100138" cy="1166813"/>
          </a:xfrm>
        </p:grpSpPr>
        <p:sp>
          <p:nvSpPr>
            <p:cNvPr id="46" name="Freeform 58"/>
            <p:cNvSpPr>
              <a:spLocks noEditPoints="1"/>
            </p:cNvSpPr>
            <p:nvPr/>
          </p:nvSpPr>
          <p:spPr bwMode="auto">
            <a:xfrm>
              <a:off x="4224338" y="5359400"/>
              <a:ext cx="855663" cy="760413"/>
            </a:xfrm>
            <a:custGeom>
              <a:avLst/>
              <a:gdLst>
                <a:gd name="T0" fmla="*/ 525 w 539"/>
                <a:gd name="T1" fmla="*/ 0 h 479"/>
                <a:gd name="T2" fmla="*/ 14 w 539"/>
                <a:gd name="T3" fmla="*/ 0 h 479"/>
                <a:gd name="T4" fmla="*/ 14 w 539"/>
                <a:gd name="T5" fmla="*/ 0 h 479"/>
                <a:gd name="T6" fmla="*/ 8 w 539"/>
                <a:gd name="T7" fmla="*/ 2 h 479"/>
                <a:gd name="T8" fmla="*/ 4 w 539"/>
                <a:gd name="T9" fmla="*/ 4 h 479"/>
                <a:gd name="T10" fmla="*/ 2 w 539"/>
                <a:gd name="T11" fmla="*/ 10 h 479"/>
                <a:gd name="T12" fmla="*/ 0 w 539"/>
                <a:gd name="T13" fmla="*/ 16 h 479"/>
                <a:gd name="T14" fmla="*/ 0 w 539"/>
                <a:gd name="T15" fmla="*/ 465 h 479"/>
                <a:gd name="T16" fmla="*/ 0 w 539"/>
                <a:gd name="T17" fmla="*/ 465 h 479"/>
                <a:gd name="T18" fmla="*/ 2 w 539"/>
                <a:gd name="T19" fmla="*/ 471 h 479"/>
                <a:gd name="T20" fmla="*/ 4 w 539"/>
                <a:gd name="T21" fmla="*/ 475 h 479"/>
                <a:gd name="T22" fmla="*/ 8 w 539"/>
                <a:gd name="T23" fmla="*/ 479 h 479"/>
                <a:gd name="T24" fmla="*/ 14 w 539"/>
                <a:gd name="T25" fmla="*/ 479 h 479"/>
                <a:gd name="T26" fmla="*/ 525 w 539"/>
                <a:gd name="T27" fmla="*/ 479 h 479"/>
                <a:gd name="T28" fmla="*/ 525 w 539"/>
                <a:gd name="T29" fmla="*/ 479 h 479"/>
                <a:gd name="T30" fmla="*/ 531 w 539"/>
                <a:gd name="T31" fmla="*/ 479 h 479"/>
                <a:gd name="T32" fmla="*/ 535 w 539"/>
                <a:gd name="T33" fmla="*/ 475 h 479"/>
                <a:gd name="T34" fmla="*/ 539 w 539"/>
                <a:gd name="T35" fmla="*/ 471 h 479"/>
                <a:gd name="T36" fmla="*/ 539 w 539"/>
                <a:gd name="T37" fmla="*/ 465 h 479"/>
                <a:gd name="T38" fmla="*/ 539 w 539"/>
                <a:gd name="T39" fmla="*/ 16 h 479"/>
                <a:gd name="T40" fmla="*/ 539 w 539"/>
                <a:gd name="T41" fmla="*/ 16 h 479"/>
                <a:gd name="T42" fmla="*/ 539 w 539"/>
                <a:gd name="T43" fmla="*/ 10 h 479"/>
                <a:gd name="T44" fmla="*/ 535 w 539"/>
                <a:gd name="T45" fmla="*/ 4 h 479"/>
                <a:gd name="T46" fmla="*/ 531 w 539"/>
                <a:gd name="T47" fmla="*/ 2 h 479"/>
                <a:gd name="T48" fmla="*/ 525 w 539"/>
                <a:gd name="T49" fmla="*/ 0 h 479"/>
                <a:gd name="T50" fmla="*/ 525 w 539"/>
                <a:gd name="T51" fmla="*/ 0 h 479"/>
                <a:gd name="T52" fmla="*/ 435 w 539"/>
                <a:gd name="T53" fmla="*/ 18 h 479"/>
                <a:gd name="T54" fmla="*/ 505 w 539"/>
                <a:gd name="T55" fmla="*/ 18 h 479"/>
                <a:gd name="T56" fmla="*/ 505 w 539"/>
                <a:gd name="T57" fmla="*/ 84 h 479"/>
                <a:gd name="T58" fmla="*/ 435 w 539"/>
                <a:gd name="T59" fmla="*/ 84 h 479"/>
                <a:gd name="T60" fmla="*/ 435 w 539"/>
                <a:gd name="T61" fmla="*/ 18 h 479"/>
                <a:gd name="T62" fmla="*/ 341 w 539"/>
                <a:gd name="T63" fmla="*/ 20 h 479"/>
                <a:gd name="T64" fmla="*/ 411 w 539"/>
                <a:gd name="T65" fmla="*/ 20 h 479"/>
                <a:gd name="T66" fmla="*/ 411 w 539"/>
                <a:gd name="T67" fmla="*/ 86 h 479"/>
                <a:gd name="T68" fmla="*/ 341 w 539"/>
                <a:gd name="T69" fmla="*/ 86 h 479"/>
                <a:gd name="T70" fmla="*/ 341 w 539"/>
                <a:gd name="T71" fmla="*/ 20 h 479"/>
                <a:gd name="T72" fmla="*/ 245 w 539"/>
                <a:gd name="T73" fmla="*/ 20 h 479"/>
                <a:gd name="T74" fmla="*/ 315 w 539"/>
                <a:gd name="T75" fmla="*/ 20 h 479"/>
                <a:gd name="T76" fmla="*/ 315 w 539"/>
                <a:gd name="T77" fmla="*/ 86 h 479"/>
                <a:gd name="T78" fmla="*/ 245 w 539"/>
                <a:gd name="T79" fmla="*/ 86 h 479"/>
                <a:gd name="T80" fmla="*/ 245 w 539"/>
                <a:gd name="T81" fmla="*/ 20 h 479"/>
                <a:gd name="T82" fmla="*/ 509 w 539"/>
                <a:gd name="T83" fmla="*/ 449 h 479"/>
                <a:gd name="T84" fmla="*/ 30 w 539"/>
                <a:gd name="T85" fmla="*/ 449 h 479"/>
                <a:gd name="T86" fmla="*/ 30 w 539"/>
                <a:gd name="T87" fmla="*/ 110 h 479"/>
                <a:gd name="T88" fmla="*/ 509 w 539"/>
                <a:gd name="T89" fmla="*/ 110 h 479"/>
                <a:gd name="T90" fmla="*/ 509 w 539"/>
                <a:gd name="T91" fmla="*/ 44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9" h="479">
                  <a:moveTo>
                    <a:pt x="525" y="0"/>
                  </a:moveTo>
                  <a:lnTo>
                    <a:pt x="14" y="0"/>
                  </a:lnTo>
                  <a:lnTo>
                    <a:pt x="14" y="0"/>
                  </a:lnTo>
                  <a:lnTo>
                    <a:pt x="8" y="2"/>
                  </a:lnTo>
                  <a:lnTo>
                    <a:pt x="4" y="4"/>
                  </a:lnTo>
                  <a:lnTo>
                    <a:pt x="2" y="10"/>
                  </a:lnTo>
                  <a:lnTo>
                    <a:pt x="0" y="16"/>
                  </a:lnTo>
                  <a:lnTo>
                    <a:pt x="0" y="465"/>
                  </a:lnTo>
                  <a:lnTo>
                    <a:pt x="0" y="465"/>
                  </a:lnTo>
                  <a:lnTo>
                    <a:pt x="2" y="471"/>
                  </a:lnTo>
                  <a:lnTo>
                    <a:pt x="4" y="475"/>
                  </a:lnTo>
                  <a:lnTo>
                    <a:pt x="8" y="479"/>
                  </a:lnTo>
                  <a:lnTo>
                    <a:pt x="14" y="479"/>
                  </a:lnTo>
                  <a:lnTo>
                    <a:pt x="525" y="479"/>
                  </a:lnTo>
                  <a:lnTo>
                    <a:pt x="525" y="479"/>
                  </a:lnTo>
                  <a:lnTo>
                    <a:pt x="531" y="479"/>
                  </a:lnTo>
                  <a:lnTo>
                    <a:pt x="535" y="475"/>
                  </a:lnTo>
                  <a:lnTo>
                    <a:pt x="539" y="471"/>
                  </a:lnTo>
                  <a:lnTo>
                    <a:pt x="539" y="465"/>
                  </a:lnTo>
                  <a:lnTo>
                    <a:pt x="539" y="16"/>
                  </a:lnTo>
                  <a:lnTo>
                    <a:pt x="539" y="16"/>
                  </a:lnTo>
                  <a:lnTo>
                    <a:pt x="539" y="10"/>
                  </a:lnTo>
                  <a:lnTo>
                    <a:pt x="535" y="4"/>
                  </a:lnTo>
                  <a:lnTo>
                    <a:pt x="531" y="2"/>
                  </a:lnTo>
                  <a:lnTo>
                    <a:pt x="525" y="0"/>
                  </a:lnTo>
                  <a:lnTo>
                    <a:pt x="525" y="0"/>
                  </a:lnTo>
                  <a:close/>
                  <a:moveTo>
                    <a:pt x="435" y="18"/>
                  </a:moveTo>
                  <a:lnTo>
                    <a:pt x="505" y="18"/>
                  </a:lnTo>
                  <a:lnTo>
                    <a:pt x="505" y="84"/>
                  </a:lnTo>
                  <a:lnTo>
                    <a:pt x="435" y="84"/>
                  </a:lnTo>
                  <a:lnTo>
                    <a:pt x="435" y="18"/>
                  </a:lnTo>
                  <a:close/>
                  <a:moveTo>
                    <a:pt x="341" y="20"/>
                  </a:moveTo>
                  <a:lnTo>
                    <a:pt x="411" y="20"/>
                  </a:lnTo>
                  <a:lnTo>
                    <a:pt x="411" y="86"/>
                  </a:lnTo>
                  <a:lnTo>
                    <a:pt x="341" y="86"/>
                  </a:lnTo>
                  <a:lnTo>
                    <a:pt x="341" y="20"/>
                  </a:lnTo>
                  <a:close/>
                  <a:moveTo>
                    <a:pt x="245" y="20"/>
                  </a:moveTo>
                  <a:lnTo>
                    <a:pt x="315" y="20"/>
                  </a:lnTo>
                  <a:lnTo>
                    <a:pt x="315" y="86"/>
                  </a:lnTo>
                  <a:lnTo>
                    <a:pt x="245" y="86"/>
                  </a:lnTo>
                  <a:lnTo>
                    <a:pt x="245" y="20"/>
                  </a:lnTo>
                  <a:close/>
                  <a:moveTo>
                    <a:pt x="509" y="449"/>
                  </a:moveTo>
                  <a:lnTo>
                    <a:pt x="30" y="449"/>
                  </a:lnTo>
                  <a:lnTo>
                    <a:pt x="30" y="110"/>
                  </a:lnTo>
                  <a:lnTo>
                    <a:pt x="509" y="110"/>
                  </a:lnTo>
                  <a:lnTo>
                    <a:pt x="509" y="449"/>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59"/>
            <p:cNvSpPr>
              <a:spLocks noChangeArrowheads="1"/>
            </p:cNvSpPr>
            <p:nvPr/>
          </p:nvSpPr>
          <p:spPr bwMode="auto">
            <a:xfrm>
              <a:off x="4319588" y="5562600"/>
              <a:ext cx="144463" cy="131763"/>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60"/>
            <p:cNvSpPr>
              <a:spLocks noChangeArrowheads="1"/>
            </p:cNvSpPr>
            <p:nvPr/>
          </p:nvSpPr>
          <p:spPr bwMode="auto">
            <a:xfrm>
              <a:off x="4319588" y="5738813"/>
              <a:ext cx="144463" cy="130175"/>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61"/>
            <p:cNvSpPr>
              <a:spLocks noChangeArrowheads="1"/>
            </p:cNvSpPr>
            <p:nvPr/>
          </p:nvSpPr>
          <p:spPr bwMode="auto">
            <a:xfrm>
              <a:off x="4667250" y="5562600"/>
              <a:ext cx="142875" cy="131763"/>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62"/>
            <p:cNvSpPr>
              <a:spLocks noChangeArrowheads="1"/>
            </p:cNvSpPr>
            <p:nvPr/>
          </p:nvSpPr>
          <p:spPr bwMode="auto">
            <a:xfrm>
              <a:off x="4667250" y="5738813"/>
              <a:ext cx="142875" cy="130175"/>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63"/>
            <p:cNvSpPr>
              <a:spLocks noChangeArrowheads="1"/>
            </p:cNvSpPr>
            <p:nvPr/>
          </p:nvSpPr>
          <p:spPr bwMode="auto">
            <a:xfrm>
              <a:off x="4319588" y="5907088"/>
              <a:ext cx="147638" cy="133350"/>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64"/>
            <p:cNvSpPr>
              <a:spLocks noChangeArrowheads="1"/>
            </p:cNvSpPr>
            <p:nvPr/>
          </p:nvSpPr>
          <p:spPr bwMode="auto">
            <a:xfrm>
              <a:off x="4498975" y="5907088"/>
              <a:ext cx="142875" cy="133350"/>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65"/>
            <p:cNvSpPr>
              <a:spLocks noChangeArrowheads="1"/>
            </p:cNvSpPr>
            <p:nvPr/>
          </p:nvSpPr>
          <p:spPr bwMode="auto">
            <a:xfrm>
              <a:off x="4670425" y="5907088"/>
              <a:ext cx="142875" cy="133350"/>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66"/>
            <p:cNvSpPr>
              <a:spLocks noChangeArrowheads="1"/>
            </p:cNvSpPr>
            <p:nvPr/>
          </p:nvSpPr>
          <p:spPr bwMode="auto">
            <a:xfrm>
              <a:off x="4841875" y="5738813"/>
              <a:ext cx="142875" cy="133350"/>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7"/>
            <p:cNvSpPr>
              <a:spLocks/>
            </p:cNvSpPr>
            <p:nvPr/>
          </p:nvSpPr>
          <p:spPr bwMode="auto">
            <a:xfrm>
              <a:off x="3979863" y="4953000"/>
              <a:ext cx="484188" cy="1150938"/>
            </a:xfrm>
            <a:custGeom>
              <a:avLst/>
              <a:gdLst>
                <a:gd name="T0" fmla="*/ 132 w 305"/>
                <a:gd name="T1" fmla="*/ 477 h 725"/>
                <a:gd name="T2" fmla="*/ 98 w 305"/>
                <a:gd name="T3" fmla="*/ 477 h 725"/>
                <a:gd name="T4" fmla="*/ 98 w 305"/>
                <a:gd name="T5" fmla="*/ 76 h 725"/>
                <a:gd name="T6" fmla="*/ 208 w 305"/>
                <a:gd name="T7" fmla="*/ 76 h 725"/>
                <a:gd name="T8" fmla="*/ 208 w 305"/>
                <a:gd name="T9" fmla="*/ 236 h 725"/>
                <a:gd name="T10" fmla="*/ 251 w 305"/>
                <a:gd name="T11" fmla="*/ 236 h 725"/>
                <a:gd name="T12" fmla="*/ 251 w 305"/>
                <a:gd name="T13" fmla="*/ 76 h 725"/>
                <a:gd name="T14" fmla="*/ 267 w 305"/>
                <a:gd name="T15" fmla="*/ 76 h 725"/>
                <a:gd name="T16" fmla="*/ 267 w 305"/>
                <a:gd name="T17" fmla="*/ 76 h 725"/>
                <a:gd name="T18" fmla="*/ 273 w 305"/>
                <a:gd name="T19" fmla="*/ 74 h 725"/>
                <a:gd name="T20" fmla="*/ 281 w 305"/>
                <a:gd name="T21" fmla="*/ 72 h 725"/>
                <a:gd name="T22" fmla="*/ 287 w 305"/>
                <a:gd name="T23" fmla="*/ 68 h 725"/>
                <a:gd name="T24" fmla="*/ 293 w 305"/>
                <a:gd name="T25" fmla="*/ 64 h 725"/>
                <a:gd name="T26" fmla="*/ 297 w 305"/>
                <a:gd name="T27" fmla="*/ 58 h 725"/>
                <a:gd name="T28" fmla="*/ 301 w 305"/>
                <a:gd name="T29" fmla="*/ 52 h 725"/>
                <a:gd name="T30" fmla="*/ 303 w 305"/>
                <a:gd name="T31" fmla="*/ 44 h 725"/>
                <a:gd name="T32" fmla="*/ 305 w 305"/>
                <a:gd name="T33" fmla="*/ 38 h 725"/>
                <a:gd name="T34" fmla="*/ 305 w 305"/>
                <a:gd name="T35" fmla="*/ 38 h 725"/>
                <a:gd name="T36" fmla="*/ 303 w 305"/>
                <a:gd name="T37" fmla="*/ 30 h 725"/>
                <a:gd name="T38" fmla="*/ 301 w 305"/>
                <a:gd name="T39" fmla="*/ 22 h 725"/>
                <a:gd name="T40" fmla="*/ 297 w 305"/>
                <a:gd name="T41" fmla="*/ 16 h 725"/>
                <a:gd name="T42" fmla="*/ 293 w 305"/>
                <a:gd name="T43" fmla="*/ 10 h 725"/>
                <a:gd name="T44" fmla="*/ 287 w 305"/>
                <a:gd name="T45" fmla="*/ 6 h 725"/>
                <a:gd name="T46" fmla="*/ 281 w 305"/>
                <a:gd name="T47" fmla="*/ 2 h 725"/>
                <a:gd name="T48" fmla="*/ 273 w 305"/>
                <a:gd name="T49" fmla="*/ 0 h 725"/>
                <a:gd name="T50" fmla="*/ 267 w 305"/>
                <a:gd name="T51" fmla="*/ 0 h 725"/>
                <a:gd name="T52" fmla="*/ 38 w 305"/>
                <a:gd name="T53" fmla="*/ 0 h 725"/>
                <a:gd name="T54" fmla="*/ 38 w 305"/>
                <a:gd name="T55" fmla="*/ 0 h 725"/>
                <a:gd name="T56" fmla="*/ 30 w 305"/>
                <a:gd name="T57" fmla="*/ 0 h 725"/>
                <a:gd name="T58" fmla="*/ 22 w 305"/>
                <a:gd name="T59" fmla="*/ 2 h 725"/>
                <a:gd name="T60" fmla="*/ 16 w 305"/>
                <a:gd name="T61" fmla="*/ 6 h 725"/>
                <a:gd name="T62" fmla="*/ 10 w 305"/>
                <a:gd name="T63" fmla="*/ 10 h 725"/>
                <a:gd name="T64" fmla="*/ 6 w 305"/>
                <a:gd name="T65" fmla="*/ 16 h 725"/>
                <a:gd name="T66" fmla="*/ 2 w 305"/>
                <a:gd name="T67" fmla="*/ 22 h 725"/>
                <a:gd name="T68" fmla="*/ 0 w 305"/>
                <a:gd name="T69" fmla="*/ 30 h 725"/>
                <a:gd name="T70" fmla="*/ 0 w 305"/>
                <a:gd name="T71" fmla="*/ 38 h 725"/>
                <a:gd name="T72" fmla="*/ 0 w 305"/>
                <a:gd name="T73" fmla="*/ 38 h 725"/>
                <a:gd name="T74" fmla="*/ 0 w 305"/>
                <a:gd name="T75" fmla="*/ 44 h 725"/>
                <a:gd name="T76" fmla="*/ 2 w 305"/>
                <a:gd name="T77" fmla="*/ 52 h 725"/>
                <a:gd name="T78" fmla="*/ 6 w 305"/>
                <a:gd name="T79" fmla="*/ 58 h 725"/>
                <a:gd name="T80" fmla="*/ 10 w 305"/>
                <a:gd name="T81" fmla="*/ 64 h 725"/>
                <a:gd name="T82" fmla="*/ 16 w 305"/>
                <a:gd name="T83" fmla="*/ 68 h 725"/>
                <a:gd name="T84" fmla="*/ 22 w 305"/>
                <a:gd name="T85" fmla="*/ 72 h 725"/>
                <a:gd name="T86" fmla="*/ 30 w 305"/>
                <a:gd name="T87" fmla="*/ 74 h 725"/>
                <a:gd name="T88" fmla="*/ 38 w 305"/>
                <a:gd name="T89" fmla="*/ 76 h 725"/>
                <a:gd name="T90" fmla="*/ 54 w 305"/>
                <a:gd name="T91" fmla="*/ 76 h 725"/>
                <a:gd name="T92" fmla="*/ 54 w 305"/>
                <a:gd name="T93" fmla="*/ 665 h 725"/>
                <a:gd name="T94" fmla="*/ 54 w 305"/>
                <a:gd name="T95" fmla="*/ 665 h 725"/>
                <a:gd name="T96" fmla="*/ 56 w 305"/>
                <a:gd name="T97" fmla="*/ 677 h 725"/>
                <a:gd name="T98" fmla="*/ 60 w 305"/>
                <a:gd name="T99" fmla="*/ 689 h 725"/>
                <a:gd name="T100" fmla="*/ 64 w 305"/>
                <a:gd name="T101" fmla="*/ 699 h 725"/>
                <a:gd name="T102" fmla="*/ 72 w 305"/>
                <a:gd name="T103" fmla="*/ 709 h 725"/>
                <a:gd name="T104" fmla="*/ 80 w 305"/>
                <a:gd name="T105" fmla="*/ 715 h 725"/>
                <a:gd name="T106" fmla="*/ 92 w 305"/>
                <a:gd name="T107" fmla="*/ 721 h 725"/>
                <a:gd name="T108" fmla="*/ 102 w 305"/>
                <a:gd name="T109" fmla="*/ 725 h 725"/>
                <a:gd name="T110" fmla="*/ 114 w 305"/>
                <a:gd name="T111" fmla="*/ 725 h 725"/>
                <a:gd name="T112" fmla="*/ 134 w 305"/>
                <a:gd name="T113" fmla="*/ 725 h 725"/>
                <a:gd name="T114" fmla="*/ 134 w 305"/>
                <a:gd name="T115" fmla="*/ 725 h 725"/>
                <a:gd name="T116" fmla="*/ 132 w 305"/>
                <a:gd name="T117" fmla="*/ 721 h 725"/>
                <a:gd name="T118" fmla="*/ 132 w 305"/>
                <a:gd name="T119" fmla="*/ 477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725">
                  <a:moveTo>
                    <a:pt x="132" y="477"/>
                  </a:moveTo>
                  <a:lnTo>
                    <a:pt x="98" y="477"/>
                  </a:lnTo>
                  <a:lnTo>
                    <a:pt x="98" y="76"/>
                  </a:lnTo>
                  <a:lnTo>
                    <a:pt x="208" y="76"/>
                  </a:lnTo>
                  <a:lnTo>
                    <a:pt x="208" y="236"/>
                  </a:lnTo>
                  <a:lnTo>
                    <a:pt x="251" y="236"/>
                  </a:lnTo>
                  <a:lnTo>
                    <a:pt x="251" y="76"/>
                  </a:lnTo>
                  <a:lnTo>
                    <a:pt x="267" y="76"/>
                  </a:lnTo>
                  <a:lnTo>
                    <a:pt x="267" y="76"/>
                  </a:lnTo>
                  <a:lnTo>
                    <a:pt x="273" y="74"/>
                  </a:lnTo>
                  <a:lnTo>
                    <a:pt x="281" y="72"/>
                  </a:lnTo>
                  <a:lnTo>
                    <a:pt x="287" y="68"/>
                  </a:lnTo>
                  <a:lnTo>
                    <a:pt x="293" y="64"/>
                  </a:lnTo>
                  <a:lnTo>
                    <a:pt x="297" y="58"/>
                  </a:lnTo>
                  <a:lnTo>
                    <a:pt x="301" y="52"/>
                  </a:lnTo>
                  <a:lnTo>
                    <a:pt x="303" y="44"/>
                  </a:lnTo>
                  <a:lnTo>
                    <a:pt x="305" y="38"/>
                  </a:lnTo>
                  <a:lnTo>
                    <a:pt x="305" y="38"/>
                  </a:lnTo>
                  <a:lnTo>
                    <a:pt x="303" y="30"/>
                  </a:lnTo>
                  <a:lnTo>
                    <a:pt x="301" y="22"/>
                  </a:lnTo>
                  <a:lnTo>
                    <a:pt x="297" y="16"/>
                  </a:lnTo>
                  <a:lnTo>
                    <a:pt x="293" y="10"/>
                  </a:lnTo>
                  <a:lnTo>
                    <a:pt x="287" y="6"/>
                  </a:lnTo>
                  <a:lnTo>
                    <a:pt x="281" y="2"/>
                  </a:lnTo>
                  <a:lnTo>
                    <a:pt x="273" y="0"/>
                  </a:lnTo>
                  <a:lnTo>
                    <a:pt x="267" y="0"/>
                  </a:lnTo>
                  <a:lnTo>
                    <a:pt x="38" y="0"/>
                  </a:lnTo>
                  <a:lnTo>
                    <a:pt x="38" y="0"/>
                  </a:lnTo>
                  <a:lnTo>
                    <a:pt x="30" y="0"/>
                  </a:lnTo>
                  <a:lnTo>
                    <a:pt x="22" y="2"/>
                  </a:lnTo>
                  <a:lnTo>
                    <a:pt x="16" y="6"/>
                  </a:lnTo>
                  <a:lnTo>
                    <a:pt x="10" y="10"/>
                  </a:lnTo>
                  <a:lnTo>
                    <a:pt x="6" y="16"/>
                  </a:lnTo>
                  <a:lnTo>
                    <a:pt x="2" y="22"/>
                  </a:lnTo>
                  <a:lnTo>
                    <a:pt x="0" y="30"/>
                  </a:lnTo>
                  <a:lnTo>
                    <a:pt x="0" y="38"/>
                  </a:lnTo>
                  <a:lnTo>
                    <a:pt x="0" y="38"/>
                  </a:lnTo>
                  <a:lnTo>
                    <a:pt x="0" y="44"/>
                  </a:lnTo>
                  <a:lnTo>
                    <a:pt x="2" y="52"/>
                  </a:lnTo>
                  <a:lnTo>
                    <a:pt x="6" y="58"/>
                  </a:lnTo>
                  <a:lnTo>
                    <a:pt x="10" y="64"/>
                  </a:lnTo>
                  <a:lnTo>
                    <a:pt x="16" y="68"/>
                  </a:lnTo>
                  <a:lnTo>
                    <a:pt x="22" y="72"/>
                  </a:lnTo>
                  <a:lnTo>
                    <a:pt x="30" y="74"/>
                  </a:lnTo>
                  <a:lnTo>
                    <a:pt x="38" y="76"/>
                  </a:lnTo>
                  <a:lnTo>
                    <a:pt x="54" y="76"/>
                  </a:lnTo>
                  <a:lnTo>
                    <a:pt x="54" y="665"/>
                  </a:lnTo>
                  <a:lnTo>
                    <a:pt x="54" y="665"/>
                  </a:lnTo>
                  <a:lnTo>
                    <a:pt x="56" y="677"/>
                  </a:lnTo>
                  <a:lnTo>
                    <a:pt x="60" y="689"/>
                  </a:lnTo>
                  <a:lnTo>
                    <a:pt x="64" y="699"/>
                  </a:lnTo>
                  <a:lnTo>
                    <a:pt x="72" y="709"/>
                  </a:lnTo>
                  <a:lnTo>
                    <a:pt x="80" y="715"/>
                  </a:lnTo>
                  <a:lnTo>
                    <a:pt x="92" y="721"/>
                  </a:lnTo>
                  <a:lnTo>
                    <a:pt x="102" y="725"/>
                  </a:lnTo>
                  <a:lnTo>
                    <a:pt x="114" y="725"/>
                  </a:lnTo>
                  <a:lnTo>
                    <a:pt x="134" y="725"/>
                  </a:lnTo>
                  <a:lnTo>
                    <a:pt x="134" y="725"/>
                  </a:lnTo>
                  <a:lnTo>
                    <a:pt x="132" y="721"/>
                  </a:lnTo>
                  <a:lnTo>
                    <a:pt x="132" y="477"/>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68"/>
            <p:cNvSpPr>
              <a:spLocks noChangeArrowheads="1"/>
            </p:cNvSpPr>
            <p:nvPr/>
          </p:nvSpPr>
          <p:spPr bwMode="auto">
            <a:xfrm>
              <a:off x="4845050" y="5910263"/>
              <a:ext cx="142875" cy="130175"/>
            </a:xfrm>
            <a:prstGeom prst="rect">
              <a:avLst/>
            </a:prstGeom>
            <a:solidFill>
              <a:srgbClr val="0B6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ustDataLst>
      <p:tags r:id="rId1"/>
    </p:custDataLst>
    <p:extLst>
      <p:ext uri="{BB962C8B-B14F-4D97-AF65-F5344CB8AC3E}">
        <p14:creationId xmlns:p14="http://schemas.microsoft.com/office/powerpoint/2010/main" val="1458829271"/>
      </p:ext>
    </p:extLst>
  </p:cSld>
  <p:clrMapOvr>
    <a:masterClrMapping/>
  </p:clrMapOvr>
  <p:transition spd="slow" advClick="0" advTm="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zh-CN" altLang="en-US" sz="2800" b="1" dirty="0" smtClean="0">
                <a:solidFill>
                  <a:schemeClr val="bg1"/>
                </a:solidFill>
                <a:latin typeface="微软雅黑" panose="020B0503020204020204" pitchFamily="34" charset="-122"/>
                <a:ea typeface="微软雅黑" panose="020B0503020204020204" pitchFamily="34" charset="-122"/>
              </a:rPr>
              <a:t>名</a:t>
            </a:r>
            <a:r>
              <a:rPr lang="zh-CN" altLang="en-US" sz="2800" b="1" dirty="0">
                <a:solidFill>
                  <a:schemeClr val="bg1"/>
                </a:solidFill>
                <a:latin typeface="微软雅黑" panose="020B0503020204020204" pitchFamily="34" charset="-122"/>
                <a:ea typeface="微软雅黑" panose="020B0503020204020204" pitchFamily="34" charset="-122"/>
              </a:rPr>
              <a:t>社 </a:t>
            </a:r>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rPr>
              <a:t>新书</a:t>
            </a:r>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rPr>
              <a:t>可知</a:t>
            </a:r>
            <a:endParaRPr lang="en-US" altLang="zh-CN" sz="2800" b="1" dirty="0">
              <a:solidFill>
                <a:schemeClr val="bg1"/>
              </a:solidFill>
              <a:latin typeface="微软雅黑" panose="020B0503020204020204" pitchFamily="34" charset="-122"/>
              <a:ea typeface="微软雅黑" panose="020B0503020204020204" pitchFamily="34" charset="-122"/>
            </a:endParaRPr>
          </a:p>
          <a:p>
            <a:pPr lvl="1" algn="ctr" eaLnBrk="1" hangingPunct="1">
              <a:spcBef>
                <a:spcPts val="1000"/>
              </a:spcBef>
              <a:buFont typeface="Arial" panose="020B0604020202020204" pitchFamily="34" charset="0"/>
              <a:buNone/>
            </a:pPr>
            <a:endPar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1" algn="ctr" eaLnBrk="1" hangingPunct="1">
              <a:spcBef>
                <a:spcPts val="1000"/>
              </a:spcBef>
              <a:buFont typeface="Arial" panose="020B0604020202020204" pitchFamily="34" charset="0"/>
              <a:buNone/>
            </a:pPr>
            <a:r>
              <a:rPr lang="zh-CN"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607522" y="5859910"/>
            <a:ext cx="5262979" cy="369332"/>
          </a:xfrm>
          <a:prstGeom prst="rect">
            <a:avLst/>
          </a:prstGeom>
        </p:spPr>
        <p:txBody>
          <a:bodyPr wrap="none">
            <a:spAutoFit/>
          </a:bodyPr>
          <a:lstStyle/>
          <a:p>
            <a:pPr lvl="0" algn="ctr" eaLnBrk="1" hangingPunct="1">
              <a:defRPr/>
            </a:pPr>
            <a:r>
              <a:rPr lang="zh-CN" altLang="en-US" b="1" dirty="0">
                <a:latin typeface="微软雅黑" panose="020B0503020204020204" pitchFamily="34" charset="-122"/>
                <a:ea typeface="微软雅黑" panose="020B0503020204020204" pitchFamily="34" charset="-122"/>
              </a:rPr>
              <a:t>满足读者读新书、读好书、读经典书的阅读需求！</a:t>
            </a:r>
          </a:p>
        </p:txBody>
      </p:sp>
      <p:pic>
        <p:nvPicPr>
          <p:cNvPr id="4" name="图片 3"/>
          <p:cNvPicPr>
            <a:picLocks noChangeAspect="1"/>
          </p:cNvPicPr>
          <p:nvPr/>
        </p:nvPicPr>
        <p:blipFill>
          <a:blip r:embed="rId2"/>
          <a:stretch>
            <a:fillRect/>
          </a:stretch>
        </p:blipFill>
        <p:spPr>
          <a:xfrm>
            <a:off x="2659075" y="1597441"/>
            <a:ext cx="7111602" cy="3961759"/>
          </a:xfrm>
          <a:prstGeom prst="rect">
            <a:avLst/>
          </a:prstGeom>
          <a:effectLst>
            <a:outerShdw blurRad="63500" sx="102000" sy="102000" algn="ctr" rotWithShape="0">
              <a:prstClr val="black">
                <a:alpha val="40000"/>
              </a:prstClr>
            </a:outerShdw>
          </a:effectLst>
        </p:spPr>
      </p:pic>
      <p:pic>
        <p:nvPicPr>
          <p:cNvPr id="8" name="图片 7"/>
          <p:cNvPicPr>
            <a:picLocks noChangeAspect="1"/>
          </p:cNvPicPr>
          <p:nvPr/>
        </p:nvPicPr>
        <p:blipFill>
          <a:blip r:embed="rId3"/>
          <a:stretch>
            <a:fillRect/>
          </a:stretch>
        </p:blipFill>
        <p:spPr>
          <a:xfrm>
            <a:off x="1890818" y="1296731"/>
            <a:ext cx="8696389" cy="4262469"/>
          </a:xfrm>
          <a:prstGeom prst="rect">
            <a:avLst/>
          </a:prstGeom>
          <a:effectLst>
            <a:outerShdw blurRad="63500" sx="102000" sy="102000" algn="ctr" rotWithShape="0">
              <a:prstClr val="black">
                <a:alpha val="40000"/>
              </a:prstClr>
            </a:outerShdw>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519805" y="254000"/>
            <a:ext cx="5152390" cy="690880"/>
          </a:xfrm>
          <a:prstGeom prst="rect">
            <a:avLst/>
          </a:prstGeom>
          <a:noFill/>
          <a:ln w="9525">
            <a:noFill/>
          </a:ln>
        </p:spPr>
        <p:txBody>
          <a:bodyPr/>
          <a:lstStyle/>
          <a:p>
            <a:pPr lvl="1" algn="ctr" eaLnBrk="1" hangingPunct="1">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智能</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匹配学科专业</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1080098" y="5020219"/>
            <a:ext cx="4159250" cy="368300"/>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长安大学院系导航匹配结果</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7527850" y="5081270"/>
            <a:ext cx="2954655" cy="369332"/>
          </a:xfrm>
          <a:prstGeom prst="rect">
            <a:avLst/>
          </a:prstGeom>
          <a:noFill/>
        </p:spPr>
        <p:txBody>
          <a:bodyPr wrap="none" rtlCol="0" anchor="t">
            <a:spAutoFit/>
          </a:bodyPr>
          <a:lstStyle/>
          <a:p>
            <a:pPr marR="0" lvl="0" algn="l" defTabSz="914400" rtl="0" eaLnBrk="1" fontAlgn="base" latinLnBrk="0" hangingPunct="1">
              <a:lnSpc>
                <a:spcPct val="100000"/>
              </a:lnSpc>
              <a:spcBef>
                <a:spcPct val="0"/>
              </a:spcBef>
              <a:spcAft>
                <a:spcPct val="0"/>
              </a:spcAft>
              <a:buClrTx/>
              <a:buSzTx/>
              <a:buFont typeface="Wingdings" panose="05000000000000000000" charset="0"/>
              <a:defRPr/>
            </a:pPr>
            <a:r>
              <a:rPr lang="zh-CN" altLang="en-US" b="1" noProof="0" dirty="0" smtClean="0">
                <a:ln>
                  <a:noFill/>
                </a:ln>
                <a:effectLst/>
                <a:uLnTx/>
                <a:uFillTx/>
                <a:latin typeface="微软雅黑" panose="020B0503020204020204" pitchFamily="34" charset="-122"/>
                <a:ea typeface="微软雅黑" panose="020B0503020204020204" pitchFamily="34" charset="-122"/>
                <a:sym typeface="+mn-ea"/>
              </a:rPr>
              <a:t>长安大学学科专业匹配结果</a:t>
            </a:r>
            <a:endParaRPr lang="zh-CN" altLang="en-US" dirty="0"/>
          </a:p>
        </p:txBody>
      </p:sp>
      <p:sp>
        <p:nvSpPr>
          <p:cNvPr id="76" name="文本框 75"/>
          <p:cNvSpPr txBox="1"/>
          <p:nvPr/>
        </p:nvSpPr>
        <p:spPr>
          <a:xfrm>
            <a:off x="1757605" y="1325864"/>
            <a:ext cx="8924925" cy="923330"/>
          </a:xfrm>
          <a:prstGeom prst="rect">
            <a:avLst/>
          </a:prstGeom>
          <a:noFill/>
        </p:spPr>
        <p:txBody>
          <a:bodyPr wrap="square">
            <a:spAutoFit/>
          </a:bodyPr>
          <a:lstStyle/>
          <a:p>
            <a:pPr marR="0" algn="l" defTabSz="914400" eaLnBrk="1" hangingPunct="1">
              <a:lnSpc>
                <a:spcPct val="150000"/>
              </a:lnSpc>
              <a:buClrTx/>
              <a:buSzTx/>
              <a:buFontTx/>
              <a:buNone/>
              <a:defRPr/>
            </a:pPr>
            <a:r>
              <a:rPr kumimoji="0" lang="zh-CN" altLang="en-US" sz="1800" b="1"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可知的智能</a:t>
            </a:r>
            <a:r>
              <a:rPr kumimoji="0" lang="zh-CN" altLang="en-US"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学科专业匹配机制，可根据</a:t>
            </a:r>
            <a:r>
              <a:rPr kumimoji="0" lang="zh-CN" altLang="en-US" sz="1800" b="1"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每家学校学科设置特点</a:t>
            </a:r>
            <a:r>
              <a:rPr kumimoji="0" lang="zh-CN" altLang="en-US"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，匹配</a:t>
            </a:r>
            <a:r>
              <a:rPr lang="zh-CN" altLang="en-US" b="1" dirty="0" smtClean="0">
                <a:latin typeface="微软雅黑" panose="020B0503020204020204" pitchFamily="34" charset="-122"/>
                <a:ea typeface="微软雅黑" panose="020B0503020204020204" pitchFamily="34" charset="-122"/>
              </a:rPr>
              <a:t>至院系、</a:t>
            </a:r>
            <a:r>
              <a:rPr kumimoji="0" lang="zh-CN" altLang="en-US"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学科专业，适用于本校各专业学生系统性阅读学习。</a:t>
            </a:r>
            <a:endParaRPr kumimoji="0" lang="zh-CN" altLang="en-US" sz="1800" b="1"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pic>
        <p:nvPicPr>
          <p:cNvPr id="8" name="图片 7"/>
          <p:cNvPicPr>
            <a:picLocks noChangeAspect="1"/>
          </p:cNvPicPr>
          <p:nvPr/>
        </p:nvPicPr>
        <p:blipFill>
          <a:blip r:embed="rId3"/>
          <a:stretch>
            <a:fillRect/>
          </a:stretch>
        </p:blipFill>
        <p:spPr>
          <a:xfrm>
            <a:off x="603827" y="2630178"/>
            <a:ext cx="4574351" cy="2009057"/>
          </a:xfrm>
          <a:prstGeom prst="rect">
            <a:avLst/>
          </a:prstGeom>
          <a:effectLst>
            <a:outerShdw blurRad="63500" sx="102000" sy="102000" algn="ctr" rotWithShape="0">
              <a:prstClr val="black">
                <a:alpha val="40000"/>
              </a:prstClr>
            </a:outerShdw>
          </a:effectLst>
        </p:spPr>
      </p:pic>
      <p:pic>
        <p:nvPicPr>
          <p:cNvPr id="9" name="图片 8"/>
          <p:cNvPicPr>
            <a:picLocks noChangeAspect="1"/>
          </p:cNvPicPr>
          <p:nvPr/>
        </p:nvPicPr>
        <p:blipFill>
          <a:blip r:embed="rId4"/>
          <a:stretch>
            <a:fillRect/>
          </a:stretch>
        </p:blipFill>
        <p:spPr>
          <a:xfrm>
            <a:off x="6453298" y="2630178"/>
            <a:ext cx="4908815" cy="2074598"/>
          </a:xfrm>
          <a:prstGeom prst="rect">
            <a:avLst/>
          </a:prstGeom>
          <a:effectLst>
            <a:outerShdw blurRad="63500" sx="102000" sy="102000" algn="ctr" rotWithShape="0">
              <a:prstClr val="black">
                <a:alpha val="40000"/>
              </a:prstClr>
            </a:outerShdw>
          </a:effectLst>
        </p:spPr>
      </p:pic>
    </p:spTree>
  </p:cSld>
  <p:clrMapOvr>
    <a:masterClrMapping/>
  </p:clrMapOvr>
  <p:transition spd="med" advClick="0"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519805" y="254000"/>
            <a:ext cx="5152390" cy="690880"/>
          </a:xfrm>
          <a:prstGeom prst="rect">
            <a:avLst/>
          </a:prstGeom>
          <a:noFill/>
          <a:ln w="9525">
            <a:noFill/>
          </a:ln>
        </p:spPr>
        <p:txBody>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多终端跨设备应用</a:t>
            </a:r>
            <a:r>
              <a:rPr lang="zh-CN" altLang="en-US" sz="2800" b="1" dirty="0">
                <a:solidFill>
                  <a:schemeClr val="bg1"/>
                </a:solidFill>
                <a:latin typeface="微软雅黑" panose="020B0503020204020204" pitchFamily="34" charset="-122"/>
                <a:ea typeface="微软雅黑" panose="020B0503020204020204" pitchFamily="34" charset="-122"/>
              </a:rPr>
              <a:t>体验</a:t>
            </a:r>
          </a:p>
        </p:txBody>
      </p:sp>
      <p:sp>
        <p:nvSpPr>
          <p:cNvPr id="10" name="文本框 9"/>
          <p:cNvSpPr txBox="1"/>
          <p:nvPr/>
        </p:nvSpPr>
        <p:spPr>
          <a:xfrm>
            <a:off x="3777457" y="1684953"/>
            <a:ext cx="5478462" cy="923330"/>
          </a:xfrm>
          <a:prstGeom prst="rect">
            <a:avLst/>
          </a:prstGeom>
          <a:noFill/>
        </p:spPr>
        <p:txBody>
          <a:bodyPr>
            <a:spAutoFit/>
          </a:bodyPr>
          <a:lstStyle/>
          <a:p>
            <a:pPr marL="342900" indent="-342900" eaLnBrk="1" hangingPunct="1">
              <a:lnSpc>
                <a:spcPct val="150000"/>
              </a:lnSpc>
              <a:buFont typeface="Wingdings" panose="05000000000000000000" pitchFamily="2" charset="2"/>
              <a:buChar char="ü"/>
              <a:defRPr/>
            </a:pPr>
            <a:r>
              <a:rPr lang="zh-CN" altLang="en-US" b="1" dirty="0" smtClean="0">
                <a:latin typeface="微软雅黑" panose="020B0503020204020204" pitchFamily="34" charset="-122"/>
                <a:ea typeface="微软雅黑" panose="020B0503020204020204" pitchFamily="34" charset="-122"/>
              </a:rPr>
              <a:t>单一</a:t>
            </a:r>
            <a:r>
              <a:rPr lang="zh-CN" altLang="en-US" b="1" dirty="0">
                <a:latin typeface="微软雅黑" panose="020B0503020204020204" pitchFamily="34" charset="-122"/>
                <a:ea typeface="微软雅黑" panose="020B0503020204020204" pitchFamily="34" charset="-122"/>
              </a:rPr>
              <a:t>账号跨终端、跨场景同步</a:t>
            </a:r>
            <a:r>
              <a:rPr lang="zh-CN" altLang="en-US" b="1" dirty="0" smtClean="0">
                <a:latin typeface="微软雅黑" panose="020B0503020204020204" pitchFamily="34" charset="-122"/>
                <a:ea typeface="微软雅黑" panose="020B0503020204020204" pitchFamily="34" charset="-122"/>
              </a:rPr>
              <a:t>阅读</a:t>
            </a:r>
            <a:endParaRPr lang="en-US" altLang="zh-CN" b="1" dirty="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ü"/>
              <a:defRPr/>
            </a:pPr>
            <a:r>
              <a:rPr lang="zh-CN" altLang="en-US" b="1" dirty="0">
                <a:latin typeface="微软雅黑" panose="020B0503020204020204" pitchFamily="34" charset="-122"/>
                <a:ea typeface="微软雅黑" panose="020B0503020204020204" pitchFamily="34" charset="-122"/>
              </a:rPr>
              <a:t>支持多屏、多窗口、多形态的阅读</a:t>
            </a:r>
            <a:r>
              <a:rPr lang="zh-CN" altLang="en-US" b="1" dirty="0" smtClean="0">
                <a:latin typeface="微软雅黑" panose="020B0503020204020204" pitchFamily="34" charset="-122"/>
                <a:ea typeface="微软雅黑" panose="020B0503020204020204" pitchFamily="34" charset="-122"/>
              </a:rPr>
              <a:t>方式</a:t>
            </a:r>
            <a:endParaRPr lang="en-US" altLang="zh-CN"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2026879" y="3635723"/>
            <a:ext cx="7965777" cy="1952277"/>
            <a:chOff x="2026879" y="3635723"/>
            <a:chExt cx="7965777" cy="1952277"/>
          </a:xfrm>
        </p:grpSpPr>
        <p:sp>
          <p:nvSpPr>
            <p:cNvPr id="11" name="菱形 10"/>
            <p:cNvSpPr/>
            <p:nvPr/>
          </p:nvSpPr>
          <p:spPr>
            <a:xfrm rot="10800000">
              <a:off x="4125584" y="3635723"/>
              <a:ext cx="1752268" cy="1752266"/>
            </a:xfrm>
            <a:prstGeom prst="diamond">
              <a:avLst/>
            </a:prstGeom>
            <a:gradFill>
              <a:gsLst>
                <a:gs pos="33000">
                  <a:schemeClr val="bg1">
                    <a:alpha val="1000"/>
                  </a:schemeClr>
                </a:gs>
                <a:gs pos="100000">
                  <a:schemeClr val="tx1">
                    <a:lumMod val="75000"/>
                    <a:lumOff val="25000"/>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菱形 11"/>
            <p:cNvSpPr/>
            <p:nvPr/>
          </p:nvSpPr>
          <p:spPr>
            <a:xfrm rot="10800000">
              <a:off x="6182986" y="3635723"/>
              <a:ext cx="1752268" cy="1752266"/>
            </a:xfrm>
            <a:prstGeom prst="diamond">
              <a:avLst/>
            </a:prstGeom>
            <a:gradFill>
              <a:gsLst>
                <a:gs pos="33000">
                  <a:schemeClr val="bg1">
                    <a:alpha val="1000"/>
                  </a:schemeClr>
                </a:gs>
                <a:gs pos="100000">
                  <a:schemeClr val="tx1">
                    <a:lumMod val="75000"/>
                    <a:lumOff val="25000"/>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菱形 12"/>
            <p:cNvSpPr/>
            <p:nvPr/>
          </p:nvSpPr>
          <p:spPr>
            <a:xfrm rot="10800000">
              <a:off x="8240388" y="3635723"/>
              <a:ext cx="1752268" cy="1752266"/>
            </a:xfrm>
            <a:prstGeom prst="diamond">
              <a:avLst/>
            </a:prstGeom>
            <a:gradFill>
              <a:gsLst>
                <a:gs pos="33000">
                  <a:schemeClr val="bg1">
                    <a:alpha val="1000"/>
                  </a:schemeClr>
                </a:gs>
                <a:gs pos="100000">
                  <a:schemeClr val="tx1">
                    <a:lumMod val="75000"/>
                    <a:lumOff val="25000"/>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文本框 13"/>
            <p:cNvSpPr txBox="1"/>
            <p:nvPr/>
          </p:nvSpPr>
          <p:spPr>
            <a:xfrm>
              <a:off x="2293938" y="5218113"/>
              <a:ext cx="1268412" cy="369887"/>
            </a:xfrm>
            <a:prstGeom prst="rect">
              <a:avLst/>
            </a:prstGeom>
            <a:noFill/>
          </p:spPr>
          <p:txBody>
            <a:bodyPr>
              <a:spAutoFit/>
            </a:bodyPr>
            <a:lstStyle/>
            <a:p>
              <a:pPr eaLnBrk="1" hangingPunct="1">
                <a:defRPr/>
              </a:pPr>
              <a:r>
                <a:rPr lang="en-US" altLang="zh-CN" b="1" dirty="0">
                  <a:solidFill>
                    <a:schemeClr val="tx1">
                      <a:lumMod val="95000"/>
                      <a:lumOff val="5000"/>
                    </a:schemeClr>
                  </a:solidFill>
                  <a:latin typeface="微软雅黑" pitchFamily="34" charset="-122"/>
                  <a:ea typeface="微软雅黑" pitchFamily="34" charset="-122"/>
                </a:rPr>
                <a:t>WEB</a:t>
              </a:r>
              <a:r>
                <a:rPr lang="zh-CN" altLang="en-US" b="1" dirty="0">
                  <a:solidFill>
                    <a:schemeClr val="tx1">
                      <a:lumMod val="95000"/>
                      <a:lumOff val="5000"/>
                    </a:schemeClr>
                  </a:solidFill>
                  <a:latin typeface="微软雅黑" pitchFamily="34" charset="-122"/>
                  <a:ea typeface="微软雅黑" pitchFamily="34" charset="-122"/>
                </a:rPr>
                <a:t>阅读</a:t>
              </a:r>
            </a:p>
          </p:txBody>
        </p:sp>
        <p:sp>
          <p:nvSpPr>
            <p:cNvPr id="15" name="文本框 14"/>
            <p:cNvSpPr txBox="1"/>
            <p:nvPr/>
          </p:nvSpPr>
          <p:spPr>
            <a:xfrm>
              <a:off x="4427538" y="5218113"/>
              <a:ext cx="1117600" cy="369887"/>
            </a:xfrm>
            <a:prstGeom prst="rect">
              <a:avLst/>
            </a:prstGeom>
            <a:noFill/>
          </p:spPr>
          <p:txBody>
            <a:bodyPr>
              <a:spAutoFit/>
            </a:bodyPr>
            <a:lstStyle/>
            <a:p>
              <a:pPr eaLnBrk="1" hangingPunct="1">
                <a:defRPr/>
              </a:pPr>
              <a:r>
                <a:rPr lang="zh-CN" altLang="en-US" b="1" dirty="0">
                  <a:solidFill>
                    <a:schemeClr val="tx1">
                      <a:lumMod val="95000"/>
                      <a:lumOff val="5000"/>
                    </a:schemeClr>
                  </a:solidFill>
                  <a:latin typeface="微软雅黑" pitchFamily="34" charset="-122"/>
                  <a:ea typeface="微软雅黑" pitchFamily="34" charset="-122"/>
                </a:rPr>
                <a:t>移动阅读</a:t>
              </a:r>
            </a:p>
          </p:txBody>
        </p:sp>
        <p:sp>
          <p:nvSpPr>
            <p:cNvPr id="16" name="文本框 15"/>
            <p:cNvSpPr txBox="1"/>
            <p:nvPr/>
          </p:nvSpPr>
          <p:spPr>
            <a:xfrm>
              <a:off x="6440488" y="5218113"/>
              <a:ext cx="1277937" cy="369887"/>
            </a:xfrm>
            <a:prstGeom prst="rect">
              <a:avLst/>
            </a:prstGeom>
            <a:noFill/>
          </p:spPr>
          <p:txBody>
            <a:bodyPr>
              <a:spAutoFit/>
            </a:bodyPr>
            <a:lstStyle/>
            <a:p>
              <a:pPr eaLnBrk="1" hangingPunct="1">
                <a:defRPr/>
              </a:pPr>
              <a:r>
                <a:rPr lang="en-US" altLang="zh-CN" b="1" dirty="0">
                  <a:solidFill>
                    <a:schemeClr val="tx1">
                      <a:lumMod val="95000"/>
                      <a:lumOff val="5000"/>
                    </a:schemeClr>
                  </a:solidFill>
                  <a:latin typeface="微软雅黑" pitchFamily="34" charset="-122"/>
                  <a:ea typeface="微软雅黑" pitchFamily="34" charset="-122"/>
                </a:rPr>
                <a:t>PAD</a:t>
              </a:r>
              <a:r>
                <a:rPr lang="zh-CN" altLang="en-US" b="1" dirty="0">
                  <a:solidFill>
                    <a:schemeClr val="tx1">
                      <a:lumMod val="95000"/>
                      <a:lumOff val="5000"/>
                    </a:schemeClr>
                  </a:solidFill>
                  <a:latin typeface="微软雅黑" pitchFamily="34" charset="-122"/>
                  <a:ea typeface="微软雅黑" pitchFamily="34" charset="-122"/>
                </a:rPr>
                <a:t>阅读</a:t>
              </a:r>
            </a:p>
          </p:txBody>
        </p:sp>
        <p:sp>
          <p:nvSpPr>
            <p:cNvPr id="17" name="文本框 16"/>
            <p:cNvSpPr txBox="1"/>
            <p:nvPr/>
          </p:nvSpPr>
          <p:spPr>
            <a:xfrm>
              <a:off x="8578850" y="5218113"/>
              <a:ext cx="1111250" cy="369887"/>
            </a:xfrm>
            <a:prstGeom prst="rect">
              <a:avLst/>
            </a:prstGeom>
            <a:noFill/>
          </p:spPr>
          <p:txBody>
            <a:bodyPr>
              <a:spAutoFit/>
            </a:bodyPr>
            <a:lstStyle/>
            <a:p>
              <a:pPr eaLnBrk="1" hangingPunct="1">
                <a:defRPr/>
              </a:pPr>
              <a:r>
                <a:rPr lang="zh-CN" altLang="en-US" b="1" dirty="0">
                  <a:solidFill>
                    <a:schemeClr val="tx1">
                      <a:lumMod val="95000"/>
                      <a:lumOff val="5000"/>
                    </a:schemeClr>
                  </a:solidFill>
                  <a:latin typeface="微软雅黑" pitchFamily="34" charset="-122"/>
                  <a:ea typeface="微软雅黑" pitchFamily="34" charset="-122"/>
                </a:rPr>
                <a:t>微信阅读</a:t>
              </a:r>
            </a:p>
          </p:txBody>
        </p:sp>
        <p:pic>
          <p:nvPicPr>
            <p:cNvPr id="18" name="图片 24" descr="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4210050"/>
              <a:ext cx="958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5" descr="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663" y="4016375"/>
              <a:ext cx="630237"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6" descr="1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324350"/>
              <a:ext cx="1076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7" descr="20.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6813" y="3992563"/>
              <a:ext cx="6540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菱形 22"/>
            <p:cNvSpPr/>
            <p:nvPr/>
          </p:nvSpPr>
          <p:spPr>
            <a:xfrm rot="10800000">
              <a:off x="2026879" y="3635723"/>
              <a:ext cx="1752268" cy="1752266"/>
            </a:xfrm>
            <a:prstGeom prst="diamond">
              <a:avLst/>
            </a:prstGeom>
            <a:gradFill>
              <a:gsLst>
                <a:gs pos="33000">
                  <a:schemeClr val="bg1">
                    <a:alpha val="1000"/>
                  </a:schemeClr>
                </a:gs>
                <a:gs pos="100000">
                  <a:schemeClr val="tx1">
                    <a:lumMod val="75000"/>
                    <a:lumOff val="25000"/>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Tree>
    <p:extLst>
      <p:ext uri="{BB962C8B-B14F-4D97-AF65-F5344CB8AC3E}">
        <p14:creationId xmlns:p14="http://schemas.microsoft.com/office/powerpoint/2010/main" val="3629457737"/>
      </p:ext>
    </p:extLst>
  </p:cSld>
  <p:clrMapOvr>
    <a:masterClrMapping/>
  </p:clrMapOvr>
  <p:transition spd="med" advClick="0"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7"/>
          <p:cNvPicPr>
            <a:picLocks noChangeAspect="1"/>
          </p:cNvPicPr>
          <p:nvPr/>
        </p:nvPicPr>
        <p:blipFill>
          <a:blip r:embed="rId3"/>
          <a:stretch>
            <a:fillRect/>
          </a:stretch>
        </p:blipFill>
        <p:spPr>
          <a:xfrm>
            <a:off x="803275" y="123825"/>
            <a:ext cx="10552113" cy="6475413"/>
          </a:xfrm>
          <a:prstGeom prst="rect">
            <a:avLst/>
          </a:prstGeom>
          <a:noFill/>
          <a:ln w="9525">
            <a:noFill/>
          </a:ln>
        </p:spPr>
      </p:pic>
      <p:sp>
        <p:nvSpPr>
          <p:cNvPr id="2" name="矩形 1"/>
          <p:cNvSpPr/>
          <p:nvPr/>
        </p:nvSpPr>
        <p:spPr>
          <a:xfrm>
            <a:off x="2946400" y="-14287"/>
            <a:ext cx="6299200" cy="6872288"/>
          </a:xfrm>
          <a:prstGeom prst="rect">
            <a:avLst/>
          </a:prstGeom>
          <a:solidFill>
            <a:srgbClr val="D649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3" name="矩形 2"/>
          <p:cNvSpPr/>
          <p:nvPr/>
        </p:nvSpPr>
        <p:spPr>
          <a:xfrm>
            <a:off x="4418013" y="1963738"/>
            <a:ext cx="3363913" cy="3165475"/>
          </a:xfrm>
          <a:prstGeom prst="rect">
            <a:avLst/>
          </a:prstGeom>
          <a:solidFill>
            <a:schemeClr val="bg1"/>
          </a:solidFill>
          <a:ln>
            <a:noFill/>
          </a:ln>
          <a:effectLst>
            <a:outerShdw blurRad="2667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anose="020B0503020204020204" pitchFamily="34" charset="-122"/>
              <a:cs typeface="+mn-cs"/>
            </a:endParaRPr>
          </a:p>
        </p:txBody>
      </p:sp>
      <p:sp>
        <p:nvSpPr>
          <p:cNvPr id="17413" name="文本框 3"/>
          <p:cNvSpPr txBox="1"/>
          <p:nvPr/>
        </p:nvSpPr>
        <p:spPr>
          <a:xfrm>
            <a:off x="4899025" y="3733800"/>
            <a:ext cx="2393950" cy="1077218"/>
          </a:xfrm>
          <a:prstGeom prst="rect">
            <a:avLst/>
          </a:prstGeom>
          <a:noFill/>
          <a:ln w="9525">
            <a:noFill/>
          </a:ln>
        </p:spPr>
        <p:txBody>
          <a:bodyPr>
            <a:spAutoFit/>
          </a:bodyPr>
          <a:lstStyle/>
          <a:p>
            <a:pPr algn="ctr" eaLnBrk="1" hangingPunct="1"/>
            <a:r>
              <a:rPr lang="zh-CN" altLang="en-US" sz="3200" b="1" dirty="0" smtClean="0">
                <a:latin typeface="微软雅黑" panose="020B0503020204020204" pitchFamily="34" charset="-122"/>
                <a:ea typeface="微软雅黑" panose="020B0503020204020204" pitchFamily="34" charset="-122"/>
              </a:rPr>
              <a:t>玩转可知</a:t>
            </a:r>
            <a:endParaRPr lang="en-US" altLang="zh-CN" sz="3200" b="1" dirty="0" smtClean="0">
              <a:latin typeface="微软雅黑" panose="020B0503020204020204" pitchFamily="34" charset="-122"/>
              <a:ea typeface="微软雅黑" panose="020B0503020204020204" pitchFamily="34" charset="-122"/>
            </a:endParaRPr>
          </a:p>
          <a:p>
            <a:pPr algn="ctr" eaLnBrk="1" hangingPunct="1"/>
            <a:r>
              <a:rPr lang="zh-CN" altLang="en-US" sz="3200" b="1" dirty="0" smtClean="0">
                <a:latin typeface="微软雅黑" panose="020B0503020204020204" pitchFamily="34" charset="-122"/>
                <a:ea typeface="微软雅黑" panose="020B0503020204020204" pitchFamily="34" charset="-122"/>
              </a:rPr>
              <a:t>注册与认证</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246688" y="2149475"/>
            <a:ext cx="1604963" cy="1446213"/>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altLang="zh-CN" sz="8800" b="1" kern="1200" cap="none" spc="-150" normalizeH="0" baseline="0" noProof="0" dirty="0">
                <a:latin typeface="华文新魏" panose="02010800040101010101" pitchFamily="2" charset="-122"/>
                <a:ea typeface="华文新魏" panose="02010800040101010101" pitchFamily="2" charset="-122"/>
                <a:cs typeface="+mn-cs"/>
              </a:rPr>
              <a:t>02</a:t>
            </a:r>
            <a:endParaRPr kumimoji="0" lang="zh-CN" altLang="en-US" sz="8800" b="1" kern="1200" cap="none" spc="-150" normalizeH="0" baseline="0" noProof="0" dirty="0">
              <a:latin typeface="华文新魏" panose="02010800040101010101" pitchFamily="2" charset="-122"/>
              <a:ea typeface="华文新魏" panose="02010800040101010101" pitchFamily="2" charset="-122"/>
              <a:cs typeface="+mn-cs"/>
            </a:endParaRPr>
          </a:p>
        </p:txBody>
      </p:sp>
    </p:spTree>
  </p:cSld>
  <p:clrMapOvr>
    <a:masterClrMapping/>
  </p:clrMapOvr>
  <p:transition spd="slow" advClick="0" advTm="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p:nvPr/>
        </p:nvSpPr>
        <p:spPr>
          <a:xfrm>
            <a:off x="3369310" y="254000"/>
            <a:ext cx="5152390" cy="690880"/>
          </a:xfrm>
          <a:prstGeom prst="rect">
            <a:avLst/>
          </a:prstGeom>
          <a:noFill/>
          <a:ln w="9525">
            <a:noFill/>
          </a:ln>
        </p:spPr>
        <p:txBody>
          <a:bodyPr/>
          <a:lstStyle/>
          <a:p>
            <a:pPr lvl="1" algn="ctr" eaLnBrk="1" hangingPunct="1">
              <a:spcBef>
                <a:spcPts val="1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STEP 1  </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注册</a:t>
            </a: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登录</a:t>
            </a:r>
            <a:endPar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文本框 75"/>
          <p:cNvSpPr txBox="1"/>
          <p:nvPr/>
        </p:nvSpPr>
        <p:spPr>
          <a:xfrm>
            <a:off x="2112472" y="1200840"/>
            <a:ext cx="8500110" cy="507831"/>
          </a:xfrm>
          <a:prstGeom prst="rect">
            <a:avLst/>
          </a:prstGeom>
          <a:noFill/>
        </p:spPr>
        <p:txBody>
          <a:bodyPr wrap="square">
            <a:spAutoFit/>
          </a:bodyPr>
          <a:lstStyle/>
          <a:p>
            <a:pPr marR="0" defTabSz="914400" eaLnBrk="1" hangingPunct="1">
              <a:lnSpc>
                <a:spcPct val="150000"/>
              </a:lnSpc>
              <a:buClrTx/>
              <a:buSzTx/>
              <a:buFontTx/>
              <a:buNone/>
              <a:defRPr/>
            </a:pPr>
            <a:r>
              <a:rPr kumimoji="0" lang="zh-CN" altLang="en-US"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可知平台支持手机验证码、手机</a:t>
            </a:r>
            <a:r>
              <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a:t>
            </a:r>
            <a:r>
              <a:rPr kumimoji="0" lang="zh-CN" altLang="en-US"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邮箱账号注册及登录，同时支持第三方微信登录</a:t>
            </a:r>
            <a:endParaRPr kumimoji="0" lang="en-US" altLang="zh-CN" sz="18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2556567" y="5216176"/>
            <a:ext cx="6612890" cy="461665"/>
          </a:xfrm>
          <a:prstGeom prst="rect">
            <a:avLst/>
          </a:prstGeom>
          <a:noFill/>
        </p:spPr>
        <p:txBody>
          <a:bodyPr wrap="square">
            <a:spAutoFit/>
          </a:bodyPr>
          <a:lstStyle/>
          <a:p>
            <a:pPr marR="0" defTabSz="914400" eaLnBrk="1" hangingPunct="1">
              <a:lnSpc>
                <a:spcPct val="150000"/>
              </a:lnSpc>
              <a:buClrTx/>
              <a:buSzTx/>
              <a:buFontTx/>
              <a:buNone/>
              <a:defRPr/>
            </a:pP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验证码注册</a:t>
            </a:r>
            <a:r>
              <a:rPr kumimoji="0" lang="en-US" altLang="zh-CN"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a:t>
            </a: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登录</a:t>
            </a:r>
            <a:endParaRPr kumimoji="0" lang="en-US" altLang="zh-CN" sz="1600" b="1"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3"/>
          <a:stretch>
            <a:fillRect/>
          </a:stretch>
        </p:blipFill>
        <p:spPr>
          <a:xfrm>
            <a:off x="1685631" y="1964633"/>
            <a:ext cx="3572169" cy="3257824"/>
          </a:xfrm>
          <a:prstGeom prst="rect">
            <a:avLst/>
          </a:prstGeom>
          <a:effectLst>
            <a:outerShdw blurRad="63500" sx="102000" sy="102000" algn="ctr" rotWithShape="0">
              <a:prstClr val="black">
                <a:alpha val="40000"/>
              </a:prstClr>
            </a:outerShdw>
          </a:effectLst>
        </p:spPr>
      </p:pic>
      <p:sp>
        <p:nvSpPr>
          <p:cNvPr id="8" name="文本框 7"/>
          <p:cNvSpPr txBox="1"/>
          <p:nvPr/>
        </p:nvSpPr>
        <p:spPr>
          <a:xfrm>
            <a:off x="6865330" y="5205816"/>
            <a:ext cx="6612890" cy="458908"/>
          </a:xfrm>
          <a:prstGeom prst="rect">
            <a:avLst/>
          </a:prstGeom>
          <a:noFill/>
        </p:spPr>
        <p:txBody>
          <a:bodyPr wrap="square">
            <a:spAutoFit/>
          </a:bodyPr>
          <a:lstStyle/>
          <a:p>
            <a:pPr marR="0" defTabSz="914400" eaLnBrk="1" hangingPunct="1">
              <a:lnSpc>
                <a:spcPct val="150000"/>
              </a:lnSpc>
              <a:buClrTx/>
              <a:buSzTx/>
              <a:buFontTx/>
              <a:buNone/>
              <a:defRPr/>
            </a:pP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支持手机</a:t>
            </a:r>
            <a:r>
              <a:rPr kumimoji="0" lang="en-US" altLang="zh-CN"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a:t>
            </a: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邮箱账号注册</a:t>
            </a:r>
            <a:r>
              <a:rPr kumimoji="0" lang="en-US" altLang="zh-CN"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a:t>
            </a:r>
            <a:r>
              <a:rPr kumimoji="0" lang="zh-CN" altLang="en-US" sz="1600" b="1"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登录</a:t>
            </a:r>
            <a:endParaRPr kumimoji="0" lang="en-US" altLang="zh-CN" sz="1600" b="1"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4"/>
          <a:stretch>
            <a:fillRect/>
          </a:stretch>
        </p:blipFill>
        <p:spPr>
          <a:xfrm>
            <a:off x="6464647" y="1964632"/>
            <a:ext cx="3607608" cy="3257575"/>
          </a:xfrm>
          <a:prstGeom prst="rect">
            <a:avLst/>
          </a:prstGeom>
          <a:effectLst>
            <a:outerShdw blurRad="63500" sx="102000" sy="102000" algn="ctr" rotWithShape="0">
              <a:prstClr val="black">
                <a:alpha val="40000"/>
              </a:prstClr>
            </a:outerShdw>
          </a:effectLst>
        </p:spPr>
      </p:pic>
      <p:grpSp>
        <p:nvGrpSpPr>
          <p:cNvPr id="3" name="组合 2"/>
          <p:cNvGrpSpPr/>
          <p:nvPr/>
        </p:nvGrpSpPr>
        <p:grpSpPr>
          <a:xfrm>
            <a:off x="630452" y="6132280"/>
            <a:ext cx="11386578" cy="507831"/>
            <a:chOff x="630452" y="6132280"/>
            <a:chExt cx="11386578" cy="507831"/>
          </a:xfrm>
        </p:grpSpPr>
        <p:sp>
          <p:nvSpPr>
            <p:cNvPr id="11" name="文本框 10"/>
            <p:cNvSpPr txBox="1"/>
            <p:nvPr/>
          </p:nvSpPr>
          <p:spPr>
            <a:xfrm>
              <a:off x="1023102" y="6132280"/>
              <a:ext cx="10993928" cy="507831"/>
            </a:xfrm>
            <a:prstGeom prst="rect">
              <a:avLst/>
            </a:prstGeom>
            <a:noFill/>
          </p:spPr>
          <p:txBody>
            <a:bodyPr wrap="square">
              <a:spAutoFit/>
            </a:bodyPr>
            <a:lstStyle/>
            <a:p>
              <a:pPr eaLnBrk="1" hangingPunct="1">
                <a:lnSpc>
                  <a:spcPct val="150000"/>
                </a:lnSpc>
                <a:defRPr/>
              </a:pPr>
              <a:r>
                <a:rPr lang="en-US" altLang="zh-CN" dirty="0" smtClean="0">
                  <a:latin typeface="微软雅黑" panose="020B0503020204020204" pitchFamily="34" charset="-122"/>
                  <a:ea typeface="微软雅黑" panose="020B0503020204020204" pitchFamily="34" charset="-122"/>
                </a:rPr>
                <a:t>Tips:</a:t>
              </a:r>
              <a:r>
                <a:rPr lang="zh-CN" altLang="en-US" dirty="0" smtClean="0">
                  <a:latin typeface="微软雅黑" panose="020B0503020204020204" pitchFamily="34" charset="-122"/>
                  <a:ea typeface="微软雅黑" panose="020B0503020204020204" pitchFamily="34" charset="-122"/>
                </a:rPr>
                <a:t>注册账号是必备操作噢</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有了账号亲的阅读记录、荐购信息才可保存，便于下次继续阅读使用</a:t>
              </a:r>
              <a:r>
                <a:rPr lang="zh-CN" altLang="en-US" dirty="0">
                  <a:latin typeface="微软雅黑" panose="020B0503020204020204" pitchFamily="34" charset="-122"/>
                  <a:ea typeface="微软雅黑" panose="020B0503020204020204" pitchFamily="34" charset="-122"/>
                </a:rPr>
                <a:t>。</a:t>
              </a:r>
              <a:endParaRPr kumimoji="0" lang="en-US" altLang="zh-CN" sz="1800"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xmlns="" id="{53148350-A4F7-487E-B68B-0D1AF7AB10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452" y="6189871"/>
              <a:ext cx="392650" cy="3926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f"/>
  <p:tag name="KSO_WM_UNIT_INDEX" val="1_3_1"/>
  <p:tag name="KSO_WM_UNIT_ID" val="diagram634_3*l_h_f*1_3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a"/>
  <p:tag name="KSO_WM_UNIT_INDEX" val="1_4_1"/>
  <p:tag name="KSO_WM_UNIT_ID" val="diagram634_3*l_h_a*1_4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8"/>
  <p:tag name="KSO_WM_UNIT_FILL_TYPE" val="1"/>
  <p:tag name="KSO_WM_UNIT_TEXT_FILL_FORE_SCHEMECOLOR_INDEX" val="2"/>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i"/>
  <p:tag name="KSO_WM_UNIT_INDEX" val="1_4"/>
  <p:tag name="KSO_WM_UNIT_ID" val="diagram634_3*l_i*1_4"/>
  <p:tag name="KSO_WM_UNIT_CLEAR" val="1"/>
  <p:tag name="KSO_WM_UNIT_LAYERLEVEL" val="1_1"/>
  <p:tag name="KSO_WM_DIAGRAM_GROUP_CODE" val="l1-1"/>
  <p:tag name="KSO_WM_UNIT_TEXT_FILL_FORE_SCHEMECOLOR_INDEX" val="8"/>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f"/>
  <p:tag name="KSO_WM_UNIT_INDEX" val="1_4_1"/>
  <p:tag name="KSO_WM_UNIT_ID" val="diagram634_3*l_h_f*1_4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39"/>
  <p:tag name="KSO_WM_UNIT_TYPE" val="l_h_i"/>
  <p:tag name="KSO_WM_UNIT_INDEX" val="1_1_1"/>
  <p:tag name="KSO_WM_UNIT_ID" val="diagram20168439_3*l_h_i*1_1_1"/>
  <p:tag name="KSO_WM_UNIT_LAYERLEVEL" val="1_1_1"/>
  <p:tag name="KSO_WM_DIAGRAM_GROUP_CODE" val="l1-1"/>
  <p:tag name="KSO_WM_UNIT_FILL_FORE_SCHEMECOLOR_INDEX" val="5"/>
  <p:tag name="KSO_WM_UNI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39"/>
  <p:tag name="KSO_WM_UNIT_TYPE" val="l_h_i"/>
  <p:tag name="KSO_WM_UNIT_INDEX" val="1_1_2"/>
  <p:tag name="KSO_WM_UNIT_ID" val="diagram20168439_3*l_h_i*1_1_2"/>
  <p:tag name="KSO_WM_UNIT_LAYERLEVEL" val="1_1_1"/>
  <p:tag name="KSO_WM_DIAGRAM_GROUP_CODE" val="l1-1"/>
  <p:tag name="KSO_WM_UNIT_FILL_FORE_SCHEMECOLOR_INDEX" val="5"/>
  <p:tag name="KSO_WM_UNI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39"/>
  <p:tag name="KSO_WM_UNIT_TYPE" val="l_h_i"/>
  <p:tag name="KSO_WM_UNIT_INDEX" val="1_2_1"/>
  <p:tag name="KSO_WM_UNIT_ID" val="diagram20168439_3*l_h_i*1_2_1"/>
  <p:tag name="KSO_WM_UNIT_LAYERLEVEL" val="1_1_1"/>
  <p:tag name="KSO_WM_DIAGRAM_GROUP_CODE" val="l1-1"/>
  <p:tag name="KSO_WM_UNIT_FILL_FORE_SCHEMECOLOR_INDEX" val="6"/>
  <p:tag name="KSO_WM_UNI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39"/>
  <p:tag name="KSO_WM_UNIT_TYPE" val="l_h_i"/>
  <p:tag name="KSO_WM_UNIT_INDEX" val="1_2_2"/>
  <p:tag name="KSO_WM_UNIT_ID" val="diagram20168439_3*l_h_i*1_2_2"/>
  <p:tag name="KSO_WM_UNIT_LAYERLEVEL" val="1_1_1"/>
  <p:tag name="KSO_WM_DIAGRAM_GROUP_CODE" val="l1-1"/>
  <p:tag name="KSO_WM_UNIT_FILL_FORE_SCHEMECOLOR_INDEX" val="6"/>
  <p:tag name="KSO_WM_UNIT_FILL_TYPE" val="1"/>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39"/>
  <p:tag name="KSO_WM_UNIT_TYPE" val="l_h_a"/>
  <p:tag name="KSO_WM_UNIT_INDEX" val="1_1_1"/>
  <p:tag name="KSO_WM_UNIT_LAYERLEVEL" val="1_1_1"/>
  <p:tag name="KSO_WM_UNIT_VALUE" val="7"/>
  <p:tag name="KSO_WM_UNIT_HIGHLIGHT" val="0"/>
  <p:tag name="KSO_WM_UNIT_COMPATIBLE" val="0"/>
  <p:tag name="KSO_WM_UNIT_CLEAR" val="0"/>
  <p:tag name="KSO_WM_DIAGRAM_GROUP_CODE" val="l1-1"/>
  <p:tag name="KSO_WM_UNIT_ID" val="diagram20168439_3*l_h_a*1_1_1"/>
  <p:tag name="KSO_WM_UNIT_PRESET_TEXT" val="单击添加标题"/>
  <p:tag name="KSO_WM_UNIT_TEXT_FILL_FORE_SCHEMECOLOR_INDEX" val="13"/>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39"/>
  <p:tag name="KSO_WM_UNIT_TYPE" val="l_h_a"/>
  <p:tag name="KSO_WM_UNIT_INDEX" val="1_2_1"/>
  <p:tag name="KSO_WM_UNIT_LAYERLEVEL" val="1_1_1"/>
  <p:tag name="KSO_WM_UNIT_VALUE" val="7"/>
  <p:tag name="KSO_WM_UNIT_HIGHLIGHT" val="0"/>
  <p:tag name="KSO_WM_UNIT_COMPATIBLE" val="0"/>
  <p:tag name="KSO_WM_UNIT_CLEAR" val="0"/>
  <p:tag name="KSO_WM_DIAGRAM_GROUP_CODE" val="l1-1"/>
  <p:tag name="KSO_WM_UNIT_ID" val="diagram20168439_3*l_h_a*1_2_1"/>
  <p:tag name="KSO_WM_UNIT_PRESET_TEXT" val="单击添加标题"/>
  <p:tag name="KSO_WM_UNIT_TEXT_FILL_FORE_SCHEMECOLOR_INDEX" val="13"/>
  <p:tag name="KSO_WM_UNIT_TEXT_FILL_TYPE" val="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a"/>
  <p:tag name="KSO_WM_UNIT_INDEX" val="1_1_1"/>
  <p:tag name="KSO_WM_UNIT_ID" val="diagram634_3*l_h_a*1_1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i"/>
  <p:tag name="KSO_WM_UNIT_INDEX" val="1_1"/>
  <p:tag name="KSO_WM_UNIT_ID" val="diagram634_3*l_i*1_1"/>
  <p:tag name="KSO_WM_UNIT_CLEAR" val="1"/>
  <p:tag name="KSO_WM_UNIT_LAYERLEVEL" val="1_1"/>
  <p:tag name="KSO_WM_DIAGRAM_GROUP_CODE" val="l1-1"/>
  <p:tag name="KSO_WM_UNIT_TEXT_FILL_FORE_SCHEMECOLOR_INDEX" val="5"/>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f"/>
  <p:tag name="KSO_WM_UNIT_INDEX" val="1_1_1"/>
  <p:tag name="KSO_WM_UNIT_ID" val="diagram634_3*l_h_f*1_1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a"/>
  <p:tag name="KSO_WM_UNIT_INDEX" val="1_2_1"/>
  <p:tag name="KSO_WM_UNIT_ID" val="diagram634_3*l_h_a*1_2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i"/>
  <p:tag name="KSO_WM_UNIT_INDEX" val="1_2"/>
  <p:tag name="KSO_WM_UNIT_ID" val="diagram634_3*l_i*1_2"/>
  <p:tag name="KSO_WM_UNIT_CLEAR" val="1"/>
  <p:tag name="KSO_WM_UNIT_LAYERLEVEL" val="1_1"/>
  <p:tag name="KSO_WM_DIAGRAM_GROUP_CODE" val="l1-1"/>
  <p:tag name="KSO_WM_UNIT_TEXT_FILL_FORE_SCHEMECOLOR_INDEX" val="6"/>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f"/>
  <p:tag name="KSO_WM_UNIT_INDEX" val="1_2_1"/>
  <p:tag name="KSO_WM_UNIT_ID" val="diagram634_3*l_h_f*1_2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a"/>
  <p:tag name="KSO_WM_UNIT_INDEX" val="1_3_1"/>
  <p:tag name="KSO_WM_UNIT_ID" val="diagram634_3*l_h_a*1_3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7"/>
  <p:tag name="KSO_WM_UNIT_FILL_TYPE" val="1"/>
  <p:tag name="KSO_WM_UNIT_TEXT_FILL_FORE_SCHEMECOLOR_INDEX" val="2"/>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i"/>
  <p:tag name="KSO_WM_UNIT_INDEX" val="1_3"/>
  <p:tag name="KSO_WM_UNIT_ID" val="diagram634_3*l_i*1_3"/>
  <p:tag name="KSO_WM_UNIT_CLEAR" val="1"/>
  <p:tag name="KSO_WM_UNIT_LAYERLEVEL" val="1_1"/>
  <p:tag name="KSO_WM_DIAGRAM_GROUP_CODE" val="l1-1"/>
  <p:tag name="KSO_WM_UNIT_TEXT_FILL_FORE_SCHEMECOLOR_INDEX" val="7"/>
  <p:tag name="KSO_WM_UNIT_TEXT_FILL_TYPE" val="1"/>
  <p:tag name="KSO_WM_UNIT_USESOURCEFORMAT_APPLY" val="0"/>
</p:tagLst>
</file>

<file path=ppt/theme/theme1.xml><?xml version="1.0" encoding="utf-8"?>
<a:theme xmlns:a="http://schemas.openxmlformats.org/drawingml/2006/main" name="Office 主题">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yMjI2MzQ1MzUxMCIsCiAgICJJbWFnZSIgOiAiaVZCT1J3MEtHZ29BQUFBTlNVaEVVZ0FBQnNJQUFBTWFDQVlBQUFBODBWT3RBQUFBQ1hCSVdYTUFBQXNUQUFBTEV3RUFtcHdZQUFBZ0FFbEVRVlI0bk96ZGUzelA5Zi8vOGZ0N1I3YXhnd21ieVdkSWtpaUhTQ2R6aWlpSGZVZ3BKYWRJbEVNSXlibWw1UEFSSDlGUkMwTWZSczdsbEtLY1phaFJZek96bzIzMjN1bjkrMk8vdmI5NzIrbTlvZG5iN1hxNXVMVDM2L1U4dmQ1NzZRLzN5K1A1TkpoTUpwTUFBQUFBQUFBQUFBQ0Fjc0JnTUJpc2JXdDNLeGNDQUFBQUFBQUFBQUFBbEJXQ01BQUFBQUFBQUFBQUFOZ2tnakFBQUFBQUFBQUFBQURZSklJd0FBQUFBQUFBQUFBQTJDU0NNQUFBQUFBQUFBQUFBTmdrZ2pBQUFBQUFBQUFBQUFEWUpJSXdBQUFBQUFBQUFBQUEyQ1NDTUFBQUFBQUFBQUFBQU5na2dqQUFBQUFBQUFBQUFBRFlKSUl3QUFBQUFBQUFBQUFBMkNTQ01BQUFBQUFBQUFBQUFOZ2tnakFBQUFBQUFBQUFBQURZSklJd0FBQUFBQUFBQUFBQTJDU0NNQUFBQUFBQUFBQUFBTmdrZ2pBQUFBQUFBQUFBQUFEWUpJSXdBQUFBQUFBQUFBQUEyQ1NDTUFBQUFBQUFBQUFBQU5na2dqQUFBQUFBQUFBQUFBRFlKSUl3QUFBQUFBQUFBQUFBMkNTQ01BQUFBQUFBQUFBQUFOZ2tnakFBQUFBQUFBQUFBQURZSklJd0FBQUFBQUFBQUFBQTJDU0NNQUFBQUFBQUFBQUFBTmdrZ2pBQUFBQUFBQUFBQUFEWUpJSXdBQUFBQUFBQUFBQUEyQ1NDTUFBQUFBQUFBQUFBQU5na2dqQUFBQUFBQUFBQUFBRFlKSUl3QUFBQUFBQUFBQUFBMkNTQ01BQUFBQUFBQUFBQUFOZ2tnakFBQUFBQUFBQUFBQURZSklJd0FBQUFBQUFBQUFBQTJDU0NNQUFBQUFBQUFBQUFBTmdrZ2pBQUFBQUFBQUFBQUFEWUpJSXdBQUFBQUFBQUFBQUEyQ1NDTUFBQUFBQUFBQUFBQU5na2dqQUFBQUFBQUFBQUFBRFlKSUl3QUFBQUFBQUFBQUFBMkNTQ01BQUFBQUFBQUFBQUFOZ2tnakFBQUFBQUFBQUFBQURZSklJd0FBQUFBQUFBQUFBQTJDU0NNQUFBQUFBQUFBQUFBTmdrZ2pBQUFBQUFBQUFBQUFEWUpJSXdBQUFBQUFBQUFBQUEyQ1NDTUFBQUFBQUFBQUFBQU5na2dqQUFBQUFBQUFBQUFBRFlKSUl3QUFBQUFBQUFBQUFBMkNTQ01BQUFBQUFBQUFBQUFOZ2tnakFBQUFBQUFBQUFBQURZSklJd0FBQUFBQUFBQUFBQTJDU0NNQUFBQUFBQUFBQUFBTmdrZ2pBQUFBQUFBQUFBQUFEWUpJSXdBQUFBQUFBQUFBQUEyQ1NDTUFBQUFBQUFBQUFBQU5na2dqRGNsaElTRXNwNkNUZmszTGx6K3ZQUFA1V2RuVjNXU3lrWEVoTVRsWnljWE5iTEFBQUFBQUFBQUFEWUdJS3djbXp3NE1HYU1tVktXUzhqbjQ0ZE8ycmd3SUhGdGp0dzRJQXVYcnhvY2Mxa01tbjY5T2w2K2VXWEZSMGRYV0Mvakl3TWZmenh4N3B5NVlwVmM0d2RPMWFiTjIrMmJ2RTN5ZkRod3pWa3lCQ2xwS1RjOEZpaG9hRmFzV0pGa1czKytPTVB6WnMzVHdjUEhyUjYzRnY1L3J6Kyt1dnExcTJiMWUwREF3TTFaTWlRbXpaLzM3NTkxYjU5ZTR0cjMzLy92ZExUMDIvYUhBQUFBQUFBQUFDQTI1OURXUzhBcFJjZUhxNk1qQXp6NXdNSER1anc0Y01sSHNmRHcwTzllL2VXSkdWblp5c2hJVUh4OGZHS2k0dlRsU3RYZFBIaVJVVkZSZW5peFl0eWNYSFJSeDk5Vk9SNDJkblp5c3JLS3JKTlJrYUdnb0tDNU9ycXF2bno1OHZkM1YyU1pEQVlWSzllUGUzYXRVc3paODdVM0xselpXZG5tZGN1V2JKRUd6ZHUxS2xUcDdSNDhXSVpESVpDNXpsejVvd09IejZzaHg5KzJKcXY0cVlyYW0wRlNVNU8xckpseTlTNWMyZlZxMWRQa3JSMjdWcEZSRVRvaFJkZWtDU2xwNmZydmZmZTA2T1BQcXBPblRwSmtnNGRPcVRRMEZENSsvdGJQZGV0ZUg5eXBhYW0zcFFROEdaWnQyNmRGaTFhcE8rKyswN3Z2dnV1Zkh4OHlucEpBQUFBQUFBQUFJQi9BRUdZRFRsMjdKaENRa0pLM00vUHowKzllL2ZXNmRPbk5YejRjSmxNcGdMYkdRd0dWYWxTUlRFeE1hcGF0YXBPbno0dGYzOS9PVG82bG5oT1IwZEhEUmt5Uk8rLy83Nm1UWnVtOTk5L1gvYjI5cEtrWHIxNmFmLysvVHA1OHFSQ1FrTFVxMWN2Yzc4ZE8zYm9mLy83bjF4Y1hQVDIyMjhYR3pURnhzWktrcnk4dkVxOHhodFIySGRZSEtQUnFIMzc5dW1ubjM3U2YvN3pIM2w3ZStjYjkvMzMzOWVCQXdkVXYzNTk4L1hUcDA5TGtwbzJiVnJxTmQvbyszTTdDd2dJMEo0OWUzVDgrSEVOR3paTVU2Wk1VZVBHamN0NldRQUFBQUFBQUFDQVc0d2d6QVl0WDc1Y2ZuNStWclhOdTMxY25UcDFWTDkrZlhsNGVPaXV1KzdTanovK3FLU2tKSDMwMFVlcVdyV3F2TDI5NWVDUTg4cEVSRVRvcmJmZWtyKy92NlpNbWFJcVZhcVVlSjN0MnJYVDl1M2I5ZHR2djJuMTZ0VjY3cm5uSk9VRWJpTkhqdFJycjcybWpSczNxa2VQSG5Kd2NOQWZmL3loRHovOFVBNE9EcG84ZWJKVjFVKzUyeWYrMDBGWTd0bGcxMWV6RmFkS2xTcWFNR0dDeG80ZHF3VUxGdWk5OTk2enVQL0pKNTlvOSs3ZDZ0aXhvMTU2NlNYelhFZVBIcFcvdi85TnFYUXE3ZnR6TzNOM2QxZFFVSkRtenAycnJWdTNhdHk0Y1pvelo0NGFObXhZMWtzREFBQUFBQUFBQU54Q0JHSGxTRmhZbUlLQ2dpeXVSVVZGcVgvLy9wS2tSeDU1NUliR2QzQncwSUlGQzh5ZkR4OCtyS1NrSkRWcTFDaGYyOXdxb0srKytrcERodzdWMUtsVExTcVVyRFZzMkRCdDJyUkpQWHIwc0xoZXUzWnRUWjgrWFEwYk5qU0hiN1ZyMTFhclZxMzB5Q09QV0YzNWxCdUVqUjQ5dXNScnk4dkh4MGRmZlBHRjFlMXp0NGJNclhJcmlTWk5tbWppeElsNjZLR0g4dDE3NXBsbjVPRGdvQUVEQnBpdkhUdDJUSW1KaWZMMDlOUzhlZk1LSFBQKysrK1hyNi92TFgxL2lyTmp4dzdObmoyNzBQdlIwZEdGQm12YnRtMjc0ZmtkSEJ3MFpzd1llWHA2NnV6WnM3cjMzbnR2ZUV3QUFBQUFBQUFBd08yTklLd2NNUnFOaW9pSXNMaVdtWm1aNzlvLzVhV1hYcEszdDdjKy92aGpqUm8xU3BNbVRiTHFMSzdjNENXdlgzNzV4ZXA1ejUwN3B4VXJWbGhjVzc1OGVZRnRjNE93bWpWcmx2aThycnp1dXVzdXE5dWFUQ2J6MW9nbERjS1dMRmxpL3ZuVXFWT1NwSVNFaEh6M2xpNWRxdnIxNit2Sko1L1VybDI3SkVubno1L1grZlBuQ3h3M0t5dEwzdDdldC9UOW1URmpobjc4OFVlTGEzbURyV25UcGhWYWFSWVJFU0Y3ZS90LzVPeXVBUU1HS0RNenMxUWhKUUFBQUFBQUFBQ2dmQ0VJSzBjYU4yNXNVUm5Udm4xNytmbjVtVU9nVHovOVZGTEJRZE90MHJseloxV3NXRkd6WjgvV3laTW5yUXJDL3FuZ0xqTXpVNG1KaVhKeWN0Sm5uMzEyVThZczZYYzdhTkFncTlwMTd0eFpnWUdCUlo3UmRmMjlEaDA2cUduVHB0cTJiWnZxMTYrdmhRc1hXdHdmTldxVWpoMDdwbSsvL2RhOGRlV3RmSDhlZU9BQk9UazVTWkwyN3QycjFOUlVkZWpRd1h5L1pjdVdhdG15WllGOTI3ZHZMMjl2NzBJRFRVbUtpWW5SODg4L1g2STFXYnQxNDMvKzh4L2RjODg5SlJvYkFBQUFBQUFBQUhEN0l3aXpRUjA3ZGxTbFNwWHlYVTlQVDVlZG5aMTVxMEhKTWx6WnZYdTNwazJibHEvZjlXSEM5ZHZVdFduVFJsV3JWaTNSZVV0NUE1Z2IwYTlmUDBWR1JoWjRMelkyVmlhVFNkN2UzamM4VDY2U2huald0cyt0K3NyNzNTWW1KdXJ0dDkvV24zLytLVWtLRGc1V2xTcFZMQ3JidnY3NmF4bU5SbVZrWk9RYk15NHVUbloyZHZMMDlDelJta3Y3L25UdDJsVmR1M2FWbEZQTmxwcWFxakZqeHBSbzdxSTRPRGhZZFhaWlZGU1VNak16SmVXYzBlYnI2MXRzbjl3QUR3QUFBQUFBQUFCZ1d3akNiRkR2M3IwTERBeXVyd0NTY3FwMG5KMmRKVW11cnE0Vy9YSkRuT3ZITWhxTjJyUnBrNTU5OWxuWjJkbEp5am1ENm5hVHV5MWlTYlkxTEk0MVoxWDkrZWVmR2pKa2lDUlpWR09WeEtWTGx6Umh3Z1RGeHNiS3pjMU55Y25KR2pGaWhQejgvRFJod2dSVnJseFpNVEV4V3JWcWxibDlYaWFUU2RIUjBhcFdyWnI1ZDJTdDByNC90NXFucDJleDRlblpzMmMxYk5ndzgrZnM3R3lOSGoxYTk5MTMzNjFlSGdBQUFBQUFBQURnTmtRUWRvZHIzTGl4K2VlbVRadWFnNGE4WWM3MTRjUHk1Y3NWSEJ5c24zNzZTUk1uVHBTN3UzdXA1NTgxYTViT25qMWI0bjdXVkpNbEp5ZExrazZmUG4xRDIwWE9tVE5IWGw1ZVZyZi8rKysvelQ4Zk8zWk1iZHEwS2RGOGh3NGQwc3laTTVXUmthR1pNMmZxd3c4L1ZISnlzbHEzYnExMTY5WnA2TkNobWpwMXF0YXRXNmRyMTY2Wmc3S1ltQmhWclZwVlVrNVZWRVpHaGxVVlZEY2k3L3RUbFBUMGREazVPUlc1VldGMGRIUysrOTdlM2dvT0RyWnFqdXpzYk0yZlAxKyt2cjR5R28yS2lZbFJ3NFlOOWNrbm4yaisvUGszZEVZY0FBQUFBQUFBQUtCOElnaXpBWW1KaWRxM2I1K3lzcklrU1Y5KythWGMzTndLYkJzZkg2OTU4K2JsdTk2NmRXczFhOWJNL0huWHJsMFdmV0pqWTFXM2JsMUowb3N2dnFqbzZHanQzTGxUdzRZTjAvVHAwMVc3ZG0ycjE3dHg0MFp6bFZKMGRQUU5uUm0yYk5reVpXZG5GM2pQWkRKSmtxNWR1M1pEYzVTMDR1blVxVlBtbjMvOTlWZXJnekNqMGFndnZ2aENJU0VocWxLbGl0NS8vMzNWcVZQSGZIL28wS0dxVmF1V0ZpeFlvQkVqUnVqVlYxK1Z2NysvMnJadHE2VkxsK3IzMzMvWEUwODhJU2tuL0pOay9wMFY1VmE4UDduV3IxK3YvZnYzNjhLRkMvcnFxNjhVR0Jpb3YvNzZTd2NQSHRTRER6NW84WHg1WGJseVJULysrS01xVjY1YzdQcHpyVjY5V21GaFlYcm5uWGZNNTUyOS9QTExHak5takRaczJLQm5ubm5HNnJFQUFBQUFBQUFBQUxhQklLeWNPbmZ1bkNRcE1qSlN2WHIxVW5aMnR2a2Yrbi84OGNkQyt5VW5KeXMwTkRUZjlXclZxcG1Eak96c2JHM2Z2dDE4YjlTb1VicDgrYkxlZXVzdEJRUUV5TkhSVWVQSGoxZjE2dFgxelRmZmFNU0lFZnJrazAvazQrTmoxZHJ6bnNmMDhjY2ZGOXMrTXpOVHExZXYxb29WSzVTZW5tNCtoMHFTeFhsVjEydlpzcVZWV3hrVzVwbG5ubEZhV3BwY1hGeEsxRy8vL3YweUdBeXFXYk9tZHUvZXJkZGZmMTBWSzFZc3R0K1JJMGUwZXZWcU5XblNSQk1tVENqd2JLOHVYYnJJMjl0YmE5YXMwZE5QUDYwT0hUcVl6eEE3ZXZTb09RZzdjZUtFSkJXNkplQ3RlbjhpSWlLMGUvZHU4N2FVQ3hZc2tDVFZyMTlma2pSNDhHQkZSa2FxWDc5K3FseTVzZ1lQSGx6Z1BMbEJWbEVWWkhtZE9YTkduMy8rdVJvMWFxUW5uM3pTM0w5Smt5WjYrT0dIdFd6Wk1qVnIxc3pxZHhRQUFBQUFBQUFBWUJzSXdzcVJFeWRPYVAzNjlUcHk1SWppNCtNbFNWbFpXYXBYcjU0Q0FnSVVHUmtwU2ZybW0yL01XK1RsVmRBWlR3WDU2YWVmRkJNVEl3Y0hCMlZtWm1yMDZOR2FOR21TWnMyYXBRc1hMdWlsbDE2U0pMM3l5aXZ5OVBUVTJiTm5iMW5BOE50dnYybmh3b1c2Y09HQy9QMzk5ZWFiYityZWUrKzlKWFBsWlRLWnpDRllTYmJVTzNMa2lDNWR1cVQ3N3J0UEFRRUJXcmh3b1RadjNxenUzYnNYMi9maGh4OVdVRkNRbWpScElvUEJvTEN3TUwzMzNudDYvdm5uTGNLL2xpMWJxbVhMbHBJa1IwZEhOV2pRUUM0dUx0cTNiNStHRHg4dWc4R2dYMzc1UlE0T0RtclVxSkc1MzYxK2Y5NTQ0dzJMYWpoSkdqSmtpRnExYW1YeGZ2ajQrS2hPblRyNitlZWZsWnljbksvNnpHZzBhc3VXTGNWdXBaZ3JLU2xKVTZkT2xjRmcwQnR2dkpIdi90Q2hRelZ3NEVCTm56NWQ4K2JOazZPalk3RmpBZ0FBQUFBQUFBQnNnMTFaTHdEV08zdjJySDc0NFFjbEpDU29ZY09Ha2lRL1B6OHRXclJJZ1lHQlNrbEprU1M1dXJyZTBEekJ3Y0dxWGJ1MmF0U29JU21ucXVqRER6K1VwNmVuUWtKQ0xMWVo3TmF0bThhTUdYTkQ4eFZtK3ZUcEdqZHVuR0ppWWpSZ3dBQXRXclRvSHduQkpDazFOVlVtazZuUUxRSUxzMkxGQ2tuU1UwODlwWUNBQUZXc1dGRXJWcXhRYW1wcXNYMGpJeU4xNE1BQi9mZS8vOVdTSlVzMGE5WXNYYmx5UmFkT25kS1NKVXZ5L2NubDRPQ2dwazJiS2k0dVRyLzk5cHRPbmp5cDZPaG9OVzdjMktLYTdWYS9QNm1wcWFwVnE1WUdEaHlvdSs2NlM1TFVzMmZQQWtQU0xsMjZ5R2cwNm4vLysxKytlMnZXckZGQ1FvS2VmZmJaWXMrZnk4ek0xSlFwVXhRZEhhMSsvZm9WdUVXbmo0K1BYbm5sRlowOWUxWno1c3d4YjVrSkFBQUFBQUFBQUxCOVZJU1ZJL2ZmZjcvZWV1c3R0V3JWU2g0ZUh2bXFaUklURStYczdGemlyZnp5MnJkdm44NmNPYU5odzRacC9mcjE1dXUxYTlmV25EbHpsSktTSWo4L1A0cythV2xwU2toSU1QL0pYY3NubjN5aStQaDR4Y1hGcVduVHB1clRwMCtKMXJKcjF5NjV1cnBxeVpJbHFsYXRXcW1mcVRTU2s1TWxxVVJCMkk0ZE8zVGt5QkZWcVZKRjdkcTFrNk9qbzdwMjdhcFZxMVpwOGVMRmV1dXR0NHJzSHhNVG81Q1FrSHpYQzl2ZU1lKzJnaDA3ZHRTZVBYdTBhdFVxYzNqVXRtMWJpL2EzK3YyWlBuMjZxbGV2TGtuYXZIbHprVzNidDIrdnp6Ly9YQ0VoSWVyVXFaTzh2THdrU1JjdVhGQndjTERjM055S2ZWK3lzckkwZmZwMEhUOStYTTJiTjFldlhyMEtiZHV6WjAvOSt1dXYycmx6cDd5OHZBcmRraEVBQUFBQUFBQUFZRnNJd3NxUmV2WHFxVjY5ZW9YZWo0Nk9ObGZpRkxhbFhFUkVSTDU3RHovOHNLWlBueTZqMGFqRml4Zkx6YzFOVHozMWxFVVFKdVdjN1JVU0VxSnZ2dm5HSXZoS1MwdkxOMDlTVXBMV3JsMHJnOEdneXBVcm05ZHQ3WmxQdVZKU1V0UzNiOTlpMjdtNnVtcjQ4T0dhUFh0MmljWXZ5TFp0MjVTVWxDUkpxbFNwa2xWOUxsMjZwSVVMRjByS0NhaHl0OS9yMDZlUHRtM2JwdSsvLzE3MzNYZWZubnJxcVVMSGFOeTRzYlp0MjZhclY2L3FsVmRla1plWGx6NzU1QlBaMjl1YjIxeTRjRUVEQnc3TWQvWlg4K2JONWVQam84T0hEOHRnTU1qRHc4TjhYbGl1Vy8zKzVJWmcxbkIyZGxhL2Z2MDBmLzU4TFZpd1FPKysrNjZNUnFObXpweXB0TFEwalJzM3JzanZQak16VTdObno5YStmZnZrNCtPajhlUEhGN21GcGNGZzBQang0elZzMkRDRmhJUW9PenRiUTRZTUtkRzJsd0FBQUFBQUFBQ0E4b2NnekVaa1pHUW9LaXBLelpzM04xK3JWS21TT25ic1dHaWZsSlFVZmYvOTkrYlBJU0VodW5UcGt2cjM3NjhLRlNya2E1K1ptYW52di85ZWpvNk84dkR3a0llSGgyclZxaVVQRHc5NWVucWEvenQ3OW14VnIxNWQ4K2JOazd1N3UwV1FjMzAxV1ZFaUlpSmtiMjl2MWZsakxpNHVjblYxTGRINFJja053aXBYcmx4czIvajRlTDM5OXR0S1RrN1dvNDgrcWpadDJwanZ1Ym01YWZqdzRabzZkYW8rL3Zoak9UazVLU0Fnb01qeC92dmYveW94TVZHdnZmYWF4WGVYbVptcER6NzRRRmxaV2VyZnY3OUZIenM3TzczMDBrdWFQWHUyVENhVG5udnVPVGs1T1ZuOXZEZmovU21wTGwyNmFQUG16ZHE3ZDYrKyt1b3JoWVdGNmV6WnN3b0lDTWhYelpaWFdscWFwazJicGdNSERzamQzVjJ6WnMyeUtyQjBkM2ZYakJrek5ITGtTSzFkdTFhWEwxL1cyTEZqVmJGaXhWSS9Bd0FBQUFBQUFBRGc5a1lRWmlQKy9QTlBaV1ZscVU2ZE91WnJIaDRlUlc0QkZ4a1phUkZrMUsxYlY5V3FWVk9QSGowS2JPL3I2NnZ2dnZ1dTJET2tacytlTFVkSFIvTjJkM2t0WDc2OHVFY3hhOSsrdlR3OVBVdlVwMlhMbGxhM0xVcnVGby9GQldFWEwxN1VwRW1URkJrWnFidnZ2cnZBODlJZWUrd3g5ZTdkV3l0WHJ0VHMyYk1WSFIydDU1NTdyc0JxSkpQSkpDOHZMMVdzV0ZIdnYvKys5dXpabzE2OWVxbCsvZm9LQ2dyUzc3Ly9yc0RBUVBNWlgza2RPWExFL1BQZmYvOWRvdWU5R2U5UFNSa01CazJhTkVtdnZmYWF2dnp5UzBrNVZYR2pSNDh1dEU5MGRMUW1UNTZzOFBCd1ZhcFVTVUZCUVZZRnBibnV2dnR1elpvMVMrUEdqZFBldlhzVkhoNnVjZVBHcVVHREJxVitEZ0FBQUFBQUFBREE3Y3V1ckJlQW0rUFFvVU9TbEcvTHZKSm8wYUtGSmsyYUpHZG41d0x2R3d5R1lrTXdXM0hseWhWSk9XRlFZZmJ2MzYvWFgzOWRFUkVSOHZQelUxQlFVS0huYTczNjZxdnEwcVdMVENhVGxpOWZybEdqUmlrOFBEeGZPNFBCb0ZkZWVVVmZmZldWdW5mdnJnTUhEbWpFaUJGNjRZVVg5TU1QUDZoMTY5WWFNR0JBdm43QndjSGF2SG16WEZ4Y1ZMRmlSVzNhdEVuQndjRldQKy9OZUg5S0l5b3F5cUlpcTBhTkdvVzIvZm5ubi9YYWE2OHBQRHhjWGw1ZW1qTm5qdno5L1VzODU3MzMzcXM1YytiSXk4dExrWkdSR2pGaWhGYXVYRm1xOVFNQUFBQUFBQUFBYm04RVlUWmkxNjVkY25KeVV1UEdqVXM5aHNGZ1VQMzY5Vy9pcXNxdkF3Y09TSkpxMTY2ZDcxNWNYSnhtenB5cHlaTW5Lems1V2ZmZGQ1OCsvUEREQWl2Z2Noa01CbzBZTVVJdnZmU1NEQWFEamg4L3JpRkRobWpXckZrNmRlcFV2dmJ1N3U0YVBIaXdldmJzS1VtS2pZMlZKSjA3ZDA2Yk5tMlMwV2cwdHcwT0R0Ynk1Y3RsWjJlbmQ5NTVSMlBIanBYQllORHk1Y3YxNmFlZnltUXlGZnU4TitQOUtZbUxGeTlxNXN5WkdqdDJySzVjdWFLT0hUdkt5OHRMbXpkdjF0Q2hReTJxMjNKRlJVWHA2dFdycWxXcmx1Yk5tMWVxRUN4WDNicDF0WERoUXQxNzc3M3k4UEFvZHJ0S0FBQUFBQUFBQUVENXhOYUk1WWpSYUZSR1JvWmNYVjExOU9oUlNaS2pvNk9PSHordThQQndQZmJZWXhiVlhCRVJFV3Jmdm4xWkxiZEVJaUlpNU9ycUtoY1hGems1T2VudzRjT1NjcDd2Wmt0T1R0Yng0OGZsNXVabXJxQnlkbmFXdmIyOTR1TGk5TjEzMytuWXNXTnljSERRUXc4OVpPNlhsSlNrNE9CZ2JkaXdRVWFqVVFhRFFWMjdkdFdRSVVPc1h1ZUxMNzZvUm8wYWFlN2N1WXFNak5UT25UdTFjK2RPdFczYlZ1UEdqVFBQODhNUFAyanQycldLakl5VXU3dTdYbjMxVllXRmhXbnIxcTJhUDMrK2podzVvbkhqeG1uQmdnWDYvdnZ2Wlc5dnIzSGp4cWxGaXhhU3BPSERoMnYrL1BsYXVYS2x6cHc1bzFHalJzbkR3K09XdmovSnljbHlkSFRVdFd2WEZCc2JXK0FaWldGaFlWcTNicDEyN2RxbHJLd3MrZm41YWVUSWtYcmdnUWNVRnhlbm9LQWcvZmJiYnhvelpveWFOR21pd01CQU5XL2VYSFoyZHVyZXZidE1KcE9lZXVxcFFpdnZTcUpxMWFxYU8zZXVvcUtpVkxWcTFSc2VEd0FBQUFBQUFBQncreUVJSzBmKy92dHZEUjA2MU9KYW8wYU50R2JOR2tsU2x5NWRMTzVWcWxSSm5UdDNMblM4bEpRVWhZYUczdnlGbHNMRWlSTVZHUm1aNzNwQloySGRESk1uVHk2MlRaOCtmVlNwVWlYelo1UEpwRDE3OXNob05Nckh4MGNqUjQ3VWd3OCtXT0s1bXpScG9rOC8vVlQvKzkvL3RHYk5Hcm01dVduWXNHRTZmUGl3Z29PRGRmejRjV1ZtWnFwQ2hRcnEzYnUzZXZmdXJVcVZLcWxUcDA1Njdybm45TlZYWCttcHA1N1M4T0hEOWVlZmY2cGl4WXFhTUdHQ3hmbG9YYnQyVmNXS0ZmWGhoeC9xOE9IRFdyaHdvVjU2NmFWYit2NTg4ODAzV3IxNnRmbHozbTBXUTBKQ3RHWExGcDAvZjE1U1RzVmJuejU5OU95eno4ckJJZWQvUTE1ZVhwbzllN2EyYjkrdVpjdVc2Y2lSSXpweTVJamMzZDAxWjg0YzFhNWR1OUR6NjByTHdjRkJmbjUrTjNWTUFBQUFBQUFBQU1EdGd5Q3NIUEgxOVZXZE9uV1VsWlVsZTN0N05XellVUDM3OTFkMGRMVFMwdElzcXBjcVY2NHNYMS9mQXMrVHluWHAwaVh0M3IzN3RqajM2NEVISHBEQllGQldWcFpNSnBPY25KeDAvLzMzYTlDZ1FUZDlMamMzTnpWdDJsU3hzYkhLeXNveS84bk96bGFGQ2hYazUrZW5nSUFBUGZIRUV4YjkzTjNkOWQ1Nzcrbnc0Y1BxMXEyYk9jQXBEVWRIUndVR0JxcGJ0MjY2ZHUyYUtsV3FKQzh2THgwNWNrVDE2OWRYdTNidDFMNTkrM3lWVHpWcTFORFlzV09WbVprcGQzZDMxYXBWU3hNblR0Uy8vdld2ZkhPMGE5ZE9OV3ZXMU55NWN6VjgrSEM1dWJuZDB2ZW5idDI2OHZIeGtiMjl2WHg4ZkRSdzRFQnoyNG9WSytyOCtmT3FYcjI2bm4zMldYWHQyclhRcytqYXRXdW54eDU3VEJzMmJORGF0V3QxLy8zM0Y3aEZKUUFBQUFBQUFBQUF4VEdZckRsQUNMZTkzSEFENVZ0U1VwSXFWNjVzVmR2VTFGVFoyOXNYR2lqbE1wbE1NaGdNUmJiNUo5NmZreWRQNnI3NzdpdDJMWGxsWm1ZcUt5dXIyR2U4WG5SMHRMS3lzdVRqNDFQU1pRSUFBQUFBQUFBQWJuT0dFdnhETTBFWUFBQUFBQUFBQUFBQXlvMlNCR0YydDNJaEFBQUFBQUFBQUFBQVFGa2hDQU1BQUFBQUFBQUFBSUJOSWdnREFBQUFBQUFBQUFDQVRTSUlBd0FBQUFBQUFBQUFnRTBpQ0FNQUFBQUFBQUFBQUlCTmNpanJCZHhwc2lML2tPbGFjbGt2QThCdHpNN1ZYWFpWZkNSSDU3SmVDZ0FBQUFBQUFBQ1Vhd1JoLzdDMDlRdVVGWDYwckpjQjREWm5jS3dnaDBhUHlibGRQOWw1MXl6cjVRQUFBQUFBQUFCQXVjVFdpQUJ3R3pKbHBDbmowRFlsZi9peU1uN2RYTmJMQVFBQUFBQUFBSUJ5aVlxd2Y1aTlUNzJ5WGdLQTI1bkpKRlA4SldVblhNNzVuSldwYTZ0bVM1SWNtejFWaGdzREFBQUFBQUFBZ1BMSFlES1pUR1c5Q0FDQUpWUFNGYVZ0V0tTTW96dHpMdGc3eUczMEY3S3I0bHUyQ3dNQUFBQUFBQUNBTW1Zd0dBeld0bVZyUkFDNERSa3FlNnZpQzVQbDJMaE56b1dzVEJtM2ZWRzJpd0lBQUFBQUFBQ0Fjb1lnREFCdVl4VzZERFAvbkhsaXQ1UmhMTVBWQUFBQUFBQUFBRUQ1UWhBR0FMY3hnN3UzN055clNwSk02V25Lam9zcTR4VUJBQUFBQUFBQVFQbEJFQVlBdHptRFZ3M3p6OW5KQ1dXNEVnQUFBQUFBQUFBb1h3akNBT0IyWi8yNWp3QUFBQUFBQUFDQVBBakNBQUFBQUFBQUFBQUFZSk1Jd2dBQUFBQUFBQUFBQUdDVENNSUFBQUFBQUFBQUFBQmdrd2pDQUFBQUFBQUFBQUFBWUpNSXdnQUFBQUFBQUFBQUFHQ1RDTUlBQUFBQUFBQUFBQUJna3dqQ0FBQUFBQUFBQUFBQVlKTUl3Z0FBQUFBQUFBQUFBR0NUQ01JQUFBQUFBQUFBQUFCZ2t3akNBQUFBQUFBQUFBQUFZSk1Jd2dBQUFBQUFBQUFBQUdDVENNSUFBQUFBQUFBQUFBQmdrd2pDQUFBQUFBQUFBQUFBWUpNSXdnQUFBQUFBQUFBQUFHQ1RDTUlBQUFBQUFBQUFBQUJna3dqQ0FBQUFBQUFBQUFBQVlKTUl3bkRIaTQrUFYweE1URmt2NDdaaE1wbktlZ2tsWWpRYXkzb0pBQUFBQUFBQUFJRGIxQjBkaFBYdjMxL3Z2UFBPTFJ0LzFLaFIrdWFiYjZ4dVAyellNTDM2NnF1U3BLTkhqK3JvMGFPRnRyMTY5ZW9OcjY4d1o4NmMwYkZqeDByVXAzUG56dXJjdWJPeXM3TkxOV2ZQbmozMXhodHZsS2pQb0VHRDFLMWJ0M3pYangwN3BsT25UaFhZeDJnMDZwZGZmbEZLU29yNTJxaFJvL1Q4ODgrWGJNSC9rQlVyVmlnME5MUkVmVUpEUTdWaXhZcFN6UmNYRjZmQXdFRE5tVFBuSHczRUJnOGVySkVqUjVhcTc2QkJnelJvMENBZFAzN2M0bnAyZHJhR0R4K3U0Y09IMzR3bEFnQUFBQUFBQUFES0lZZXlYa0JaaW9pSUtQUmUvLzc5aSt5N2ZQbnlZc2MvZHV5WXFsYXRhdlY2RWhJU0ZCOGZyOHpNVE0yZE8xZVJrWkhxMWF1WCt2ZnZMenU3Lzhzc1Y2eFlvVFZyMW1qT25Ebnk5L2ZQTjg0Nzc3eWpxS2lvSXVlcVVhT0dac3lZa2U5NmRIUzBSbzBhSlVtYVBYdTJHalpzYU5YYU16SXlKRmxYVFdReW1UUmt5QkE5OU5CREdqeDRzQ1FwS1NsSjd1N3VWczJWS3pVMTFTTFFrcVR6NTg5cjlPalI4dmIyMXVMRmkxVzVjbVdMK3djUEh0Ujc3NzJuWjU1NXBsd0VKSjkvL3JuOC9QelVwVXNYcS91c1hidFdFUkVSZXVHRkYwbzgzOTY5ZTVXVWxLVDA5SFFaRElZUzl5K3Q4K2ZQeTgzTnJjVDlUcDgrcmNqSVNEazVPYWxXclZvVzkwd21rOExDd203V0VnRUFBQUFBQUFBQTVkQWRIWVFWcGFpUTdGWnhkblpXVmxhV0hCd2M5TkZISDVFa1NqMEFBQ0FBU1VSQlZPbmRkOS9WeXBVcmRlM2FOWXZRSmlFaFFWZXZYdFhiYjcrdGp6NzZTSDUrZmhialJFVkZsWHI5MWFwVlUvZnUzUlVjSEt3SkV5WW9LQ2hJOWV2WHY2SG51dDZaTTJjVUhoNnU2dFdybDZqZjJyVnJWYWxTSmJWdjM3N1FOclZyMTFiSGpoMjFlZk5telprelIxT25Uclc0djN2M2JrbFM4K2JOUzc1d1NTZE9uTkNiYjc1WnFyNTViZHUyN1liSHVCVjI3dHdwU2VyUm8wZXArdS9ldlZ2VHBrMHJ0dDI2ZGVzc2dpK0R3V0FSOWxwcjgrYk5rcVNBZ0lBU0I2bVNsSktTSWxkWDF4TDNBd0FBQUFBQUFBQ1VEd1JoUmFoV3JacSsvdnByaTJ0OSsvWlZkSFQwTFpuUDBkRlIyZG5aeXNyS2twZVhsejc0NEFNdFc3Wk1mZnYydFdnM2RPaFFKU1ltNm9jZmZ0RDQ4ZU0xZi81OGVYbDVtZS9uVm1VVkZyWVVGU1JKT2RWd3NiR3gycnAxcThhUEg2K1BQdnBJdFd2WHZyR0h5eU0zYkduV3JGbUorbjN5eVNmeTgvTXJkdjFEaHc3VjRjT0h0WC8vZm0zY3VGRlBQLzIwSkNrOVBWMi8vUEtMcEp6QUp2Zm4rUGg0U2RLOGVmTUtISzkzNzk3bTBNN1oyVGxmOEhqeDRrVmxaMmZMMTllM3lEQW5QVDFkMGRIUlJWWmFGZlJzRVJFUnhUNXpjV045L2ZYWHFsYXRtdmx6WVJXUEZ5NWNrTUZnVUZCUWtGVnpYRjhaNmVycW11LzdLY2oxMzFOMmRuYUpnN0RrNUdSdDM3NWRCb05CUFh2MkxGRmZTZnI5OTk4MWZ2eDR2ZnJxcTNybW1XZEszQjhBQUFBQUFBQUFjUHU3bzRLd3JWdTM1anM3S2o0KzNpSUFHVEZpeEMxZHc2SkZpd3E5bHh2SUxGcTBTUGIyOXBKeUttVldyRmloZSsrOVZ3RUJBZVpyWThhTTBlWExsM1h5NUVtdFhidFdBd1lNTUkrVG1KZ29GeGVYRzFybm0yKytxWXNYTCtya3laTTZlUERnVFF2QzB0TFN0SDM3ZGtuUy9QbnpOWC8rZlBPOXdnS2ZrbFpQVmF4WVVhTkdqZExZc1dPMWVQRmlQZlRRUTZwUm80WkNRME9WbXBwYTZKaUZuY1hWb1VNSGN4QldyMTY5Zk9GUDkrN2RsWnljckNWTGxzaloyYm5RZFMxZnZsekJ3Y0ZxMDZaTm9XMnVENUVpSWlMazRPQ2dHalZxRk5ybmVsRlJVY3JNekxRWUsvZDl5anR1VVVwYlVkaTBhVk9ydGcyOW5zbGt5cmZHNG16WXNFRnBhV2w2L1BISFMveCt4c1hGYWVyVXFVcE5UZFd2di82cXJsMjcvcU5iUVFJQUFBQUFBQUFBL2hsM1ZCQjI5T2hSYmQyNjFlSmFjbkt5UlFCeW8wSFk5VUhPamgwN3RHUEhEa2s1NGN1NmRldUtIV1A5K3ZYNXJuWG8wTUVjaEVrNTFXTlRwa3pSNXMyYjFidDNiL1AxUC83NFExZXZYdFc5OTk1YjJrZVFKRGs0T0dqeTVNazZjZUtFSG4vODhSc2FLNjhOR3pZb0tTbEovdjcrK3RlLy9tVyt2bVBIRHJtNHVLaFZxMVkzWlo0SEgzeFFYYnAwVWVYS2xWVzFhbFVaalVaOSsrMjNNaGdNV3JwMHFlNisrMjV6Mi83OSt5c2lJcUxVMnhYbW5xZmw1T1JVYUp1WW1CaXRYYnRXVGs1T1JaNC9kMzJJMUw1OWU5V29VYU5FNFZMdTh4VFhwNkNLUjJ2ZGFHWGtraVZMRkJJU1luRXRKaWFtME1xM3p6Ly9YTDYrdnViUGFXbHBXck5talNTVitDeTAxTlJValI4L1hyR3hzYnI3N3JzMWJ0dzRRakFBQUFBQUFBQUFzRkYzVkJBMlpzd1lqUmt6UnBMMDg4OC9hOUtrU2ZMejh5dFZCVXRodW5mdkxrbUtqWTNWN3QyNzVlZm5aN0VGWUZGaHk2aFJvM1Rod2dXdFhMblNxcms4UER6MDNIUFBtVCtiVENZdFc3Wk1rdlRJSTQ4VTJzOWdNQ2cyTmxheHNiR3FVcVZLb2UyOHZMeHVhZ2dXSHgrdkZTdFd5Tm5aV1ZPblRyWFlxbS9IamgycVVxV0t4bzBiZDlQbXl4dHFidDI2VmZIeDhRb0lDTEFJd1c1VVZsYVdPUWlMam80dTlOeXpaY3VXeVdnMHFuZnYzaGJQZmFmeThQQXdWNnlaVENaZHVIQ2h3TXEzeTVjdnkyZzB5c0hCOG45VnExYXRVbUppb2h3ZEhlWHY3Mi8xdkVhalVaTW5UMVo0ZUxpcVZLbWk2ZE9uMzNEMUpBQUFBQUFBQUFEZzluVkhCV0Y1NVo0UGRiTU5IVHBVa2hRU0VxTGR1M2Zybm52dU1WOHJqcXVycTFKU1VrbzFiMVpXbGhZdVhLaGZmLzFWbnA2ZTZ0cTFhNkZ0YTlXcXBiLysrc3NpUkpzOWU3YWFObTFhcXJtdDVlam9xR2VlZVVZK1BqNy9lQmpVdVhObmVYdDdXMVNoM1F5NXZ5K1R5YVJObXpZVldPMTE5dXhaN2R5NVUrN3U3dXJUcDArSjU0aU5qZFhzMmJOTDFQNTIxN3QzYjNNbFkxcGFtcnAyN2FxYU5XdHE2ZEtsRnUxR2poeXBreWRQV2dSaE1URXhXcjE2ZFlubnZIYnRtaVpPbktoang0N0ozZDFkUVVGQmhRYVhBQUFBQUFBQUFBRGJjRWNHWVNhVFNULy8vUE10bmVQUW9VT1NjaXBhZHV6WW9iWnQyMHJLMmVxdVM1Y3U1bXFsdkovZDNOeGtOQnFWbVpscC9vZi8zYnQzS3o0K1htM2F0TkdvVWFOMC92eDVpM20yYmR1bTFOUlVqUjA3VnFkUG41YXpzN01tVHB3b056ZTNRdGMyYXRRb0xWMjZWQWtKQ2VacjFhcFYwOTY5ZXpWdDJqU0x0dFdyVjljWFgzd2hTWm8zYjU2T0hqMWE1SE1QSERpdzBIdGR1M2JWNWN1WGRmbnlaUjA1Y2lUZi9hSUNIMnNxeFpZdFc2WjkrL1paWEZ1K2ZMa1NFeE1WR0JoWWJQL0N0dVdUcEVtVEpoVllIWmVVbEdUK2VlUEdqWHJoaFJmeW5STzJhZE1tbVV3bUpTWW1xbHUzYmhiM3JObU9NVFUxMWJ5OXBpM0t5TWlRcEh4Vlg1S1VtWm1aNzk2aVJZdVVscFpXb2puaTR1STBjZUpFblQxN1ZwNmVucG85ZTdacTFhcDFBNnNHQUFBQUFBQUFBSlFIZDJRUWR2RGdRVjI1Y2tWU3pqL0N2L1BPTzJyWHJwM2F0R2x6VThaUFRrN1c0Y09ISmVWVUF3VUZCY25EdzZQWWlxdmM4Q29wS1VsZVhsNlNwTldyVit2MDZkTjY3TEhIVkwxNmRXVmxaVW1Tb3FLaXpDR0JpNHVMbm5qaUNhV2twR2o4K1BHNjU1NTdpcHluUVlNRyt1aWpqL0pkajRxS3NxaVFpWXlNTk04bjVWVGlSRVJFRkRsMlVmZVBIeit1UFh2MkZIcS9xTURIbWlBc0xpNnV3UG1kblozVnBVdVhZdnNYeGNmSHA5QTVKYWxpeFlwS1NrcFNhR2lvZXZic2FkSEczZDNkdkEyZ2xGTzlGeGtaS1RzN082dm1MdW4ybmJsbmhCVW5PanE2eVBDdnBQYnQyNmNwVTZaWTNUNDNCRXhOVFpVa1ZhaFFJVitiM0hmYzBkRlJVazR3dkhmdlhubDVlWm0vZTJzTUh6NWNseTlmbG8rUGoyYk5tbFhvN3hNQUFBQUFBQUFBWUZ2dXlDQnMwNlpOOHZYMTFjV0xGNVdlbnE0TEZ5NW8xcXhaU2tsSnVlSEFSSkwyN05rams4a2tTV3Jac3FYQ3c4TTFhOVlzTFZteXBNaCt1ZUZYUWtLQ3ZMeThGQlVWcGRPblQ2dGh3NGJ5OHZLeXFOYTZQdXo0OTcvL3JmUG56eXMwTk5UcWRmcjYrcHEzcDVPazVzMmJtNnUvcFB3VlV0T25UeTkwck55Mm16ZHZscjI5dmRWcnlOdi9SczlyeTNzR1hON3ZwMEtGQ2hibmhkMU1seTlmbGlTMWFkTkdodzhmVm5Cd3NEcDE2bVJ4N3RUTEw3K3NsMTkrMmZ4NTY5YXQrdUNERC9Ub280L2VralZaeTk3ZXZ0U0IwUFVocVpRVHlPWU4vRkpTVWhRWEZ5YzNOemQ1ZW5vV09sYnU5cElGbmRXVk53aUxqWTNWL1BuekpVbHZ2UEZHaVVLM3k1Y3ZxM0hqeHBvNGNhSThQRHlzN2djQUFBQUFBQUFBS04vdXVDRHMzTGx6K3Vtbm4vVENDeS9vNjYrL2xxdXJxMmJPbktrUkkwWm8zcng1Y25kM1YrdldyU1VWdkZXYk5UWnQycVRHalJ2cjBLRkRzcmUzMStEQmd4VWVIbDdnUC9UbmxSdUVYYmx5UmY3Ky90cTRjYU5NSnBNNmRPaGcxYnhidDI0dDBUb2JObXhvRVlTaDVDSWpJeVZKTld2V1ZKMDZkYlJnd1FKOStlV1hHakprU0lIdFRTYVRRa0pDSk1tcTdScWxXM2RHbUxlM2Q2bUR4NzU5K3lvNk90cmkyb01QUG1neDNzY2ZmNnlOR3pkcXhJZ1JldkxKSndzZEs3YzYwOTNkUGQrOXZOc21ybCsvWG9tSmlRb0lDREQvSFMzTVgzLzlaUTdOcEp6dmV1REFnVlpYNFFFQUFBQUFBQUFBYk1NZEY0UjkrZVdYa3FTbm5ucEtYMy85dGFTY2M3Qm16SmloVmF0V3FXWExsaklhalpLVTc2d25hL3orKys4S0N3dlRpQkVqek9lRXRXalJRdEhSMGZyc3M4OGtTU2RQbnRTaVJZdk1mWEkvdDJ6WlVsSk9NSkNjbkt3Tkd6YkkzZDNkZkw1WWNiWnQyNlpQUC8xVUsxZXUxTnk1YzNYLy9mY1gyRzc5K3ZWYXNHQ0JHamR1WE9MbksrOUt1aFZnY1dkNGhZZUhTNUx1dnZ0dVBmVFFRMXE3ZHEzV3JWdW5KNTk4VXZmZWUyKys5cHMyYmRLNWMrZlVva1VMTldqUXdLbzFsTWN6d2pJeU1yUnIxeTU1ZVhrVlcvbVdHeWJXcUZFajM3MnNyQ3c1T2pyS1lEQ29mZnYyMnIxN2Q1SFZmU2twS1FvT0R0YWFOV3ZNMVdTU05Ianc0RkkrQ1FBQUFBQUFBQUNnUEx1amdyQkRodzVwNzk2OWF0MjZ0YXBWcTJaeHIyN2R1cG93WVlLay82dFFxVnk1Y29ubitQcnJyK1hrNUtRbm4zeFM4K2JOTTEvZnMyZVArZHl3YytmTzZkeTVjK1o3dVo5NzlPZ2hTYnAwNlpKV3JGaWgxTlJVdmZ6eXkzSnljcko2L3M2ZE8ydlZxbFg2NnF1djlQNzc3K2U3bjVxYXFoVXJWc2pGeGNYcWlxU2JyYkF3S2lJaW9zQjc2OWV2VjhXS0ZXL2EvRzV1YmtWV0tFblNqei8rcU9UazVDTGJtRXdtL2Y3Nzc1SnkzaDhIQndjTkhUcFU3N3p6am1iTm1xVkZpeGJKMWRYVjNENDJObGJMbHkrWG5aMmRCZzBhWlBWNmI5VVpZYmZTbmoxN2xKeWNyTDU5KzhyQndVSHA2ZW5hdVhPbkFnSUM4cjNQZi96eGh5UlpiS3VZS3owOTNkeStaczJhK3ZERER3dXNyRXhPVHRhYU5XdTBidDA2cGFTa3lNN09UazgvL2JRMmJ0eDRDNTRPQUFBQUFBQUFBRkJlM0ZGQldIQndzQXdHZy9yMTYxZGt1NmlvS0VrNVc4Y1Z4MlF5eVdBd1NKS09IVHVtZ3djUHFrT0hEbkp6YzdOb0Z4UVVwS3RYcjZwSGp4N3EwNmVQK3Zmdkx5a25GT3JTcFl0R2pCZ2hrOGtrUjBkSC9mTExML3JycjcvazdlMWQ0ckRLeDhkSGJkdTIxZmJ0MjdWang0NTgxV1JMbGl4UlhGeWNCZzhlckVxVktwVm83SnZwK2pBcU5EUTAzelZyd3FqUzhQVDBMUGJNc0tOSGp4WTc5eDkvL0tINCtIajUrdnFhdDdWczBhS0ZPbmJzcUMxYnRtam16Sm1hT25XcTdPM3RsWldWcFJrelppZ3BLVWw5K3ZUUjNYZmZmZE9lcDdTdVhMbGlmZzlMMDdjb29hR2hjbkJ3VU5ldVhTWGxCTVRCd2NIS3pNek1kdzdmaVJNbkpPVnMxWG05MU5SVWl6QXg5M3UrM3VUSmszWDgrSEZKVXJObXpUUjQ4R0Q1K2ZrUmhBRUFBQUFBQUFEQUhlNk9Dc0llZXVnaCtmcjY2bC8vK2xlUjdjNmNPU05KVm9VVjI3WnQwOTY5ZTlXL2YzKzV1TGpJWURDb1Y2OWVCYlpOU0VpUVZIaWxtY0Zna0wrL3YwNmZQaTBwWnp1MzBtelAyTDkvZi8zMDAwK2FQMysrNnRXcnAxcTFha21TTm0vZXJFMmJOcWxldlhycTNyMTdpY2U5bWE0UG8wSkRRL05kc3lhTUtrcy8vUENESk9uaGh4KzJ1RDU4K0hDRmhZWHB3SUVEK3VDRER6UjY5R2pObVROSHg0OGZWNzE2OWZUU1N5K1Z4WEx6eWNyS3VpV1ZZMmZQbnRYeDQ4ZlZvVU1IYzNEMTlOTlBhK1hLbFZxOWVyVTZkKzVzUHFzcklpSkNGeTllVkkwYU5WUzFhbFdMY1V3bWs0eEdvenc5UFl1ZDg4MDMzOVIvLy90ZjllblRSL2ZkZDUra25PY3JUbHhjbkVhUEhxMG5ubmlpMklBY0FBQUFBQUFBQUZEKzNGRkJXTWVPSFZXaFFvVmkyeDA4ZUZDU2RNODk5eFRiOXVyVnE5cS9mNytlZU9JSnRXM2JWZ01HRENnMFFJdU5qWlVrdWJ1N0Z6cGUzYnAxZGZyMGFiVnAwOFpjSFhYcTFDbjUrUGdVMnM5a01tblZxbFZxMWFxVmF0V3FwYXBWcStxTk45N1E3Tm16Tlg3OGVNMlpNMGUvLy82N1B2NzRZN201dVduU3BFbXl0N2N2OXRrS2twV1ZwYXRYcjhyRHc2TlUvVzFGV2xxYU5tL2VMRWxxMTY2ZHhUMW5aMmZObURGREkwZU8xSTRkTzNUaXhBbEZSMGZMeTh0TFU2Wk1rWU5Ed1gvdFltSmk5UHp6eitlN1h0aVdrY1c1dnMvMTU1MVZxMWJOZkU1ZVNmWHQyMWZSMGRFRjNzdXR2TXdiQ0ZlclZrMnRXclhTdm4zN3RIZnZYajMrK09PU1pENzdMUGR6WHRldVhaTWtxLzdPK3ZuNWFkcTBhU1YranFTa0pFVkVSR2pUcGswRVlRQUFBQUFBQUFCZ2crNm9JS3l3YmRYeWlvNk8xdkhqeDFXaFFnWGRmLy85eGJhUGo0K1g5SC9iS0JaV0RTYkpYT2xWdTNidFF1ZmV0V3VYSk9teHh4NHpYOSt3WVlOKytPRUhmZnZ0dC9uQ3NNaklTSDN3d1FjNmNlS0U2dGV2YjY3K2F0dTJyYzZkTzZlVksxZHEyTEJoU2s1T1ZvVUtGVFIxNmxUVnFGR2oyT2NxU0ZoWW1PYk9uYXR1M2JxcFU2ZE9wUnJqUmx3ZjVKUldhWU9sdkVKQ1FuVDE2bFUxYXRSSTllclZ5M2UvV3JWcUdqZHVuRWFQSG0wT2pJWU1HYUs3N3JxcjBERWRIQndLUENlclBQbnR0OSswWjg4ZVBmcm9vL2tDNGE1ZHUycmZ2bjFhdDI2ZEhuLzhjUm1OUm9XR2hrcktIeVpLSlF2Q1NpdjNkMVBVN3dVQUFBQUFBQUFBVUg3ZFVVR1lOVmF0V2lXVHlhUldyVnJKeWNtcDJQYTVaeVZkdjYxYlFZNGRPeVluSnlmNSsvdm51NWVSa2FIcDA2Y3JKU1ZGa3JScjF5NXpHQllURXlQSmNrdkZxMWV2U3BJR0RSb2tvOUdvRmkxYTVBc2VHamR1ck8rKys4N2N0bG16WmxaVnVWMHZPVGxabjMzMm1UWnMyR0J4SnRxdGxKV1ZwYVNrSkVreWI2Tm5yYk5uejVwL0w2bXBxWEp4Y2JHNGYvMVpaQVVwNm55eXFLZ29mZnZ0dDVKVWFCWFIvdjM3OWRGSEgwbksyZkxTWkRMcGd3OCswTVdMRi9YdmYvKzd3QzB2UFQwOXRYejU4Z0xIUzA5UDE1bzFhOVN3WVVNOThNQUQrZTZIaG9icTZ0V3JldXFwcDZ6YVN2QldPSHYycktaTW1TSXBweXB1MGFKRlNraElVSHg4dkdKalk4MFZrU2RPbk5DZmYvNnBuMy8rV1ltSmlXcmV2SG1CNGZDTkJtRjUzOVBzN093QzM2Tno1ODVKa21yV3JGbXFPUUFBQUFBQUFBQUF0emVDc0R6Q3dzTE1GU3JkdW5VcnNFM3Vsb0p4Y1hHcVhMbXlUcDQ4S1h0NysySXJTbUppWXZUcnI3K3FlZlBtK2JZbHpNN08xcXhac3hRV0ZxWUJBd1pvLy83OTJydDNyeTVldkNoZlgxOUZSa2FxZXZYcTVuL1lQM0RnZ1BtOE1VZEhSNDBZTWNLaXd1bnc0Y1A2OXR0dmRlalFJVWxTaXhZdEZCWVdwajE3OWlnc0xFeTllL2N1ZHB2STFOUlVTVkppWXFKZWVlVVZKU1FrcUVhTkducmpqVGZVckZteklwLzFScXhhdFVvN2R1eFFTa3FLRWhNVFZhVktsVUxQU2N2SXlNaDM3ZVRKazVvd1lZTFMwdElrU1RObXpORGt5WlBOWS9UdTNWc2VIaDRLREF3c2NoMit2cjdtN3ppdnJLd3N2Zi8rK3pJYWpYcjg4Y2ZWdUhGamkvdm56NS9YMHFWTGRlREFBVWxTNjlhdDlkcHJyK21ycjc3U2xpMWI5TVVYWDJqOSt2VUtEQXhVeDQ0ZGk5d21NL2NadDJ6Wm9tKysrVVl4TVRHcVVhT0dsaTlmYnJHOVlrSkNnaFl2WGl5ajBhZ3Z2L3hTano3NnFKNTk5bG1yS2hwdkpsOWZYM1BZbEx2bG9aMmRuVHc5UFZXbFNoVTk4TUFEU2s1TzFva1RKN1JxMVNydDNidFhCb05CTDcvOGNvSGp4Y1hGU1pKY1hWMUx0UjQ3T3pzNU96dkxhRFRxbDE5K1VhdFdyU3p1SnljbmEvdjI3WkpVN0xtQkFBQUFBQUFBQUlEeWlTRHMvNHVKaWRIVXFWT1ZuWjJ0Ung1NVJQZmRkMStCN1dyV3JLbkl5RWdOR0RCQWpvNk9pb3VMVTVNbVRRbzk5eWxYY0hDd3NyT3o5ZlRUVCtlN0Z4NGVyckN3TUhYdjNsMjllL2RXelpvMU5XWEtGTTJZTVVOdnZQR0dMbCsrckVjZmZkVGMzdEhSVVFhRFFRODg4SURlZnZ0dFZhMWFWWEZ4Y2RxNWM2ZTJiTm1pOCtmUFM4clpnbkhRb0VGcTNyeTU0dVBqdFhEaFF1M2V2VnNMRnk3VTh1WEw5Y2dqajZoMTY5WnExS2hSdmtCbTc5NjlrbkxPd2twUFQxZnYzcjMxNG9zdkZocEszU3hlWGw0S0R3K1hKUE5aWjdraUlpTGs0ZUVoVjFkWEhUNThXSEZ4Y1hKemN6UGZQM2JzbU41NTV4MmxwYVZwekpneENnc0wwNFlOR3pSbzBDRDE3TmxUelpvMXMvb1pBZ01EbFptWnFiUzBOR1ZtWnNyUjBWSE96czVhdkhpeFRwNDhxY3FWSzJ2WXNHR1NjczVvTzNic21FSkNRdlRMTDcvSVpETEoyOXRiQXdjT1ZFQkFnQ1JwOU9qUmF0dTJyUll2WHF6dzhIQXRYYnBVbjMzMm1abzFhNmJtelp1cmNlUEdGaFY5aVltSjJyaHhvOWF2WDYvWTJGZzVPRGlvVTZkTzZ0T25UNzUzemNQRFE1OTg4b25XckZtajdkdTM2OGNmZjlTUFAvNG9mMzkvOWV6WlV3RUJBUVcrbjlIUjBUZThSV1JlTGk0dW1qUnBrb3hHbzd5OXZlWHQ3UzB2THkrTHlxeTR1RGo5L2ZmZldyQmdnZExUMDlXbFN4ZHpsZUxGaXhmbDV1WW1WMWRYcGFTa2FPWEtsWkprM3U2ek5KbzNiNjY5ZS9mcTNYZmYxVjEzM1dXdThqU1pUSXFKaVpIUmFKU1RrNU9lZU9LSkczaHlBQUFBQUFBQUFNRHRpaURzLzVzMmJacGlZbUxrN3U2dTExOS92ZEIycjc3NnFxS2lvblRod2dWSk9aVWt3NGNQTDNMc0N4Y3VLRFEwVlBYcTFkUEREeitjNzM3ZHVuWFZyVnMzdFczYlZsSk9GZEdqano2cXZYdjNtc2ZPdXgzZWd3OCtxS0NnSURWdTNGaG56cHpSZSsrOXB6Tm56c2hrTWttU0dqUm9vTURBUUQzMjJHUG1FTUxUMDFPVEprM1NxVk9uOVBYWFgrdmd3WVBhdm4yN3RtL2ZMaGNYRnkxZHV0U2lxaTB5TXRMOGZHUEdqQ253SEt6U3lxM0tLa2k3ZHUwVUVCQWdnOEdRYnd2R29LQWdoWVdGV1Z6TFc1MjJZY01HcGFXbHFWKy9mdXJRb1lONW5QWHIxMnZCZ2dYbWRnYURRZmIyOXVZL0RnNE9zcmUzVjFaV2xqSXpNNVdlbnE2c3JDeno5eWxKa3laTlVvTUdEYlJwMHlZWkRBYU5IVHRXWGw1ZTJyNTl1ejcvL0hQeldWT1ZLMWRXang0OTFMTm56M3dWZHc4KytLQVdMMTZzbjM3NlNhdFhyOWJKa3lmMTg4OC82K2VmZjFhZlBuMzB5aXV2Nk5DaFE5cXlaWXYyN3QycmpJd01PVG82cWt1WEx1clRwMCtSVllkK2ZuNGFPWEtrWG5ubEZXM1lzRUhyMXExVGVIaTRQdmpnQXkxYnRreUJnWUVLREF5MCtFN3Q3ZTNsNCtOVDZKaEZpWXlNVkZaV1ZyN3J4VlVMVnFoUVFaOS8vcm4rL3Z0djNYMzMzUm84ZUxENTNzY2ZmNndqUjQ1WXRIZHdjQ2p3L0RCcmpSdzVVbloyZHZyMTExL052Nk84WTlldlgxOERCZ3hRdFdyVlNqMEhBQUFBQUFBQUFPRDJSUkQyLy9YcjEwL3Z2ZmVlM24zMzNTTFArL0wzOXkvMEhLZkMxS3haVXlOSGpsU0RCZzN5blZQMHlDT1BxRTZkT3VZUUxOZTRjZU1VRkJTa1BYdjJxRTZkT3VyWXNhUEYvU1pObWtpUzZ0U3BvOHpNVEhsNmV1cnh4eDlYeDQ0ZFZiZHUzVUxYMHFCQkE4MllNVU1YTGx6UWxpMWJ0SHYzYnIzODhzdjVRcFlYWDN4UkhoNGU2dEtsUzdIVmJpVTFZTUNBSXU4WGRpWlk0OGFObFpDUUlKUEpKSHQ3ZTlXdlg5OWNsU1ZKdlhyMVVuWjJ0dnIyN1NzcEorZ1lQbnk0dW5idHFwMDdkK3F2di81U1hGeWN1Y29ySXlOREdSa1o1cCtsbkhESTFkWFZITVFaREFZNU9UbXBSWXNXcWxDaGdrYVBIcTJMRnkrYUE4MTY5ZW9wTmpaV3RXdlhWdWZPbmRXcFU2Y2l0NXcwR0F4cTNicTFXcmR1cmZQbnoydmJ0bTA2ZWZLayt2YnRxOVRVVkwzNzdyc3lHbzI2NjY2NzlQVFRUNnRUcDA0bE92UEwzZDFkZmZ2MlZZOGVQYlIyN1ZxdFdiTkdjWEZ4dW5UcFVyNWcwZHZidThUdmNxNitmZnZtQzVhc2taYVdwaXRYcnNqZDNWMVRwa3l4K0s0ZWV1Z2hSVWRIS3lNalF5YVRTZFdyVjljTEw3eFFhRVhZQXc4OElFZEh4eUxuYzNkMzE2UkprMHE4VGdBQUFBQUFBQUNBYlRDWThwYTkzT0ZpWW1LS0RNSEt3clZyMTFTaFFvVjhJVVpleWNuSjV2RG1UcGVabVhuVGc3dmlSRVZGcVVhTkdqZGxyTldyVjZ0bXpacDYrT0dIQ3cwRVN5SWxKVVdiTm0zU3M4OCthOTRXVU1xcDZMSzN0eTkxSlZSMGRMU3lzckpLVlZFV0VSRWhvOUZZWkdBTFN5bUxSeWdyL0tna3lXWHd4M0tvMDZTTVZ3UUFBQUFBQUFBQVpjZFFna0NFSUF3QWJuTUVZUUFBQUFBQUFBRHdmMG9TaE4xNHlRa0FBQUFBQUFBQUFBQndHeUlJQXdBQUFBQUFBQUFBZ0UwaUNBTUFBQUFBQUFBQUFJQk5JZ2dEQUFBQUFBQUFBQUNBVFNJSUF3QUFBQUFBQUFBQWdFMXlLT3NGbEVibW4wZktlZ2tBY012WXVickxyb3FQNU9oYzFrc0JBQUFBQUFBQWdIS3RYQVpocVV0R2x2VVNBT0NXTWpoV2tFT2p4K1Rjcmw5Wkx3VUFBQUFBQUFBQXlxMXlHWVFCZ0swelphUXA0OUEyWlJ6OVFYWmVQbVc5SEFBQUFBQUFBQUFvbDhwbEVHYnYzN2lzbHdBQXQ0YkpKRlA4SldVblhNNzVuSldwN0ppL3kzWk5BQUFBQUFBQUFGQk9sY3NnekhYSXZMSmVBZ0RjVXFha0swcmJzRWdaUjNlVzlWSUFBQUFBQUFBQW9OeXlLK3NGQUFEeU0xVDJWc1VYSnN1eGNadXlYZ29BQUFBQUFBQUFsRnNFWVFCd0c2dlFaWmpsaGN5TXNsa0lBQUFBQUFBQUFKUkRCR0VBY0JzenVIdkw0T0JvL215NkdsdUdxd0VBQUFBQUFBQ0E4b1VnREFCdWN5WUhKL1BQMmRlU3kzQWxBQUFBQUFBQUFGQytFSVFCQUFBQUFBQUFBQURBSmhHRUFRQUFBQUFBQUFBQXdDWVJoQUVBQUFBQUFBQUFBTUFtRVlRQkFBQUFBQUFBQUFEQUpoR0VBUUFBQUFBQUFBQUF3Q1lSaEFFQUFBQUFBQUFBQU1BbUVZUUJBQUFBQUFBQUFBREFKaEdFQVFEdy85aTc3L2ltcXNZTjRNL042cVI3MFVVcGU0b01XUzhnR3hRSGlDQ0NWQm1pSWlJeVpPOVJlRUdtSXFDSXJ5Zy8yWHNVVU5tamJFVDJiR21iN3QyMFRYSi9mOVNHcGtuYnBDdWxQTi9QeDQvTnZlZWVjekphYnU1enp6bEVSRVJFUkVSRVJFUlVLVEVJSXlJaUlpSWlJaUlpSWlJaW9rcUpRUmdSRVJFUkVSRVJFUkVSRVJGVlNnekNpSWlJaUlpSWlJaUlpSWlJcUZKaUVFWkVSRVJFUkVSRVJFUkVSRVNWRW9Nd0lpSWlJaUlpSWlJaUlpSWlxcFFZaEJFUkVSRVJFUkVSRVJFUkVWR2x4Q0NNaUlpSWlJaUlpSWlJaUlpSUtpVUdZVVJFUkVSRVJFUkVSRVJFUkZRcE1RZ2pJaUlpSWlJaUlpSWlJaUtpU29sQkdCRVJFUkVSRVJFUkVSRVJrWmtTRXhNdDNRVXlBWU13b21JYU1tUUlwa3laWXVsdWxJbHQyN1poNWNxVmlJK1B0M1JYVEtMUmFCQVJFV0hwYmhBUkVSRVJFUkVSRVpHRjdOMjdGNy8rK211aFplN2R1NGZseTVjak5EVFU1SHJQbnorUHAwK2Y2bTBUUlJGejU4N0ZoeDkrQ0tWU2FmUzQ3T3hzTEZ1MkRMR3hzU2EzUldWRFp1a09FRDJ2d3NMQ0N0dzNaTWlRUW85ZHYzNTlnZnZPbmoxYmFOMEJBUUZvMGFJRlJGSEUxcTFiQzIwbnQ2eTVEaDA2aEljUEgyTGd3SUZtSDF0V1JGRkVZbUlpNHVMaW9GUXFFUkVSZ1NkUG51RFJvMGQ0K1BBaEJFSEFybDI3TUd6WXNFSmZ2N3o4L1B3S2ZTK0lpSWlJaUlpSWlJaW80a2xOVGNXUFAvNkkxMTU3RGJWcTFRSUFiTisrSFdGaFlicHJtbGxaV1pnMWF4Yis4NS8vb0dmUG5nQ0FTNWN1WWUvZXZRZ01ERFNwbmV6c2JDeGF0QWgyZG5aWXNXSUZIQjBkQVFDQ0lLQldyVm80ZHV3WTVzK2ZqNlZMbDBJaTBSOTN0R2JOR3V6YnR3ODNiOTdFOTk5L0QwRVFTdXZwazVrWWhCR1ZBVk9ER0dOQ1FrSnc0c1NKQXZkMzY5WU5MVnEwZ0ZhcnhkcTFhd3V0Szdlc3VWSlNVZ0FBRGc0T1poODdhTkFnczQ4cGlGd3V4MDgvL1FRQUNBME5OUmlCSndnQ1BEdzgwTFJwVTlTb1VRTlpXVm02ZmIxNjlTcTA3cjE3OTVaYVA0bUlpSWlJaUlpSWlLajhaR1ptNHRTcFV6aDkralMrL2ZaYnVMbTU2ZTBYUlJFTEZ5N0UrZlBuVWFkT0hkMzIyN2R2QXdDYU5XdG1VanR5dVJ5ZmZQSUpGaTVjaURsejVtRGh3b1dRU3FVQWdINzkrdUhNbVRPNGNlTUd0bTdkaW43OSt1bU85RU9td3dBQUlBQkpSRUZVTzNyMEtIYnQyZ1ZiVzF0OC9mWFhETUVzakVFWVVSbng5UFRFeG8wYjliWU5HalNvd0tHeWVjbmxjdXpmdjE5dm0wYWpRWThlUFF6S2R1dldEZVBIanplcHJDbTBXaTNpNCtQaDdPd01tY3o4UHhHbVBEOVR5ZVZ5M2M5Tm1qUkIzNzU5NGVucENXOXZiMHlaTWdXK3ZyNEZqdWdhUFhwMG9YVXpDQ01pSWlJaUlpSWlJbm8rdWJxNll2TGt5Wmd3WVFKV3JseUpXYk5tNmUxZnZYbzFqaDgvanU3ZHUyUHc0TUVBY3E1N1hyMTZGWUdCZ2ZEMjlqYTVyUzVkdXVESWtTTzRlUEVpdG16Wmd2ZmVldzlBemszNlgzNzVKVDc5OUZQczI3Y1BmZnIwZ1V3bXc3MTc5N0JreVJMSVpESk1uejdkNU5GblZIWVloQkdaS0NRa0JEZHYzdFRibHBDUWdPWExsK3NlRnhXK1BBK1VTaVcwV2kyOHZMeUtkZnpodzRjTDNaK2Ftb3Jldlh1YlZEWXZoVUtCRVNOR0ZLdFBSRVJFUkVSRVJFUkVWTGswYWRJRVU2ZE9SZE9tVFEzMnZmbm1tNURKWkJnMmJKaHUyN1ZyMTVDVWxBUm5aMmU5YTdwNU5XellFSjA3ZHpiWVBuTGtTT3pmdng5OSt2VFIyeDRRRUlDNWMrZWlRWU1HdWtFRkFRRUJhTjI2TmRxMGFXUHl5RE1xV3d6Q2lFeDA5ZXBWaElTRTZHMUxUVTNWRzFsVUdZS3czR2tkT1Z5WGlJaUlpSWlJaUlpSUtxSTFhOWJvZnM0ZHZKQ1ltR2l3YjkyNmRhaFRwdzVlZmZWVkhEdDJEQUR3Nk5FalBIcjB5R2k5R28xR0Y0UU5HVExFWVArNWMrZE03dVBEaHcveDY2Ky82bTByYUhZcktsc013b2hNTkg3OGVOMFVoR2ZQbnNXMGFkUGc1K2RYSm4rOHNyT3owYlZyVjVQS2hvU0VHQVIwSlhIbnpoMEFPZlBscHFlbnc5Yld0dFRxTGs4RjNkVkJSRVJFUkVSRVJFUkV6N2V0VzdlYXZLOWJ0MjVvMXF3WkRoOCtqRHAxNm1EVnFsVjYrOGVPSFl0cjE2N2gvLzd2LytEcTZxcmJuanRnZ0o1L0RNS0lpc0djNUw4NHBGSXBoZzRkcXJkTnE5WGloeDkrQUpDejJHT3UyclZyNDlWWFg4V0ZDeGZRckZrekNJS2dWOVpjdVhkUWFEUWFYTGh3QWUzYnR5L21zeWhkeTVjdk4xalhLeXdzVEM4d3pEdlZJdGNBSXlJaUlpSWlJaUlpcXB6eVhnZE1Ta3JDMTE5L2pmdjM3d01BTm0zYUJGZFhWNzBacnpadTNJak16RXhrWjJjYjFCVWZIdytKUkFKbloyZURmYVUxRUNJb0tBZ1JFUkVscm9lS2gwRVlrWmxFVWNUWnMyZkxyUDZtVFp2QzBkRVI3Nzc3cmtHN3pzN09jSEp5d2x0dnZZWEJnd2RqL1BqeDhQYjJSbVJrSkM1ZHVnU1ZTb1Z4NDhiQjE5Y1hvaWlpZXZYcVpyV3RWcXR4N2RvMUNJSUFpVVNDWThlT1ZaZ2dyR25UcHJDMnRnWUEzTDE3RjFldlhrV1ZLbFhRdlh0M28rV0xXbi9NMUJGM1JFUkVSRVJFUkVSRVZERkZSVVZoOHVUSmlJdUxnNzI5UFZKVFV6RjY5R2o0K2ZsaDh1VEpjSEJ3UUV4TUREWnYzcXdybjVjb2lsQXFsZkQwOUlSRUlySEVVNkJ5d0NDTXlFeWhvYUdJalkwRmtET0Y0WlFwVTlDbFN4ZDA3Tml4Vk9ydjFhdVgwZTJDSUtCYnQyNjRmUGt5TWpJeTRPcnFxbXV6ZnYzNnlNakl3RTgvL1lSUm8wWmgvZnIxZU8rOTk4eHUrK0xGaTFDcFZLaGZ2ejVzYkd4dzd0dzVwS2Ftd3Q3ZXZrVFBxVFMwYTljTzdkcTFBd0RNblRzWEFPRGs1SVFSSTBib2xWdTllalcwV20yUjllM2V2WnYvdUJFUkVSRVJFUkVSRVQybkxsMjZoUG56NXlNN094dno1OC9Ia2lWTGtKcWFpclp0MjJMSGpoMzQ3TFBQTUh2MmJPellzUU1aR1JtNm9Dd21KZ2J1N3U0QWdNaklTR1JuWjhQUHo2L1F0aFlzV0lDN2QrK2EzVWV1Q1ZZeE1BZ2pNdFArL2Z2aDQrT0RwMCtmSWlzckMrSGg0Vml3WUFIUzB0SUtETEZNOWZiYmJ5TXRMYzJrc3ZQbno4ZjgrZk9ON3V2ZnY3L2U0NkpHUitYNjg4OC9BUUN0VzdlR2c0TURMbDY4aU1PSEQ2TjM3OTRtSFY4ZTFHbzFMbHk0b0h1c1VxbDBJOFVPSFRxa1crUE1IS05HalNxMS9oRVJFUkVSRVJFUkVWSFp5Y3pNeE04Ly80eXRXN2ZDMWRVVkN4Y3VSSTBhTlhUN1AvdnNNL2o3KzJQbHlwVVlQWG8waGc0ZGlzREFRSFR1M0JucjFxM0RQLy84Z3c0ZE9nQUFidCsrRFFDb1diT21RVHY3OXUzVDNVaXZWQ3BMdEdiWWp6LythTkxOKzFRMkdJUVJtZUhodzRjNGZmbzBCZzRjaUkwYk44TE96Zzd6NTgvSDZOR2pzWHo1Y2pnNk9xSnQyN1lBQUpuTS9GK3Z0OTkrRzVtWm1RWHVQM2Z1SE1MQ3d0Q2tTUlBjdlhzWDZlbnA2TkdqQit6czdJcjluSElsSnlmaitQSGpFQVFCcjc3Nkt1enQ3ZkhkZDk5aDI3WnRlUFBOTnlHVlNrdmNSbWs0Zi80ODB0UFRBZVQwZWNTSUVYajk5ZGZScjE4L1hMaHdBWC85OVpmWmRUSUlJeUlpSWlJaUlpSWllajVjdVhJRlc3WnNRWk1tVFRCNThtU2phM3YxNnRVTGJtNXUyTFp0RzE1Ly9YVjA2OVpOdDRiWTFhdFhkVUhZMzMvL0RTQm54cTM4RkFxRjd1ZGx5NVlWMlMrMVdvMHRXN2JnMTE5L1JWWldGdDU0NHczZHZ1SmNLNmJTdzFlZnlBei8rOS8vQUFBOWV2VEF4bzBiQVFCZVhsNllOMjhlTm0vZWpGYXRXdW1DTENzcks3UHIvL0RERHcyMmlhS0k2OWV2WS92MjdRZ0xDME90V3JVd2MrWk0zTHg1RXpObXpNQ2xTNWN3ZE9oUXRHL2Z2a1JoMVk0ZE81Q2RuWTNtelp2RHk4c0xBTkN4WTBjY1BIZ1FJU0VoNk5telo3SHJMazJIRGgxQzNicDFjZlBtVGNoa01vaWlpQjkrK0FFK1BqNllNbVVLcGt5WlluRE1vRUdEb0ZRcVRSNFpSMFJFUkVSRVJFUkVSQlZUeTVZdHNXalJJalJwMGdTQ0lPRFdyVnVZTldzVzNuLy9mYjN3cVZXclZtalZxaFVBUUM2WG8xNjllckMxdGNXcFU2Y3dhdFFvQ0lLQWMrZk9RU2FUb1ZHalJpWHEwOFdMRjdGcTFTcUVoNGNqTURBUVk4YU1RZDI2ZFV0VUo1VWVCbUZFSnJwMDZSSk9uanlKdG0zYnd0UFRVMjlmelpvMU1YbnlaQURRclIvbTRPQlFySFpTVTFQeCtQRmozTDE3Ri8vODh3OHVYNzZNeE1SRUtCUUs5Ty9mSDRNSEQ0WkNvVUR6NXMyeGN1VktMRisrSFBQbno4ZjMzMytQVjE1NUJmWHIxNGUvdnovYzNOeFFwVW9WeUdReVNLWFNRa095eE1SRWJOKytIUUQwcGtIczNiczNEaDA2aEEwYk5xQkRodzZ3dGJVdDFuTXFMVkZSVVRoNzlpeUdEeCtPbXpkdnd0YldGdE9uVDhjWFgzeUI0T0JnTEYrK0hJR0JnUmJ0SXhFUkVSRVJFUkVSRVpXZGlJZ0luRDkvSHVmUG53Y0FuRDU5R3JHeHNiaDU4eVlpSWlJTXlvOFlNUUpBenFpc1pzMmE0Y1NKRTdoNDhTSnNiR3lnVkNyUnJGbXpFbDMzbkR0M0xvNGRPd1lyS3lzTUd6WU1mZnYyclRDemExRU9CbUZFSnRxMGFSTUVRVUJRVUZDaDVTSWpJd0VBYm01dVJkWXBpaUlFUVFBQS9QVFRUOWkzYngrU2twSjAreVVTQ2VyVnE0Y0JBd2FnUzVjdUJ1RmFZR0FnbGk5ZmppdFhyaUFrSkFSbnpwekJ3WU1IRGRxWk0yZU83dTRIWTlhdFc0ZjA5SFRVcTFjUHI3enlpbDc5N2RxMXcvSGp4N0Z1M1RxTUhqMjZ5T2RVbG43Ly9YZElKQkowN3R3WmE5YXNBUUFFQkFSZzNMaHgrUGJiYnpuRW1JaUlpSWlJaUlpSXFKS0xpWW5CMXExYkRiWVhOQnRVYmhBR0FOMjdkOGVKRXlld2VmTm1PRG82QWdBNmQrNWNvdjRjTzNZTWRuWjJXTE5tamNFQUNxb1llTldZeUVSTm16YUZqNDhQcWxldlhtaTVPM2Z1QUFDcVZhdFdaSjJIRHgvR3laTW5NV1RJRUhUczJCSEhqaDJEVkNxRlJxTkI3ZHExVWI5K2ZkM2RDRWVPSEFFQStQdjdvM256NWdDZ0c4VUY1SXhLcTFHakJoNC9mb3g3OSs0aFBEd2M5dmIycUZldkhscTJiRmxnSDg2ZVBZdVFrQkFJZ29EaHc0Y2I3UC9vbzQ5dzVzd1o3TjI3RnkxYXRFQ2JObTJLZkY1bElTd3NEQWNQSGtUYnRtME41djF0Mzc0OW1qWnRxbHZYTEwrVWxCUUFNTHF2ZWZQbWV1RWZFUkVSRVJFUkVSRVJWVnd2dmZRU0RoOCtqSlNVRkh6MDBVZHdjWEhCNnRXcjlVWmhoWWVIWS9qdzRRWnJmN1ZvMFFMZTN0NjRmUGt5QkVHQWs1T1RicjJ3dkxwMjdXcFduOUxTMGpCbzBLQWl5OW5aMldIbnpwMW0xVTBseHlDTXlFVGR1M2VIdGJWMWtlVkNRME1CQUxWcjF5NnliRXBLQ3M2Y09ZTU9IVHFnYytmTzJMQmhBNEtEZzNIMDZGR0Vob2JxNnNxcmMrZk91aUJzOWVyVmhkYmZwazBiVEp3NHNjRDlrWkdSV0xSb0VRRGd0ZGRlTXpvWHJxK3ZMOTUvLzMzOC9QUFBXTGh3SVpZdVhXcVI2UWZYclZzSHRWcU5BUU1HR04xdmIyOFBJR2V0czRJWTIyZGpZOE1naklpSWlJaUlpSWlJNkRtemR1MWFKQ1VsNGROUFA5VUx3ZFJxTmY3NzMvOUNvOUZneUpBaGVzZElKQklNSGp3WXdjSEJFRVVSNzczM0hoUUtoVUhkZm41K0p2Y2pMQ3dNVXFrVTN0N2VSWmExOU5Jekx5b0dZVVFtY25GeEtiS01VcW5FOWV2WFlXMXRqWVlOR3haWlBpRWhBWUR4YVJTTlRYSFlvMGNQZzIyZE9uWENoQWtUVENxYnYrMUpreVloSlNVRmZuNSsrUGpqandzcys5NTc3K0hjdVhPNGRlc1dKazZjaUVXTEZpRWdJS0RRK2t1Ym01c2IycmR2anhvMWFoUmF6dGdRNkVHREJrR3BWQlk0UEpxSWlJaUlpSWlJaUlpZUg2SW93c1hGQlRZMk5saTRjQ0ZPbkRpQmZ2MzZvVTZkT2xpMGFCSCsrZWNmOU8zYkZ3MGFOREE0OXNxVks3cWZueng1WXJUKzlldlhtOXlYcmwyN3d0bloyYXhqcUh3eENDTXFSWnMzYjRZb2ltamR1clhST3dueWk0Mk5CUUM0dTdzYjdETjFRVVZCRU14ZWZERTZPaG9USjA3RTA2ZFBZV3RyaTVrelp4WjZONEpNSnNQMDZkUHgyV2VmSVNFaEFXUEdqTUhVcVZQUnJGa3pzOW90aVY2OWV1bEdmUkVSRVJFUkVSRVJFZEdMU3hBRWZQVFJSK2pUcHc5KysrMDM3Tm16QjZkT25ZS3JxeXZpNHVMUXRtMWJEQnMyek9DNFRaczI0ZURCZzdDMXRZVW9pdGkvZnorOHZMd0tuSVdLS2dlSnBUdEFWRm5jdW5VTGUvZnVCUUM4L2ZiYlJzdmtCbGJ4OGZGUXE5VzRjZU1HcEZJcFBEdzh5cTJmMTY5ZngrZWZmNDZ3c0RCWVcxdGozcng1OFBmM0wvSTRkM2QzQkFjSHc5N2VIcW1wcVpnMGFSTFdyRmtEbFVwVkRyMEdBZ01EeS9WMUlpSWlJaUlpSWlJaW9vck4wZEVSSTBhTXdEdnZ2QU1BaUl1TEF3QThmUGdRKy9mdlIyWm1wcTdzcGsyYnNINzlla2drRWt5Wk1nVVRKa3lBSUFoWXYzNDlmdmpoQjRpaWFKSG5RR1dQSThLSVNrRk1UQXhtejU0TnJWYUxObTNhR0N6Q21NdlgxeGNSRVJFWU5td1k1SEk1NHVQajBhUkpFOGhraHIrS3BpN0llUFRvVVJ3OWVyVEljcG1abWZqMTExL3grKysvUTZ2Vm9rcVZLcGcxYTVaSlV6am1xbEdqQnY3NzMvOWk2dFNwaUl1THc5YXRXL0hISDM5ZzBxUkorT09QUDNEZ3dBR1Q2d0pNZjQ2bVRHbjQ1TWtUN05xMXkraStsSlFVQU1ES2xTc0xQSDdVcUZFbTlZV0lpSWlJaUlpSWlJZ3NMems1R1gvKytTZTJiOStPaUlnSU9EbzZZdWpRb2JoMTZ4WkNRa0t3WXNVS1hMbHlCUk1uVHNUS2xTdHg0TUFCU0tWU1RKdzRFYSs4OGdxQW5HdUNLMWFzd08rLy80NDdkKzVnN05peDhQVDBMTEROc0xBdzJOblp3ZGJXRmdxRkFwY3ZYd1lBeU9YeWNubk9WRHdNd29oS3dadzVjeEFURXdOSFIwZDgvdm5uQlpZYk9uUW9JaU1qRVI0ZURnQ29YcjE2Z1FHTXNUVzcxcTVkYTdDdFZxMWE2Tml4WTVGbDc5eTVneTFidGtDcjFTSWdJQUN6WnMweWFRSEgvR3JXcklsdnYvMFc4K2JOdy9YcjErSG01b2E2ZGV2aXlwVXJaaTBpV2RxVVNpVjI3OTVkYUpuQzlqTUlJeUlpSWlJaUlpSWlxdmd1WDc2TVRaczI0ZnIxNjFDcjFiQzJ0a2IvL3YzUnYzOS9WS2xTQlQxNzlzUjc3NzJIWDM3NUJUMTY5TUNvVWFOdy8vNTkyTmpZWVBMa3lXalZxcFd1cmpmZWVBTTJOalpZc21RSkxsKytqRldyVm1IT25Ea0Z0ajExNmxSRVJFUVliRGUyRmhsVkhBekNpRXBCVUZBUVpzMmFoUmt6WmhoZDd5dFhZR0Jna1lzbXVydTdJeUFnQU8rKys2N0J2ai8vL0JOVnExYlZQYTVWcXhaYXRteHB0R3hJU0loZVh4bzFhb1NSSTBjaUtpb0tRVUZCSmJwTHdkWFZGVXVXTE1IKy9mdlJxbFVyV0Z0YjQ4TVBQOFNISDM1WTdEcExxa1dMRmlhTkhDTWlJaUlpSWlJaUlxTG5sNHVMQzY1Y3VZSTZkZXFnUzVjdTZOcTFLMnh0YmZYS1ZLMWFGUk1tVElCYXJZYWpveVA4L2YweGRlcFVWSzllM2FDK0xsMjZ3TmZYRjB1WExpM3ladm5HalJ0REVBUm9OQnFJb2dpRlFvR0dEUnNhSGRSQUZZY2djdUpMb2xJUkV4TlRhQWhHcGV2U3BVdXd0cll1Y0JyS3lpUjUrdXVBS2cwQVlQWEc1N0JxMTlmQ1BTSWlJaUlpSWlJaUlyS2M1T1JrT0RnNG1GUTJQVDBkVXFrVVZsWldoWllUUlJHQ0lKUkc5NmdjQ0dhOFdSd1JSbFJLR0lLVnI2Wk5tMXE2QzBSRVJFUkVSRVJFUkdRQnBvWmdBQXhHaXhXRUlWamxKYkYwQjRpSWlJaUlpSWlJaUlpSWlJaktBb013SWlJaUlpSWlJaUlpSWlJaXFwUVloQkVSRVJFUkVSRVJFUkVSRVZHbHhDQ01pSWlJaUlpSWlJaUlpSWlJS2lVR1lVUkVSRVJFUkVSRVJFUkVSRlFweVN6ZEFhTHlwSW00QnpFajFkTGRJQ3FVeE00UkVsZHZRRzVsNmE0UUVSRVJFUkVSRWRFTFRwc1VBekV4R3FJNjI5SmRlZUZKdld0Q3NMRzNkRGVlT3d6QzZJV2kycjBTbWdkWExkME5vaUlKY212SUdyV0RWWmNnUzNlRmlJaUlpSWlJaUloZU5Gb05za0lQSU92VU5taWpIbHE2Ti9RdjJ4SExJS3ZSeE5MZGVPNHdDQ01pcW9ERWJCV3lMeDFHOXRVL0FZblUwdDBoSWlJaUlpSWlJcUlYaEppV2lQUU5VNkY1L0xlbHUwSlVLaGlFMFF0RjZsM0wwbDBnS3B3b1FreUlnall4T3VleFJwM3pIeEVSRVJFUkVSRVJVUmtUVldsSVcvTVZ0RkVQbm0yVUtTRDFEQUNzYkN6V0w4ckJhUkdMaDBFWXZWQ3MzL3pjMGwwZ01vbVlIQXZWbnUrUWZmVVBTM2VGaUlpSWlJaUlpSWhlRUtyZHEzUWhtR0R2RE91M1JrSGU2RlZBSXJGc3g0aEtnRUVZRVZFRkpEaTR3V2JnZEFCaXp2U0lSRVJFUkVSRVJFUkVaVWdiRzQ3c2l3ZHpIa2lrc1B0NENTUmVnWmJ0RkZFcFlJeExSRlNCV2ZjYXFiK0IweVFTRVJFUkVSRVJFVkVaeUw1eUZCQkZBSUNpUlUrR1lGUnBNQWdqSXFyQUJFYzNRQkIwajhYMFpBdjJob2lJaUlpSWlJaUlLaXR0NUgzZHoxTC8raGJzQ1ZIcFloQkdSRlRSQ2MvK1ZJdVpHUmJzQ0JFUkVSRVJFUkVSVlZiYXRDVGR6NEt6bHdWN1FsUzZHSVFSRVZWNG9xVTdRRVJFUkVSRVJFUkVMeEtCMFFGVkh2dzBFeEVSRVJFUkVSRVJFUkVSVWFYRUlJeUlpSWlJaUlpSWlJaUlpSWdxSlFaaFJFUkVSRVJFUkVSRVJFUkVWQ2t4Q0NNaUlpSWlJaUlpSWlJaUlxSktpVUVZRVJFUkVSRVJFUkVSRVJFUlZVb013b2lJaUlpSWlJaUlpSWlJaUtoU1loQkdSRVJFUkVSRVJFUkVSRVJFbFJLRE1DSWlJaUlpSWlJaUlpSWlJcXFVR0lRUkVSRVJFUkVSRVJFUkVSRlJwY1FnaklpSWlJaUlpSWlJaUlpSWlDb2xCbUZFUkVSRVJFUkVSRVJFUkVSVUtURUlJeUlpSWlJaUlpSWlJaUlpb2txSlFSZ1JFUkVSRVJFUkVSRVJFUkZWU2d6Q2lJaUlpSWlJaUlpSWlJaUlxRkppRUVaRVJFUkVSRVJFUkVSRVJFU1ZFb013SWlJaUlpSWlJaUlpSWlJaXFwUVloSkZGcGFXbElUazV1Y2h5V1ZsWlNFcEtRbnA2ZWpuMHF1SkxURXkwZEJkS1ZWSlNFbEpUVXkzZERTSWlJaUlpSWlJaUlucE9aV1ptbG51YmxlMDZiV1VsczNRSHFPSzVjK2NPVkNvVkdqZHViUEl4cjczMkdnQmc3OTY5a0VoTXkxZVZTaVdHRGgyS2V2WHE0Yi8vL1craFpTZFBub3lyVjY5aTlPalI2TldybDBuMUR4a3lCRldyVnNXOGVmTk1LbDlldW5mdkRuOS9mNnhidDY3UWN1ZlBuNGVQanc5OGZIeDAyMFJSeEx4NTgzRGh3Z1dzV2JNR25wNmVCc2RsWjJmajIyKy94YUJCZytEbTVsWmtHMXUzYmtXblRwM1FvMGVQNGowaEl6Ny8vSE9FaDRkajU4NmRKcFh2MjdjdlBEMDlzWEhqeGxKcGY5Q2dRVkFxbFRoOCtMQnUyNEVEQjlDNWMyY29GSXBTYWVORklhclNrSFg4ZDZodm5JSTI3aW5FTEpXbHUwUmxURkJZUStMcUExbUR0bEMwN3cvQjJzN1NYU0lpSWlJcUV6elhKU0tpaW9UZngwdnU0NDgvaHBXVkZVYU5Hb1ZHalJycHRtdTFXb3dlUFJvQXNITGxTclByTFkvcnRGUzJHSVNSSHFWU2liRmp4d0lBZ29PRDBhQkJBNU9PeTg3T0JwRHpCOEJVMzMzM0hUSXpNeEVVRkZSb3VULy8vQk5YcjE1RnRXclYwTE5uVDVQckR3c0xLM0Rma0NGRENqMTIvZnIxUnJkcnRWb2tKaVlpSVNFQjhmSHhpSTJOeGRPblR4RVpHWW1uVDUvQzF0WVczM3p6VGFGMWE3VmFhRFNhUXN0a1oyZGowYUpGc0xPenc0b1ZLK0RvNkFnQUVBUUJ0V3JWd3JGanh6Qi8vbndzWGJyVUlIaGNzMllOOXUzYmg1czNiK0w3NzcrSElBZ0Z0blBuemgxY3Zud1pMVnUyTExRLzVrcFBUMGRhV2xxcDFsa1NPM2Jzd0hmZmZZZWRPM2RpeG93WjhQYjJ0blNYbmd2cXV4ZWgycklJMmtTbHBidEM1VWpNVWtFVGVSK2F5UHZJdm5BSTF1OU9nS3hXTTB0M2k0aUlpS2hVOFZ5WGlJZ3FHbjRmTDVuYnQyOGpJaUlDQ29VQy92NytldnRFVWNTdFc3ZUtWVzk1WGFlbHNzVWdqUFI0ZW5xaWQrL2UyTFJwRXlaUG5veEZpeGFoVHAwNnBkN09uajE3Y1ByMGFRREFtREZqakpaeGNIREFoZzBic0hidFdnREE0OGVQQ3h5MTlQTExMMlBSb2tVbXQxOVlTRmFRMjdkdlk5U29VUVdHZllJZ3dOWFZGVEV4TVhCM2Q4ZnQyN2NSR0JnSXVWeHVkbHR5dVJ5ZmZQSUpGaTVjaURsejVtRGh3b1dRU3FVQWdINzkrdUhNbVRPNGNlTUd0bTdkaW43OSt1bU9PM3IwS0hidDJnVmJXMXQ4L2ZYWFJmNXhqWXVMQXdDNHVMaVkzY2ZuU2FkT25YRGl4QWxjdjM0ZEkwZU94TXlaTS9IU1N5OVp1bHNWbXZydVJhU3ZHMnZwYnBDRmFST1ZTRjgzRnJZZmZ3Tlp6YWFXN2c0UkVSRlJxZUM1TGhFUlZYVDhQbTYrZ3djUEFzaTVEcGdiVnBrakxTME5kbmFHby9ESzZ6b3RsUzBHWVdSZ3lKQWhpSXVMUTBoSUNDWk5tb1J2dnZrR0FRRUJwVlovYUdnb3Z2dnVPMVNyVmcwREJnekE0Y09Ia1o2ZWpyZmVla3V2bkNBSW1EbHpKbUpqWTlHNWMyZTBhTkVDdDIvZnh2NzkrekYwNkZBNE9Eam95aFlueURFMkZWL3VsSHJHMUtoUkEzWHExSUdUa3hNOFBEencxMTkvSVRrNUdkOTg4dzNjM2QzaDV1WUdtU3puVnlvc0xBeGZmZlVWQWdNRE1YUG1UTGk2dXByZHZ5NWR1dURJa1NPNGVQRWl0bXpaZ3ZmZWV3OUF6dXZ5NVpkZjR0TlBQOFcrZmZ2UXAwOGZ5R1F5M0x0M0QwdVdMSUZNSnNQMDZkTVJHQmhZWkJ1eHNiRUFLbjhRNXVqb2lFV0xGbUhwMHFVSUNRbkJ4SWtUc1hqeFlwTkhQTDVvUkZVYVZGdWVCY3VDVkFPSlhUd2tjaFVnTFh3MEkxVUNHaW0wMmRiUXBqcEQxT2I4VFZOdFhnaTdyOVp6V2dZaUlpSjY3dkZjbDRpSUtpeCtIeSsyMU5SVUhEbHlCSUlnNEoxMzNqSDcrSC8rK1FlVEprM0MwS0ZEOGVhYmJ4cnNMNC9ydEZTMkdJU1JVV1BHak1IVHAwOXg0OFlOaElhR2xsb1FkdTdjT2N5Wk13Zk96czVZc0dBQjNOM2RFUlVWaFEwYk51Q1ZWMTdCb0VHRGRHVlhyVnFGYTlldW9WYXRXaGczYmh4a01oazhQRHh3NE1BQkhEbHlCTjk4OHcyc3JLeDA1VU5DUW5EejVrMjk5aElTRXJCOCtYTGQ0OXk1WUl0REpwUHB6U0Y3K2ZKbEpDY242ODAzbTh2UHp3LzkrL2ZITDcvOGdzOCsrd3l6Wjg4dTFzaTZrU05IWXYvKy9lalRwNC9lOW9DQUFNeWRPeGNOR2pUUWhXOEJBUUZvM2JvMTJyUnBnMmJOVEJzMm5SdUVqUnMzenV5KzVlWHQ3WTJmZi82NTBESkhqeDVGY0hCd2dmdVZTaVc2ZHUxcWRGL2V0YjZLU3lhVFlmejQ4WEIyZHNiZHUzZFJ0MjdkRXRkWldXVWQvMTAzUll3Z1VVUG1IQUZJdEJidUZaVWJxUVlTYVJva2lneW80NzBoYW1YUUppcVJkZngzV0hVcmZGcFpJaUlpb29xTzU3cEVSRlJoOGZ0NHNlM1pzd2NxbFFydDI3YzMrenAyZkh3OFpzK2VqZlQwZEZ5NGNBRnZ2UEdHMGRGYlpYMmRsc29XZ3pBeUtqZXQvdnZ2djlHK2ZmdFNxVE1wS1FuQndjRndjWEZCY0hBdzNOM2RBUUR2di84K2J0KytqZWpvYUdnMEdyMmhwZkh4OFJnNWNxVHVqMGlqUm8wd2JkbzBiTm15QmRuWjJYcEIyTldyVnhFU0VxTFhabXBxS3ZidTNhdDdYSklnekZ5REJ3K0dtNXNibGkxYmhyRmp4MkxhdEdrbXJjVmxiUDJ5YytmT21kenV3NGNQOGV1dnYrcHRLMmpOczl3Z3pOZlh0MFREY3owOFBEQnYzano4OWRkZmV0dnpCbHR6NXN5Qm41K2YwZVBEd3NJZ2xVckxaZTJ1WWNPR1FhMVc2ejVuWkVoOTQ1VHVaNGw5QWk4TXZLZ2tXa2pzRTZCSnp2bGJyYjV4aWlmZVJFUkU5TnpqdVM0UkVWVjQvRDV1RnBWS2hXM2J0Z0VBQmc0Y2FOYXg2ZW5wbURScEV1TGk0bEN0V2pWTW5EaFI3eHBwZVY2bnBiTEZJSXdLNU9MaVVtb2hHUEJzZWpwWFYxZTR1TGdZSGYxejRNQUJnMjBuVHB3d1dsL3YzcjMxUmdxTkh6OGU0OGVQQndDY1BYc1cwNlpOZzUrZm4wWC91THoyMm11d3NiRkJjSEF3YnR5NFlWSVFWcHoxeTRwRHJWWWpLU2tKQ29VQ1AvMzBVNG5yMjdObkR4UUtCUURnNU1tVFNFOVBSN2R1M1hUN1c3VnFoVmF0V2hrOXRtdlhybkJ6Y3l2MHZZcUppY0g3Nzc5dlZwOEtHbUdXMzdmZmZvdmF0V3ViVlhkbHBvMTdxdnRaSWxkWnNDZGthUktGQ3JrVEJHbmpJaXphRnlJaUlxTFN3SE5kSWlKNkh2RDd1T2syYjk2TXBLUWt5T1Z5czZZZ3pNek14UFRwMC9IZ3dRTzR1cnBpN3R5NXNMVzExU3RUWHRkcHFld3hDS055VmF0V0xiM0hyVnExd3NjZmYyeDJQV3ZYcnNYWnMyY0wzRzlPTW0rcTQ4ZVBZODZjT1FiYjg0Y3QrYWZ4NjlpeEk5emQzYzFhajZxMEFyeWdvQ0JFUkJqL3h6SXVMZzZpS01MTnphM0U3UURBRzIrOGdUZmVlQU1BY1BQbVRhU25wK3VDeWRJZ2s4a0tIRkdXVjJSa0pOUnFOUUJBSXBIQXg4ZW55R055QXp6S0lXYmx1U0RBZFJKZWJKSm43NytZbFdIQmpoQVJFUkdWRHA3ckVoSFJjNEhmeDAwU0V4T0RMVnUybUgxY1JrWUdwazZkaW12WHJ1a0diM2g1ZVJrdFd4N1hhYW5zTVFnam5aTW5UeG9FUFY1ZVhycTFuNVl2WDQ2clY2OFdXc2Z3NGNNTDNHZnNENGFWbFJXY25aM043bXZlS1JIekUwV3gwSkNzdU96czdQU0NtTnc3QXZLSE01bVptZGkvZnovZWV1c3RTQ1FTQUVERGhnMUx2VDhsbFRzdG9vZUhoNFY3WWhwblorY2kvOUc1ZS9jdVJvNGNxWHVzMVdveGJ0dzQxSzlmdjZ5N1IwUkVSRVJFUkVSRVJPWG91KysrZzBwbDNnanYrUGg0VEowNkZYZnYzb1d6c3pPQ2c0UGg3KzlmUmoya2lvSkJHT2xZV1ZucEpkOFJFUkhRYUo3ZGZSQVRFMVBrY0ZCemg0c2VPM1lNeDQ0ZE02K2pSUWdORGRXRlBObloyWmd5WlFxNmRPbUNqaDA3bHFqZVpzMmE2WUtZKy9mdjQ1TlBQZ0ZnR1BDdFg3OGVtelp0d3VuVHB6RjE2bFE0T2pvV3U4MEZDeGJnN3QyN1poOW55bDBLcWFtcEFJRGJ0MjhibmUvV1ZJc1hMNGFMaTB1aFpiS3lzcUJRS0FxZHFsQ3BWQnJzZDNOenc2Wk5tMHpxaDFhcnhZb1ZLK0RqNDRQTXpFekV4TVNnUVlNR1dMMTZOVmFzV0ZHaU5kQ0lpSWlJaUlpSWlJaW80amgrL0RoT25qd0pGeGNYeE1mSG0zemNxRkdqRUIwZERXOXZieXhZc0FEZTN0NG1IVmVXMTJtcDdERUlJNTBXTFZyb1JuOEJobFArelowN3Q4QmpjOHNlUEhnUVVxblU1RGJidFd1SHp6Ly8zTXllQXF0V3JTcHc3YkQ5Ky9mRHg4Y0hUNTgrUlZaaGpuelBBQUFnQUVsRVFWUldGc0xEdzdGZ3dRS2twYVdoVjY5ZVpyZGxUTjd3TGlFaEFYRnhjYWhac3lZQTRJTVBQb0JTcWNRZmYveUJrU05IWXU3Y3VRZ0lDREM1N24zNzl1bEdraW1WeWhMTlJmdmpqejlDcXpXKytMTW9pZ0J5aGdLWHBJM0NSdWZ0M3IwYlo4NmNRWGg0T0g3NTVSZjA3ZHNYang4L1JtaG9LRjUrK1dYVXFGSEQ2SEd4c2JINDY2Ky80T0RnWUhJL3RtelpnbHUzYm1IS2xDbjQ0WWNmQUFBZmZ2Z2h4bzhmanoxNzl1RE5OOTgwNzRrUkVSRVJFUkVSRVJGUmhSTVhGNGNWSzFZQUFMNzQ0Z3ZNbkRuVDVHT2pvNlB4MGtzdlllclVxWEJ5Y2lxMGJIbGRwNld5eHlDTUxDbzdPeHRwYVduRk9zNllodzhmNHZUcDB4ZzRjQ0EyYnR3SU96czd6SjgvSDZOSGo4Ynk1Y3ZoNk9pSXRtM2JBc2haYzZvNHRGb3RqaHc1b25zOGR1eFlSRWRINDZ1dnZrS25UcDBnbDhzeGFkSWtlSGw1NGJmZmZzUG8wYU94ZXZWcWsrOHV5THRlMWJKbHk0b3NyMWFyc1dYTEZ2ejY2Ni9JeXNyU3JkTUZGUDRjVzdWcVpiQ2VtVG5lZlBOTnFGUXF2VVVrdzhMQ2NQejRjZDJJdkpVclZ3SUE2dFNwQXdBWU1XSUVJaUlpRUJRVUJBY0hCNHdZTWNKbzNibEJWbUVqeVBLNmMrY09ObXpZZ0VhTkd1SFZWMS9WSGQra1NSTzBiTmtTUC83NEk1bzNiMjd5ZTBCRVJFUkVSRVJFUkVRVjArN2R1NUdVbElST25UcnBydlVXNVBIang3clFEQUQ2OXUyTDRjT0g2d0t1d3BUWGRWb3FlM3oxeWFMT25qMWJxdXQ1L2U5Ly93TUE5T2pSQXhzM2JnU1FzODdadkhuenNIbnpaclJxMVFxWm1aa0FDaC9KVkpqVHAwOGpKaVlHTXBrTWFyVWE0OGFOdzdScDA3Qmd3UUtFaDRkajhPREJBSUNQUHZvSXpzN091SHYzYnBrRk1CY3ZYc1NxVmFzUUhoNk93TUJBakJrekJuWHIxaTJUdHZJU1JWRVhndVZPT2ZqRkYxL2c1czJiZXVVKytlUVR0RzdkV3UvNWUzdDdvMGFOR2poNzlpeFNVMU5oYjIrdmQweG1aaVlPSFRwVTVGU0t1WktUa3pGNzltd0lnb0F2dnZqQ1lQOW5uMzJHNGNPSFkrN2N1VmkrZkRua2NubHhuaklSRVJFUkVSRVJFUkZWQUYyN2RzWHg0OGN4ZXZUb0FzdWtwYVZoMDZaTjJMWnRHOVJxdFc1N1FUZm1sNVNscnRPU2FSaUVrVVYxN3R3WkV5ZE9OUHU0NE9CZ0hEMTZWRy9icFV1WGNQTGtTYlJ0MnhhZW5wNTYrMnJXckluSmt5Y0RnRzYwa2puVDd1VzFhZE1tQkFRRVFLUFJJQ3dzRFBYcjE4ZVNKVXN3WWNJRWJOMjZGUjA3ZG9TZm54OEE0TzIzM3k1V0c2YVlPM2N1amgwN0Jpc3JLd3diTmd4OSsvWTFhMXJLa2toUFQ0Y29pbm9oVm5wNk92ejkvZEc5ZTNmczJyVUwwZEhSZU9lZGQ0d2UzNnRYTHl4ZnZoeTdkdTNDd0lFRDlmWnQyN1lOaVltSmVQZmRkNHRjWDAydFZtUG16SmxRS3BVWU5teVkwU2tvdmIyOThkRkhIMkhObWpWWXZIZ3hKazZjeVBYQ2lJaUlpSWlJaUlpSW5sTyt2cjVZc21TSjNreFZ1VkpUVTdGdDJ6YnMyTEVEYVdscGtFZ2tlUDMxMTdGdjM3NHk2NDhscjlPU2FSaUVrVVdscGFVVmEyNVZZOU1wYnRxMENZSWdJQ2dvcU5Cakl5TWpBUUJ1Ym01RnRpT0tvbDVvY3VyVUtkeTVjd2NqUjQ3RTd0MjdkZHNEQWdLd2VQRmlwS1dsNlVLd1hDcVZDb21KaWJyL0FDQXBLUW1yVjY5R1FrSUM0dVBqMGF4Wk13d1lNS0RJL3VSMTdOZ3gyTm5aWWMyYU5RYkJYMWxMVFUwRkFMMGdiTzdjdWZEeThnS1FzMVpjWWJwMjdZb05HelpnNjlhdDZObXpKMXhjWEFBQTRlSGgyTFJwRSt6dDdZdDhQVFFhRGViT25ZdnIxNitqUllzVzZOZXZYNEZsMzNubkhWeTRjQUYvL1BFSFhGeGN5dXpPRHlJaUlpSWlJaUlpSWlwN3VkY1Q4NXMrZlRxdVg3OE9BR2pldkRsR2pCZ0JQeisvTWczQ0xIbWRsa3pESUl3c3FqU25SbXphdENsOGZIeFF2WHIxUXN2ZHVYTUhBRkN0V3JVaTZ6eDgrREJPbmp5SklVT0dvR3JWcXZqKysrOWhiMitQSGoxNjZBVmhRTTZjc1Z1M2JzVnZ2LzJtRjN5cFZDcURlcE9UazdGOSszWUlnZ0FIQndmVXFsVUxnT2xyWXVWS1MwdkRvRUdEaWl4bloyZUhVYU5HSVRnNDJLejZqVGw4K0RDU2s1TUJBRldxVk5GdHp3M0JUR0ZsWllXZ29DQ3NXTEVDSzFldXhJd1pNNUNabVluNTgrZERwVkpoNHNTSmVuWG5wMWFyRVJ3Y2pGT25Uc0hiMnh1VEprMHFkSlNYSUFpWU5Ha1NSbzRjaWExYnQwS3IxZUtUVHo3aHlEQWlJaUlpSWlJaUlxSktaTXlZTVZpN2RpMEdEQmlBK3ZYckE4aTVvYjRvOGZIeEdEZHVIRHAwNklDZ29LQXl2VTY3YytkT3MrcW1rbU1RUm1iUmFEUklTVW1CazVOVGlldjY4TU1QVWIxNmRiUnAwd2JqeG8xRGRIUzBibzJ2Z3VRR1VxKy8vam9lUG55b3Q2OTc5KzZ3dHJZdXN0M1EwRkFBUU8zYXRZc3NtNUtTZ2pObnpxQkRodzQ0ZGVvVW9xS2lNR1RJRUtQdHFOVnFIRGh3QUhLNUhFNU9UbkJ5Y29LL3Z6K2NuSnpnN095cyszOXdjREM4dkx5d2ZQbHlPRG82NmcyVHpUK2FyREJoWVdHUVNxVW1yVDltYTJzTE96czdzK292VEc0UVZ0enBKWUdjNlJFUEhqeUlreWRQNHBkZmZzR3RXN2R3OSs1ZGRPclVDWjA3ZHk3d09KVktoVGx6NXVEOCtmTndkSFRFZ2dVTENnM05jams2T21MZXZIbjQ4c3N2c1gzN2RrUkhSMlBDaEFtd3NiRXA5bk1nSWlJaUlpSWlJaUtpaXNQUHp3OXo1c3d4KzdqazVHU0VoWVZoLy83OUNBb0tLdFBydEZUK0dJU1J5VzdkdW9XbFM1Zmk3YmZmUnMrZVBjMCtYcVBSNE5LbFM3ckh1VUZVYUdnb0hqNThpS3lzTEYxSVZaQ3dzRENvVkNySTVYTFVybDFicjN5TEZpMks3SU5TcWNUMTY5ZGhiVzJOaGcwYkZsaytJU0VCUU00MGl2YjI5dkQwOUVTZlBuMk1sdlh4OGNIT25UdGhaMmRYYUozQndjR1F5K1ZHaCsrdVg3Kyt5RDdsNnRxMUs1eWRuYzA2cGxXclZpYVhMVXp1Rkk4bENjSUVRY0MwYWRQdzZhZWY2Z0xRbDE1NkNlUEdqU3Z3R0tWU2llblRwK1BCZ3dlb1VxVUtGaTFhWk5JL01MbXFWYXVHQlFzV1lPTEVpVGg1OGlRZVBIaUFpUk1ub2w2OWVzVitIa1JFUkVSRVJFUkVSUFI4VXlxVkFBQVBEdzhBWlgrZGxzb1hnekFxVW1wcUtuNzY2U2ZzMmJQSFlNMHNjMlJrWkdEeTVNbUZsaWxxUHdERXhNUVlMWGY0OE9FaWo5MjhlVE5FVVVUcjFxMmhVQ2lLTEI4Ykd3c0FjSGQzUjlXcVZURnQyalJZV1ZrWkxTc0lRcEVoV0dXUis3cVVkR1JnWkdRa2JHeHNkR3VPVmExYXRjQ3laOCtleGFKRmk1Q1NrZ0lYRnhjc1dMQUFnWUdCWnJkWnQyNWRMRjY4R0ZPbVRFRkVSQVJHang2Tm9VT0hvbi8vL3NWK0hrUkVSRVJFUkVSRVJGUXg1YjJlcmRWcUlaRklETXJremo3bTYrdGJidjJpOHNNZ2pJeEtUMDhIQUNRbEplR2pqejVDWW1JaXFsYXRpaSsrK0FMTm16Y3ZWcDEyZG5aWXQyNmR3ZllkTzNaZy8vNzllUGZkZDlHdFc3ZEM2eGcrZkRpOHZMeUtOYnoxMXExYjJMdDNMd0RnN2JmZk5sb21kNXJDK1BoNE9EZzQ0TWFORzVCS3BmRHc4SUFnQ0toVHA0N1o3VlpHNTgrZkJ3QUVCQVFVNi9pblQ1L2k1NTkveHA5Ly9nbEJFTkM5ZTNlRWhvYmk0TUdEdUhYckZrYU9ISWttVFpyb0hSTVpHWW1VbEJUNCsvdGozcng1WnExSmxsL05tald4YXRVcXpKNDlHMHFsRXAwNmRTcDJYVVJFUkVSRVJFUkVSRlJ4U1NRU1dGbFpJVE16RStmT25VUHIxcTMxOXFlbXB1TElrU01BZ09yVnExdWlpMVRHR0lTUlVTZFBuZ1NRc3g1VFZsWVcrdmZ2anc4KytLREEwVkNtRUFSQkx6akp5c3JDdG0zYmNPalFJVGc1T1dIQWdBRW1yZlVrbDh2TkRtQmlZbUl3ZS9ac2FMVmF0R25UUnJkUVluNit2cjZJaUlqQXNHSERJSmZMRVI4Zmp5Wk5ta0Ftcyt5dlNsaFlHT3pzN0dCcmF3dUZRb0hMbHk4RHlIa3RTbHRxYWlxdVg3OE9lM3Q3Mk5yYXdzYkdCbFpXVnBCS3BZaVBqOGZPblR0eDdkbzF5R1F5TkczYVZPODR1VnlPakl3TXhNWEZHUjF4ZCt2V0xlellzUVBIamgyRFJxT0JuNThmdnZ6eVN6UnUzQmp4OGZGWXRHZ1JMbDY4aVBIang2TkpreWJvMjdjdldyUm9BWWxFZ3Q2OWUwTVVSZlRvMGFOVTV0SjFkM2ZIMHFWTEVSa1pDWGQzOXhMWFIwUkVSRVJFUkVSRVJCVlRpeFl0Y1BMa1NjeVlNUU1lSGg2NmE1ZWlLQ0ltSmdhWm1abFFLQlRvMEtGRG9mV1U1M1ZhS2owTXdzaW9pSWdJQURrSitQang0MUdyVnExU3EvdkNoUXM0Y2VJRVRwNDhpZVRrWkxpN3UyUCsvUGttaFdERk5XZk9ITVRFeE1EUjBSR2ZmLzU1Z2VXR0RoMkt5TWhJaEllSEE4aDUvcU5HalNxemZwbHE2dFNwdXZja3J3WU5HcFJKZTlPblR5K3lUUDdnOHJmZmZzT1dMVnQwai9PR2pWdTNic1doUTRmdzZORWpBSUNqb3lNR0RCaUF0OTU2U3hjeXVyaTRJRGc0R0VlT0hNR1BQLzZJSzFldTRNcVZLM0IwZE1UaXhZc1JFQkJRNFBwc3hTV1R5Y3hhK0pLSWlJaUlpSWlJaUlpZVAxOSsrU1VrRWdrdVhMaWdXdzhzbDB3bVE1MDZkVEJzMkRCNGVub1dXazk1WDZlbDBzRWdqSXo2NElNUDRPVGtoRjY5ZXBYNmFDZ3JLeXNjT0hBQTFhcFZ3N3Z2dm92ZXZYdVhhS1NaS1lLQ2dqQnIxaXpNbURHajBORS9nWUdCRlhKUnc4YU5HME1RQkdnMEdvaWlDSVZDZ1lZTkcrTGpqejh1OWJiczdlM1JyRmt6eE1YRlFhUFI2UDdUYXJXd3RyYUduNThmT25YcVpIQjNSTTJhTmVIdDdRMnBWQXB2YjI4TUh6NWN0OC9HeGdhUEhqMkNsNWNYM25yckxienh4aHNGdnVkZHVuUkJ1M2J0c0dmUEhtemZ2aDBOR3pZczloU01SRVJFUkVSRVJFUkVWTGsxYnR5NHlCRlpqbzZPbURadFdxbTBWVjdYYWFuMENLSW9pcGJ1QkwxNGtwS1M0T2pvV0s1dHhzVEVjQW84QzdweDR3YnExNit2dHpobFVkUnFOVFFhamRsQnFWS3BoRWFqZ2JlM3Q3bmRySkNTSjNZQ3RGb0FnTHgxYjlqMEhsMjI3VTE0VmZlejNPTlJtYlpGRlY5MmRJRHVaNGRGZjFtc0gwUkVSRVNsZ2VlNlJFVDB2TERFOS9HMDcwZEQ4K0FxQU1CMnhETElhalFwbDNhSmlrTXc0MEl6UjRTUlJaUjNDQWFBSVppRkZXZDRzRXdtSzlhSXhLS0dNQk1SRVJFUkVaSGxpUUJNdjFXU0tqdCtIb2lJcUt3d0NDTWlJb3RJelpiZ2Nhb1ZIcWNvME13OUhaNDIyYVZTcjBvamdiVlVXeXAxVlhSL1JEamdmTFNkM3JhSlRTSXQxQnNpSWlJaU9obGxqKzBQWGZTMmZkUDZpY25IZjNYR1grOXgveHB4YU9tUlZpcDlLOHIxZUJ1OXgzV2NWRkJJaWplSlVLeEtoaTBQWEJCVU94YTJNc056OC9oTUdmWThkc0xKS0hzc2Foa0daeXROZ1hYZFNyUkdiVWNWSkJaSVNJcDd2cDJRS2RWN1hFV3VoYXlBMXpKTEt5QXhVLy95bkp0MXRzSHpUVmRMakw2V0piWDlvVE9lcENyMHRuM1pTRmxBNmVKNVhqNFBKNlBza1pLdC85NzE5RXNxY2IyWFltMzFIdnZhWmNIRFJtM3k4U0p5WHNPd1ZBWGtFaEdOWERKSzNLZGNUMUlWT0tPMFI1L3FDWkFYOHZzdWlzQnY5MTNSMkNVZERaMHpZTVprUHpwWldnRzdIam5EMlVxTkxqN0paaDA3LzNKVlJLVHJmMDVYdFgxc2RoODBvZ0JObnFjcEFIclBPMDRsZzR1MTJ1eEFWaU1LVUduMGo3S1ZhUm5zRWxVZ0RNS0lpS2hjUFVpeHdweEwzb2hUUGZzbnFIOVdQQWJXakN0V2ZWb1JlSlJpaFJzSk5qZ2ZZNGNiQ1RaWTF2b0ovTzJ6U3F2TFpTWk5MVUZNaGh6UktobGlNdVNJVEpjaktsMk8vMVJOd2F0VlU0bzgvbEdLQXFlVjl1WFFVeUlpSWlJeVJWS1dEUGVTaTc4R2R2NWprN0xLNzdMTmxGQmZ2Y2MvdEg4RUR6TnZWdE9Ld083SHp2anRuZ3RVR2dsaVZESk1lemxDZDlGY3JSWHc3VDhlT0JaWkJXcHR6c1lmYnJ0amZPTW9vL1hkU3JUR3hQTitxR2FmaVkvcnhhQ0JzM2tCZ0tYT3Q0UCtDdFI3UEs5RmVJSGh4WTBFRzh5NDRLTzM3WmVPRCtDb2VCWUdYWWl4dytKclh2aWdWaHhlOTA4MHV6K0Z1UnhuaTZ0eCtrRk5hUVZoRmVuemtKZ2xoYU5jVTJpQTgzLzNYUTFDd2RJSXdtWmUxSDkvaDlXTndadlZpbjRmSDZkWVljVU5ENFNsS3FEU1NBQUE3dFpxL05EaFlZa0NscVFzS1k1SFZzRWZFUTY0LysvZm5FeXRnTUcxQ3Y1T3ZpL01DYi9mZDhIdjkxM2dZcVhHZjd4UzBkVTNDZFZNL041OVdtbVA5YmZkRUowaGg3VlVpL3JPR2ZDMk5mM3ZTMFM2d3VDOUtZNjFOOTF4SU96WkxGVjJNaTAyZGI0UEFMaVhiSTBaRjd4UnowbUZNWTJqWUdkRzhIdzF6c2JnZmY3NTFRZUZocnBFVkw0WWhCRVJVYm1xWGlYVFlNVFdhYVY5a1VHWUtBSUpXVElvTStSNGtxckE0eFFGSHFkYTRXNlNsZTVMUWE2ZGo1enhSY1BTdll1eEpMWStkRWE4U29ha0xDa1NzbVNJVjhrUWx5bERwc2I0MXhlMUtPaDlNVS9La3NKZXJvVlU0TEtlUkVSRVJGUnh6YnZzamRDWVp5T29Mc1RZWWVNOVYzenc3d1YybVVSRVdyWkVGM29Bd0luSUt1amhtMlFRRktrMEVueHozUXRhRVhpWVlvVko1MzNSb1dvS2h0U0pNYmk0L0R5ZmIyY2I2YU9WOUZrL2RqNXl4azkzM0NDS3dKcWI3bEJwQkx4VFBhRTh1MWhzbHZvOEdEUHRnZy9pVkhJMGRFNUhZOWNNTkhKSk56bkVzUlEvKzB3a1owbjF2dS9HcUdUNE85Nm1SS1BDSXRQbFdIL2JEUnJ4MmV1KzQ2RXovdU9WaXNBcW1RYmxZMVV5L0hMWFZmYzRQbE9HdlUrYzhCK3Zvc05rSUdkazViTHJ6NWF3VUdraytPYWFGeGEyREMvMzN6bWJmT0dXK3QvWDRHYWlEV1pkOUVhNldvTHpNWFlZYzhZZlUxNk9xUENmRVNJeUhZTXdJaUlxTTcvZWMwVjhwdUUvTmJKODMvWENVaFZZZHQwVDBqeDVsb05jZzZEYXNWQnJCWHgycWhwaVZUSzlMMGlGT1JaWkJZTnJ4OElwejEyVWJ4NnFWYXpuVUJ4eWlZaHRYZS9wOWVkeGl1bDNCbCtQdDlGTjhaaVVKY1drODc1d3R0SmdZcE5JVkpIempqSWlJaUtpaXNLVWM4eVNuSWV1dXVHQlZUYzg5TGE5VVMwUncrdkdtRjMzK01aUmFHZkNLS2lTR0ZnekR0ZmliZlVDcUswUFhOREFPUU5OM2RJQkFFUHF4T0pDckozZXVmM2FXKzVZM3ZxSjNuUjNhMis2SXlwZHJsZi90WGhidll2M3VaN244KzNNZkRmMUFZQ1Y1Tm5GK2pTMUJHS2VyT0RuTzI3UWlnTGVEWXczcTUyd05BWFczWFRIVjQyajlMNG5GU1U4VFlFTnQ5M3dTZjFvdUZtYlBwMGZZTG5QUTM2UFVxeDBuNCt6MGZZNEcyMlBxcmJaV05QdWtWblBwN3hKaEp3UmFSdnV1T2x0UHhaWnBVUkJXRjBuRmQ2ckVZOWY3ejBMdHpTaWdGVi9lMkJ4cXpDRGFTZS8vOGNER1dyOXoybS93SGpVZFZLWjFGNkhxaWtHVTNEZVNiTEdsZ2ZPZUsrR2VaL2prckxKZDFPdVdwdmJIeXU5NXhpVkxzZlg1L3d3cVVra1huSk5MODh1RWxFWllSQkdSRVJsNW1TVVBaNm1tVFo5d1I4UkRucVBQV3pVQ0tvZEN5MWc4SVduS05sYUFmdWVPQlY3dXNYU1ZzZFJaZFlYODJ5dGdNdXh0bmpKTlIwekx2b2dQRTJCOERSZzdCay9UR3NhQVQvZWxVWkVSRVJFeGJEaGpodXU1WmtHejlUMXl6NC9WVTMzODh1dTZSajZieENYWDZCREpyNXNHSVdGVjZ2cXRva0FsbDczd29vMlQrQnNwWWFYYlRhNit5WmgzeE1uWFpuSEtWWUlDWGRFajMrbm9Uc1JWUVZIbnVwL1A1QkxSRXhxRW1FMGpIbWV6N2ZUOHdWaDFsS3QzdlI5QTJ2R0lTbExpb041cG5QNzVhNHJQRzJ5MGQ3RVlETkdKY09NQ3o2SVZja3c0YXdmWmpWL2lxb21URXNYbVM3SGxGQWZKR1RLY1BPMFA4WTJqdElGV0thdzFPY2h2NzhpcXhoc00vVzFLdzg3SGpuanA5dHVSUmY4VjBpNEkwTENIUXZjdjd2N1hkM1A0ODc2NFU2U3RVbjEza3UyeHRzaHBvWHIvM2ZmQmY5MzM4VmdlOTYyYzBrRkVhTWFLREhodko5ZXFMdjVnUXRhZTZTaG1wRlJhR1hGT3QrSU1JMG9RQVR3VnJWRXVDZzBXUGEzSjdML0RXWFQxUkxNdk9pTm1jMGk4SkpyT3E3SDJ4aE1JV3ZzK1JKUnhjUWdySkxSUk55RG1KRnE2VzRRVVFsSTdCd2hjZlVHNU1WZlcrQkZwSkNJQ0hUSVJCMUhGZW80WlpoOGQxcDVNR1c5c2xlOVUrQmxrNDJxdGxtb2Fwc05mL3NzYkx6cmlnZDUxb21JeXBEajYvTittUHB5Qk9xYnVUNENFUkVSRVZGVXVyeFlhNWpsSGNuaGExZjR1VzFicjFUMFNVN0E5b2ZPZXNkbzhsd0E3eGVZZ01OUEhaR2xFYUNRaU9qc2s0d20vNDY2aU02UTRkdDhvK0FBWUdTRDZBTFA4Wi9uOCsyMGJQMGdMUC9VYlFBd29sNE1valBrdUJTYkUySjI4azVHRzAvVHJ2MUVwY3N4OVlJdll2OWRvemtxUTQ0SjUvd3dvMWtFYWpvVS9KMUptU0hIbEZCZkpQdzd3MGRLdGhTekx2bGdZTTA0dkJzWWIvSWFWWmI0UE9TbEVRWDhHV0VZaEpteVJoeVZuanBPS3J6bWw2Z1hlS3ExQXBiLzdZbi90Z29ydHlrU3JhV0c3V1JwQkZoSlJiU3JtZ0luS3pYbVhQTFdUVWZaMGlNTkRVc3crcTR5MFNiRlFFeU1ocWcyYisxSUtuMVM3NW9RYkxoZXZMa1loRlV5cXQwcm9YbHcxZExkSUtJU0V1VFdrRFZxQjZzdVFaYnVTb1gwa21zNmFqaGt3dE1tRzU0MjJmQ3l6WWFuamJyQ3JxSFYxQzBkUStyRXdrbWhocU9WQmtsWlVueHp6VXV2ekZlTkRCZUUvckIyTEdKVWNweUxmamF2Zm1xMkJOTXYrbURDUzVGbDNtOGlJaUlpS3R6bkRhTDFIbCtQdDhHeGZLTlA4cGNwVFA1cEVEdDVKNk8rcy83Ri9tcjJ6MFpQZFBWTkJwQ3p6bFRlVVM4Q2dNNCt5WG9qaTd4TUdBRlVISnNmdU9pRkhNWThTTEhTRzFVR1FEY1Zub2ljcWQ1eVh6ZTFWa0JXdmluUkJlUk1qYmYycHJ0dVc1L3FDZWozNy9TQUZlRjhPenFqNEZrc0VqTmxpTTZRUXk0UkVmUlg5VUxyU2NpVUZUbmw1UjhSRG5vemFtenMrQUFPUnFZN2ZKS3F3UFFMUGdiVDFTZG5TZkVnMmFyUUlDdzhUWUhVZkNHZEtBSWI3N3JpZnJJVnhqUlNHcXo5REZTTXowTmVKeUx0ZFdGZXJ0cU9LcmpiWkJ2VWEremJaUDR5QlJHUU0wcU5DamFvVmh4T1JsVkJVcFpVdDgzZlBoUFpXZ0ZTSXdGVldjZy9OU0tRTXoycGxUVG45NmVSU3dabU5JdkFySXZlYU8yWmh0RU5vd3ltaW55aGlGcGtuZHVMckZQYm9JMTZhT25lMEw5c1J5eURyRVlUUzNmanVjTWdqSWlvQWhLelZjaStkQmpaVi84MGZqYituRmo5bjhlNm42UFM1Zmd6c2dvdXg5cGhack9uc00xM3ArUE1pejVRYTRFQk5lUFJvSWk3THdmVWlEZjdEczNYL1JOTktwZVVKY1BKS01NN2E3cjZKa01oTVR4cE5rYWE3MFRaMXk1TDc4N1plOG1tVFUyaGtPWk05N0htcGdjTzVKa0tKVXNqNFB0L1BORENQYzJrZW9pSWlJaW9iSFR6VGRKN25LMFZESUt3L0dVS2t6OElxKytzS3ZUNFVRMlVBSUNyY2JaNlFWZ05oMHg4MFZCcGNyc2xrYVVSa0s0MlhPY3FyL3pyQytXVnJSVjBVNUVWUkFRTTJzaktzKzVVUlRqZkhuWThvTUI5Ly8wM2xLdnBVSDVUd0YyS3RjV2lxMVVOWGpjQk9hT3BpdnBjTm5OTFEzRExjTXk3NUkwWWxmN2x3ek5LZTBTa3l6SHQ1VWg0Mk9nSHJCWGg4NURYcnNlR29keWRKR3YwUFZ5ejBEWnltVnBPSWdBN3V4VnZtanhibVJZZU5zK21lQlRGbk9rc1hhM1ZCdDh0YzJWcUJLUm1TK0JxWGZoNmI2OTZwNWo4M1ZtbGtlaE53UW5raE16KzlxWHp1YldUYWZGQnJUaXN1dUVCSDdzc2ZGWS91a1JyblJXSHNSR1htZmsrYncyY003QzRWUmlrQW5BcDFnNnBhc2tMTzRKUXRXc2x0RW9HWUZRNU1BaXJaS1RleFYrRWw0Z3FBRkdFbUJBRmJlSy9kNDFxekZ1TXVDTEswZ2lZY2RFSE54SnNkTnMyM25YRngvV2VyU3R3SzlGYU44M0h0Zk8yYU9tUmhpa3ZSNVJxUDBiVU03Nk9RWDcza3EyTkJtRkJ0V0tOM21WWjFpUUM4R245YUVnRVVUZU5oS05DZzFuTm51Snd2bm55aVlpSWlLamkyWGpYdGN6YnVKSm4zUzhBdkdIS0RKWHhmSHZYWXlmOGROc2QybnczVlFvQzhFVURKVHI3Skp0VVQyQ1ZUQ3hwL1FUekwzdmpWcUordVBnNHhRcGp6L3BoeXNzUkZXcGErcnl1eHRuaWZqR21BaTBOaFkzcSsrR1dPMzY0bFRPYXJiYWpDb3RiaGFHN2J4TFMxUkljZmVxZyt4eDJySnFDd2JWampkYXg3TG9uL29od2dKTkNqVzYreVdoZk5jWG9DTDFlSnQ0UUN1U01hTTBmaEEyc0dZZGFqcVgzL25iMVNZSkdCTHI0SkZ0a0JKMngxK2hLckMzVW9vQ25hUXBFcE1zUmthYUFNa01HalNqb2pubFJnekM5RUV5bWdOUXpBTEN5S2JBOGxROU9pMWc4RE1JcUdlczNQN2QwRjRpb0ZJakpzVkR0K1E3WlYvK3dkRmRLVENFVlVkdFJwUmVFN1E5elFrKy9KTjBpMVBrWEJxN25WTG5tNE00L1RVcDhwclRJTXZudnJQeTRYZ3l5dFFMT0tPMHh1L25UY2wzQW00aUlpSWlLYi9NRGx6SnY0MktzZmhEVzJzVDFveW9Mbm0vblNGZExzUHh2VDV4UkdsNGtsUWpBNklaUjZPaHQzZ1Y5SjRVRzgxcUVZOVVOVDRPMXRwS3lwSmdTNm91dkdrZWhiUVg3eklrQU50eHhLN0pjUlRJbDFGY3Z1TnYyeUJrdFBOSU12aCtIcHlud1YyUk9TSHNueVJwM2txeXgrWUVMdnYvUEk4aU1oRXZSR2ZKQ1J5d1dadXhaUDVQTDd1NWU5SWc0UVFCNitwaytTclkwWktnbGVQcHZ3UFYzZ21HSXMvS0daNkhIcXpRU2cxR1JMeExCM2huV2I0MkN2TkdyZ0tUdzBaNUVGZG1MKzF0TVJGU0JDUTV1c0JrNEhZQ1lNejNpYzI1QXpYZ2NqNnFDdUg5UEhyVWk4UE1kTjB4dEdvRlRTbnZjVEh4Mk11cGpsNFUzcXhWKzE1cGFOSnduUGo4SllQUkxnQ1dZOHFVamY1bjhYeUlFQUNQclI2TnY5WVF5VzkrQmlJaUlpSjQvajFNVmVKVHk3T0s1djMwV0FxcVUzeFI4eHBoeVFkeGNoWTJ3ZVo3T3QvTzNHL1JYZGIwMXJQb0d4bU53cmJoaTFmMTN2QTNPUmh1R1lGWlNFV01iUjZHVlIvSENLcmxFeEplTm91Q29VR1BuSS8ycEJpVUM0R2xUK0V3bTVmMTVBSExXR2JQVWFMRGk2aGNZandWWHF1b2VpMkxPeUs4VmJSN0RLczhhV2h2dnVocU05dXRiUGI3Q2ZQOHRqcUxleitJY002ZjVVeVJtU2JFazMzcUJ4UkdXcW5oeDFvREx6dlB2aHlDQjNjZExJUEVLdEZ4L2lFb0pnekFpb2dyTXV0ZEkvU0JNVy81VDh4V1hSaFRRTzZUZytkVFB4OWdaUFhGOW1xWkFuenp6c0cvdGVzK2d6TlJRbnlMYnIrZVVnWVV0dzAzc2JjVWtJbWNSNklZdUdXanJtUXBCS0x0RnpvbUlpSWlvYkpnVEFoVG5ZdkNmRWZyVDkxbEp0UWJUTVhiM1M0Szc5Zk0vN1hwcEs4M3o3Ynp2Yy83M2NWNkxjS05ySVdWcUJMMFFEQUI4N1lwL3Z2K0tSeHFHMTQzQjJwdnV1bTB1Vm1wTWF4cUJHaVZjbjB3QU1LUk9MS3JJdGZqbDM4K1hJQURqR2tlaXBrUEZtaG94VFMzQi80eU1CbXRmTmFYUTBaSS8zbkpIYkw2UlAxODNpVFNwemRJWUo5UGFNeFUxSFZSNmE5eEZwc3R4SXFvS3V2dzduZVgxZUJ1Y3pqZmlyNjZUQ3QzTldJdXd2SVNFT3hxc2U1alhzalpQRUZqR29YM1ZFbngvZGxSbzRHdVhCUis3TERncS9wKzkrNDZQb3M3L0IvNmFzbjJUYkhwSUl3a0p2WGVsU0JIaGhCTUxvdDRoaHh5SzlXeWM1VHo1K2xQdUsrY0paemtMNG1IWDd3a25pQ0NnZEFFRnFhR1RRRWhDZXRza3U4bTJtZm45c2NrbW15M1pUWFpUNFAxOFBQTEk3c3hueWlhN3ljeTg1LzErQzYzMnZydGFpSWFtRzVQNXZtTW9DRWF1R2hRSUk0U1FMb3dKYTNId2JxN3JuQjBobldMVjJSaDhueGVHelhrNjNKNWFoZmtaNVdDOUo4SUZsZTNpY2RTdGVnSmdXUHRaYjhOM3h2R2NjWm9PaGdVNERnekhBeXdQOERMN1kwNEdjRHdZM3Y0ZFhNTjBYZ2J3Y2pBS0ZSaTVDbENvbXoyMmYyY1VLa0N1QXRNd0QzSVZHSm5DdmoxQ0NDR0VkQzJDRFpLbEhwSzVIakRYTlQxdStDNVo2a2E3Q3Q0QUFDQUFTVVJCVkFGelBhU0dlVERYUTdLWTdNc0pWa0N3QXJiR3h6WkFzRUt5MmI5REVPelBCUnNnaWZiVWljYnZvZ2hBZ3RSOFd1UDNUckF4VnhlMGRac0VGajllY1E2RVpWVXJrVlh0M005cGVGU2QyMERZaTRjOTMyQzJJak1XY3U3cXpvRG83T1B0SzBhNXk3VDN6MFE3QmJLOEdSRmx4SitIRkR0Tm01V3N4OFVhQlhZVWhDSXR4SXkvRGk5RVZBQ0RvSGVtVlNKRUp1QzlzekZZMUtjTVkySzZYais2VldkaVhBSmFHbDdFNG41bENKRjV2cm4wcTJ6WGZuNXRMZm5ZdkVmMXFoYS96K3RqRFk3QXFFN2gvTHU1SjcwU3J4eU5Cd0JraEptd3NFODVCb1RieDRvU3NQcWM4N280UnNLakEwcThuZzdwNURhOE5LTEE2LzVtVlN2eFJZdlh2NkIzZWFkbmw3WlhzdFlDQnZhZ3R5ZVJTaHQ2aFpxUnFMRTRmV2xsenYzRVRsWmVJNzJ4TEUxQmV5Nm1aeWZ1Q0NHQlJZRXdRZ2pwOHBvTzI2ekh0OE42Zkh2bjdnN3BFQjlmaU1MM2VVMk5pci9KQ2NlbEdnV2VHMW9FTmUvYTRMZERTV0xEVzlKK0V0bmE1WkdnWHo1aEdEQXlwVDFZMWp4QTFoaEVhM3lzMUlEUjZNQm9kWTd2ckNZTWpDYk1IcHdqaEJCQ1NCTkpnbVF5UWpMcTdWK0dha2hHUFVTakhsSmRUVU1BcXg2U3BhNGhnTlVZOEdyMldLQk1kZ0Q0OEp4dlFZMjIySm9maGxxcmF6OHNYNTJvVUh1YzE3eDh1VGNzQTdmQm82STZHUmIvbE5MR1BYTzJjWHFXeXpiYUc3RHFDc2ZiNS9WS2wya213ZmVzazNvUFl4L3FWNG9RbVlEZnBWZEN5WGwvTGErTTlCNGdjV2RHVWpYNjZFeElkUk1rNmV6M3c0VnFKWFlYaGJnc2MxZXZTcTlCc0VDYm1keVVWZE15RU5ZL3ZONHh2NmhPNWpFVE5LdGFpZWNQSlhyZGppQXhlSFMvYTdDaWVZYWluSk13UE1yN1RiVXQrOHJ4cklTYms2dGJmZjkwZFVwT1JLektDcjJGUTRMR2lrU05CZnVLdFJDa3BqZlF6R1E5NXFSV09aNUxzR2NIVG9tdlFWbzdNeWtEcWVhWlNSMitUYUcyc3NPM1NVaXdVQ0NNRUVLNnZPNTVGeVlMQ2RNU2E5ek9NMWhabHdOdFQyT3ZCaTNMTy83N1hEUzI1SWQ1SFhPcVVvV3QrV0ZPNVJlT1Y2angvS0ZFTEIxZWlFZ3FiZE5Fa3V4M2tWdnFJYlh4UU4xemtLeGhtalljVE1OelZxc0RlTmU3ZHdraGhKQXVUUkloMVJzZ0dmUk5BUzJESHBLeHVpSFFwWGQ4Rnh1bVFhRGpqYTZzenNaaWZZdCtUWjNoZCtrVitGMTYyM3BhK1dQRFRaNUxUSGIxNCswajVScnNMUXBCVVowTXkwWTFCWjU4RFRiNlM4NUpXTmluM0tleE93dERVVkxuZkZQWTNiMHFXaTI0NEM0SUJuVCsreUZGYTBhSVRIQUtFUGRRV3pFcjJYc2Y2cXZSbXZPdTVTRTkyZE1pZUtqaFJYeVpIZEdtN1VZcWJaamRTdC92bHY0eXpIc0p5dFZubzFIV0lzdXZ0V1VhczlsV1hKY1ByVXhBNDF2NmRGV3FVOFpnUll2MTdpZ0l4Y1pjSGI3TDFlSDZXQU4rbDFHQkpJM0Z4MWR5ZFpGTXJpVmRDZW11S0JCR0NDRWtLQmdHZUd4QWlkdDVsMm9WTG9Fd1QyTXRvdXNaMk9NRFM1RGFjR2ZXRXdlU25lWTlPcUFVNldFbXFMclFuV3Z5WmsxMURWWVd1d3BkNzFEa0dPRDd2RERjbkZ3TmpySGZzZmY2Mkh3c094cVB3bVlucGptMUNqeC9LQkgvR3AvYklmdCtyWkJNUmtnbUkxRGgyeDJ4akZ6VkZEUUxpd0tyaXdXcml3RVRidi9PNm1MQmFIWDI4cENFRUVKSWtFbFdFeVI5R1VSOUNhU3FFb2o2VXZ0amZTbkUya3A3c0t1dXVxRmtJT2xvd2VvUjltVjJKS3JNcnRsZ2pkdHJTNyt4N3FxckhHOUxFcERucHR6aE56bjJnR1ZDczR2cG9nUWNMZmVja2VlTFFCeHBic2tQYzhwTVl4amduZzRJWkFXTG5MUGZrTm40TXdlQVJYM0x3TFBkOHdiVDl0alFqa0I1dFlWcjgvS3BJV2JNN3FtMzl6d0xzL2VQcTdWd1hrdXhqbzN4WG9LeVpkOURYNVpwMURJVE1FSmhjd3FFVlRicjAyY1NXSHlXWlE4Z1NnRDJsMmh4dkVLTk5UZmsrTFF0UWtqWFJZRXdRZ2pwUmhpT2g2UUtYbzhCQUlEQnR6c0hmZkhodVdpMzVUb01WdGRwYjUrT2Rabm1LVGpXUTIzMTJGUzNoOW9TOUlhNzdmRnRicmpiY2lkL085WURoOHMwT0Y2aHhyTkRpeUJuSlNScUxQakgySHk4ZENUZTBlZEJ4a3A0b0YrWjA4ays2WGlTcFI1U1pUMVFXUVRrZXhqRXk4Q0d4WUFOandYVEVCeHJDcGJaSDBPbTZORDlKb1FRMGcxSm9qMUxTMjhQY0RrSHVrb2dWcFhhczdkSWg2cTFjamhVcW5HWmZyN2F0ZFRkam9KUWwybStPcWRYZ21OY2ovdUdSOVZoYTR1TUoxODhOOVJ6QmtYTHdObUhFeThqUnRYMjhwWXNBNzlLREpvRnhxbGNXU04vVzhGMnh2SDJPYjBTbjJWRklidEdnWHFiNS9DVTFPejFuYTVTdVMxcmVWZXZTdnplUXlEcXFaK1RrVjNUZFB6WVA5dzVXOE5nWlZGbjg2OVVac3R6TXdVcm9yVGUvN0xocmIxWE92TDlNQ09wR3V0endpRUJtQkpmZzFIUlJ1eHZjU09tTzNWdWZuZStMS2ZoUlF5TmJGcy9iNTZWRUtlK09zdkloc2dFUnhES1hkQytzMFFxYlVCMTAvUG03L2ZQczF4dk1MaXJWeVZVbmQyZUFBRFhmMEtIYkVjNDgxUFRObnVrZGNnMkNla0lGQWdqaEpCdWhPMXpIVFFMWGducU5nSlpkM3BYWVlqUFBRdGFOdmtHUEFmQzNGME02QTRxVEx6SHUrb09sOWt2cFB4YXBzSC9PNUtBcGNNTG9PQWtoTWdFdkRLeUFDOGRTY0NsV2dWZUdGYUlZVzA4eVNJZHpHYUZXRkVBMFV1V0dhUFJnUTJQQWFOckNvNnhFVDNBeGlTRGpZeW4zbVdFRUhJdGtDUklkZFVRUy9NZ2x1VTdaM05WbFVDc0xnVnNWK2RGMHU2c3pNVGp6Vk91TjNLNTQrczRkN1lYaEdLN20wRGFHOWZuWVhpVUViK1V0bjZSdnJQRXFxejR2NmtYV3gxWGFlYnhlVllrZGhTNnZzN1JNVWJNei9EOVJyM09PdDQyQ3l4T1ZyWmU1ckI1dFlzZkM5d0hNcis5ck1Pc1pEM0M1TTVaTE9mMVNxY2dHQU5nWW85YXB6RmZYNHBvVnhZUVlNK0lXYlEzeGUvbFdzdDg3TWozUTV6S2lzR1JkYmhpbE9QK2ZtVUFnTDhmNzlIcWN1NzRzbHl5MW9KL2pXdGJ4WTVvcFEwZlRMamNwbVZKMjBRcW5NdWVObWFFL2xLcXhjWmM1eHVQZTRhWThWcy95endHUzdDdkJUV3FXVG9UTUJrQkFJemFOYnVXa082S0FtR0VFRUs2TkxPYnV6bGwzVFFiYXMzNUtKZ0Y5N2N3OWdvMTQyTERpZTNKU2hXV0hZdkhpOE1LSWVja3FIa1JMNDhzUUw1QmpveUcwaExrNmlBWjlSQ01ldURLQmRlWkxBczJNZ0ZzZERMWW1HUndNY21PeDR5S1RrZ0lJYVRiRVFXSWxVVU5BYTg4Q0tWNWpzZFMzZFhiSzVVRXowMkpOWDRId3BwbmZVVXFiZmpJeDNKZjgzZWxRVzlwdXNITm4zS1BudFRiV0h4ek9Sd2JMb2U3SENQM0Q2L0hndDdsNkt2ejc5aTNzNDYzazdUZSt3ZnhySVQwVURPR05BVFlhcTBjRG5qSU5ESUpMTDYrRklINys1WTVUZjg4MjdrMDNORElPa1JkUlgyREEvMSttSkZZRFJVdlF0TUZNbms2aTZmUHFVbGc4ZUc1S1B4d3hUa1l5N01TL21kNG9lTjlDdGhMSkQ1M0tCRUZ6VXArcW5rUkQvWXZ4YVFXZ2RqdUlrYmwvTG1wdDdFNFhhWENHeWVkYjFyZ1dRbFBEU3JwdGpmaUVrS2NVU0NNRUVKSWwrYnVSRmJPZGI4RDBmMGxXdnhVN0RsNHNYUjRJWjcrSmNsUnExekpTVUN6bDY3a1JKOU95ZytYYWFDM2NQWXZNNC9STVVZTWpnaE1CaGtiRVFmRmpmTUJRWUFrQ29EVGwraG1Xck54UXNOM1NZUWt0QndqTm95eEFUYUx2ZXlndVk3Nm1JaWlQVE9nTEI4NHM5OXBGcU1OdHdmSEdnSmpqUUV5Tmp5VytwSVJRa2duazB6R2hyL2Y5a0NYMEJEc0VzdXYyUC9YRWJjWW1SSlFxTURJbFFESEF5d0hodVdBNWw4Y0I0WmhIWThicDl2SHNVNWpXeTdMTkN4ajN2RlpaNy9VZ0JrYVdRY2xKMElFQTR1SDRFOVg5c0JQS2FpMk9GZVA2QmxpeHZ5TUNveUtOdnE5dnM0KzNsYnpvdHZTZWdEdzBvaENwMlB5amJrNnI3K3pMZmxobUJwZmc3U0d2c2cvbDJoeG9zSzVuOWdkYVZXdDdtdDNFdWozdzdnNDMvcEhkUldCNnVuM3lhUkxDRmNJYnVlSkVyQ3JNQlJmWmtlaXpPUjhTWmhuSmZ4NWNMRlRFQXdBd3VUMmpNbS9IRXBFY1VNSndUb2JpNVdaY1RoUXJNVTk2WlZJN2NLdENkenA2V1ovLzNZczN1WHpPeSs5b3R1OU5rS0laeFFJSTRRUUVqUmZUTGtFczhBZ3o2QkFlcGpKY1o1NXFWYUJKdzRrTzQxdHZGdXR3Q2hIdk1iaUdGdHVjdjFYRlNwemYyRGZWWlhXODNqM2RJelhNZUVLRzE0Y1hvaG5EeVppWEp3QmkvdVZvYnJoNUZwdjRWRFY4RjF2NWxCbDRhRTNjOGgzMDRqNzVhUHhUczlEWkVMZ0FtSGhjVkRjdERBZzYycVZKQUdDclNFb1ZnODBmSmNzOVlDNUhwS2x6c1AwZWtnV1U5UGp4akVtSTZSNkF5QmRIY0UxeVZBRndWQUY0ZElKNXhtOEhGeDBVbE53TEM0VlhFSnZzQkU5L0crd1FRZ2h4Q3ZKWEFleE1CdENZYlpUbHBkVUU3aCtxMTBWSTFNQ2FpMFl1UXFNUWdVMGZHZmtha2N3aTVHckdoNDNHK015dm1HTVRHa1BaSFdBUUFYQzBrTE1MdGtXZFRZVzc1eUp3VTlGenNHWUdVblZlTEJmS1ZnR09GT2x3ay9GenBsQWl4dEt0MzJhRllsMWx5SWMwME5rQXY3WXR4eFQ0ajFuREU3b1lZQW90YThQV1h2b0xSd1c3RzViRHhuUnpiMXQrUVlGL25ZczNuV0dCeDlNeUVHTXl0WWxqcmZUUTAzUXlrU01qVEZnNWNrNHB6RU1tbDVzclpYRGR5M0tyL1ZRV3hHbHREbktLOXBFQnYvSWpNTS9yOHRIdlkzQnUyZWNYMXNmblNsZ3gvaUIxRlhlRDhSWnRZWEQ3cUlRYk1uVE9jb0FOaGNtRi9EODBDS1hubk9Ob3BRMnZENDJILzk3dkFmT1ZEV1ZBUDJsVkl0ZlNyVVlGbG1IY1hFR2pJNHhRQ2R2KzdtNlNXQ2g1SUovdnVhdXAzakxYbmxqWXd5NExmWHFDallUY3EyalFCZ2hoSkNnT2xHcHhyS2o4ZERKQlF5UE1tSk1qQkd4YnBvQjE5bFlmSmtkaVUxNU92eHBZSW5qaEwrZ3hja255d0FoN1RpNDdtZ1dnY0gvSG85MzZwWFdRMjFGa1pzVGtOUVFNMWFNemNjSDU2SXhkM3V2Z0d5LzVWMlYzUWJEQUx3TURDOERvdzdRaFIxSmhGUnZnR1RRUTZxcmhtVFFRelRxSVJtcklSbjFrQXdOM3h1ZWl3WTlZUE5lNXFiTHNWa2dGRjJFVU9UY2Y0RlJhdXdCc1lUZTRCSjcyeDlISlZEMkdDR0UrRWd5R1NFVVpFRXNPQStoSUF2Q2xmUDJEQytwKzJXcHUyQVlNS29RTUZvZEdIVVlHSzBPckVZSFJoTUdScU1EbzIzNDN2Q2MxWVFCTWtYcjY3M0dIQ3pWWVBXNUdKVFdOMTFtWVJqZzNveHl6R2wyTVRYWElNZm1QT2NnU0dNZ2JINUdCZXB0ckdOK3JaWERHeWRqc2IwZ0ZBdjdsQ0U5MVBYaTdlSitwZmpvZkZRd1hwSlBKTWw5QUtPdC9GOFgwMldPdDVlTmF1b0wyeklRMXR4bldaRXVtU2QzcEZhaFQ1Z0pqLytjN1BnWkZCamxlTzlNRElycVpFN0g5QXdEUE5DaWJHS2poWDNLc2JDUGI4RjRtOGhnOFU4cExwbEJqY2JFR1BIQ3NFS2YxdFdvSzd3ZlBGbC9VM2FyU3o5K0lCbDVCdWZ6VDErV2F4N285RmU5allVcUNPVWJpK3RsK0xWVWd5UGxHcHlvVUVHUVBQOXNSQWw0NDFRc0Z2UXV4L1d4cnBsMEp5clVlT2RNREFUUi9UcU9WYWh4ckVJTjVuUU1ZbFZXSkdzdG1OdXJFcjE5TERNcVNBeSt2aGlCa25vZVR3eHkzeWM4a01Ma0FpS1ZObFI0ZU84bmF5MTRhbkNKbDNjVElhUTdva0FZSVlTUW9EcGViaS9ob2JkdzJGa1lpaG9yaDNrWkZTN2pYcytNY3pTdy9pd3JFdU5qYXlIbkpKelZLNTNHeFNpdDNlcUF0TUxNNDFLenB0WWNJMkZlZWdYK2tlbis1RGhKYTNGcGpOMGUzVFlRRmd3TUMwWWQ2bGRnVGJLWW1vSmpCcjF6b014WURhbW1BcUsrQkpLK0ZKTEovNUl0SFVVeUdXRzdlQXk0ZU13eGpaR3J3Q1prT0FKalhFSnZzTkhKSFhaSFBpR0VkRlZTWFUxRDBPc0NoSUlMRUs1Y2dGaFIwUHFDWFFuTGdnMk5BcU9MQVJzV0F5WWszQ1dZeFdqc1FTOUdGVXAvKzl2aFpLVUtYMTJNeEtsS2xjdThtNVAwNkttMTROZUdZMXdBeURXNEJoR2J6eDhlVllmemVoV3lteDAvbnFwVTRlbWZrekUyMW9BN1VxdWNMaTdMdTJudjNFRHFUc2ZiRjZxVjJOYWlMMU9VMG9ZcDhUWGdXUWt6ay9WTzJXSzdDbDFMUGM1SXJBNUkzK0J2YzNVZWcyQ0FQYmk3L25JNGJrdTVPckppMnRybktSajlvYTRZNWZpL2l4RTRXcTVCZ1ZHR0w2WmNjaG1Ub0xGQTFVcExBSXZJdUFUdUdsMnNWbUQxdVdpUHkvS3NCRUcwaC9CcXJSeHFyUndzSGdKZDlRS0w0aGFCNVRDNTRQTGVsMkFQd0ZsRUJzbXQ5TTFybEdlUTQ0MlRjY2l1VVhSb2xtTnFpTmx0SUN4U2FjUFM0WVdPekxTVGxTcjAwNW5BMDk5YVFybzlDb1FSUWdnSnFrUE5UdXdCWUVLYys0YTZrK05ySFlHd0NoT1A3L04xdURXbENzZktuWmRQOVBHQXVxdm9vYllpU1d0QmZzTUp5czNKMWVpaGNjMklheTVXNVgyK04vMTA5ZEFwQklRckJPamtOcmQzRGhQZjJVczd4UUhobnUvcWJTU1pqSkQwcFJEMUpSRDFwYTZQcTh1NlZHOFl5VklQSVNjVFFrNm1ZeG9qVTRLTlR3ZlhFQ0JqRTNxRGkrbHA3OVZDQ0NGWEljbW9iOHJ3YWd4NlZSVjM5bTYxaWxHSGd0WEZnTkhGZ3RYRk9EMW1kREZnUXlQdHZiRkkwSnl1VXVHRHM5SElxZldjSGJjNVQrZVMvZVhPSzBmZGwzNWpBRWVlaVFSN242aWZTN1JJRHpYamozM0xNTUJER2JOclRYYzUzallKOXI1S0xSTkpGL1F1ZDF4ay8wTkdPWTVYcUIydnBhVmtyUVVMKzdqUEJ2UEhzUW8xUHMrS2RKcVdwTFhBS2pDT1BsQUE4UEg1S0lUS0JFeE44Rnllay9odmEzNVRNTlJUVVBiaC9xVVlGT0g5TTM3RktNZkQrM3E2blRjdXpvQ1JoVWJIT1hZamhnRW05NmpCSFdsVmVLVEZzZ28vZ2oxdlhaK0xUWGs2ZkhzNTNDV0E5cnYwU3A5S0hHNjRISTU5eFZyWUdwYXZNSGZNT2NmK0VpMHVWQ3RkcG9mS0JidzhzZ0F4emY0K3ZIa3FEbGFSd1l3a1BZWkgxdUdlWHBVZHNvK0VrTUNqcXhxRUVFS0M1bEtOQXFYTlRxVGtySVN4TVVZVTFidVdLUmtYVzR0UFZKR084ZXN2aHlOZVkzRzVTN0U3TnFzZEUyTkF2aUVDWVhJQmQvZXFSSW1iMTk5Y2JFTmRlNjFNUkxqY0JsM0RTYlpPSVNCY0xrQ25zRUVuRjdDN0tBUjdXL1NnK1B1WUswRjdIY1E3UnFrQkU1Y0tOaTdWL1FCSmhGUmJCYkVoUUdZUGxEVjdYRlVDeWFqdjJKMXV1WXRXRTRUY1V4QnlUelZONU9YZ0V2dUFUeDBNTG0wSXVKNER3Q2cxbmxkQ0NDRmRsU1JCTE0yRkxTY1RRczVKQ0RtWkVQWEJMOEhrTjE0R3RubFFxOFZqUmhjRFJ1NTZBWTkwcko1YU0rcHRycGwwczN2cXNic29KQ0JaK2N0R1hjSGJwMk5kTWpFSzYyU0lkMU5xdkRPRUt3U1hYbW0rdW1WYmh0UHpTVDFxOGRUZ3RnV2l1OFB4OXJ0bllsejZNL1hWbVRDeFI5T05nbkpPd2wxcGxYamRRemJiazRPS29XZ2xTNmcxdTR0QzhQYXBXSmRTZWZmMHFvQkdKdUovRGljNHBra0Ezam9WaXpJVGo3dDZWYlphbWFPcnZCODZXNTJOeGRGeU5ZNVhxSEc4b3ZPT20vL1lweHpIeXRVUUpBWnlUc0tFdUZyY25sS0ZKSzBGMlRXdS8wY2lsYjdmdEtmaUpkeWJVWUVaU2RYWWVEa2NlNHBDb0xkdzZLRzIraHc0M2QwaTQ3R3NYZ1lKM2dwY3RrK3RsY1A3WjZMeFU3RnJwaVVBOUE0eklVblRkT090d2NvNnl0MStsUjJKcnk5RzRGL2o4cENnNlY0MzV4SkM3Q2dRUmdnaEpHajJ0RGhwSEI5WDY3SCtPY3NBMHhOcjhGbkRuWWtjSStIRHM2NmxIUHFIdDc4TVNFY2JGVjJIZFpjaThIRC9Vb1RJaEZaUHpLZkUxempLbzNpVDZhWUVEK25DR0JaTWFDUzQwRWh3eWYzY0RwRk1Sb2hsK1ExZmVSQkw4eUNVNWRuNzBOZzY2WUtYelFMaDhra0lsMDhDdTc0QUdCWmNmRHE0MU1IZzBnYURUeGtFUmh2ZU9mdEdDQ0hlaUFLRXdtd0lPWm13WFRvQjRmSkpTTWJxenQ0ckJ5WTBFbHgwRXRqb1pQdFhURExZNkNTd3VsZ3FWZGdOYUdVaS9qS3NDRXQrU1lKRlpNQ3pFaDdvVzRZWlNkVXV4OEJ0TlNpaUhtOWZuNHN2c3lPeE1WZm5DRnpjM2FzUzRRclBGNnhiWnZwY0M3cjY4ZmFHeStGT0pUQUJRTVpLZUdSQVV6RGVMREJZbHhPQi8rWjRQcTU2UFRNT2p3OHNRVitkLytkRVpTWWVINTJQeHI1aXJjdThFVkZHakkrejk0YjZiVS9uOG93U2dDK3pJNUZacWNhakEwcTZUQkMySzh1dVVlSzFFejE4R3V1dGQxZDdKV2dzdUNlOUVncE94TlQ0R21obFRlZmlQNWUweUJTRFBidlNYOUZLRy83WXR3d0xHb0p1Y2s1eVcwN1NsOWNaSmhkZ0ZsaWZzc244WVJVWmJNclRZZDJsY0tkZWdpMGRMdFBnbDFJdHhzYllQd3NYV3dRTFdhWjkyYVNFa001RmdUQkNDQ0ZCSVVpTXkwV0FtNVB0RjUrc2d2dUQ0S2tKTmZneU93STNKZFpnVEl3Qkx4MUpjSm92WnlXL1NzQjRLeFhocjNtNzB2eGU1bzNyODVBV1lrYWZzSHJjbkZ5TjY5dzBIbmFINm85ZnV4aWxCbHhTWDNCSmZaMW5pQ0pFZlRIRTBtWkJzckk4Q0tWNWtHbzd1RHlISk5wNzVoUmNBUGF0QXdDd01jbjJqTEhVSWVCU0I0TU5qKzNZZlNLRUVNQWV1TTg3MjVEeGxRbmg4aWxJbGs0dUhjZkp3RVluMmdOZU1UM3RnYTVvZThDTHNtdTd2NVFRTXhiMUxjUEdYQjJXREM1R1drT0p2SThuWFlMa0lhZGhXMzRvM2o4YjR6UnQvVTNaSHJlaDRDVGMxNmNjdjBtdXh1ZFprYmhVbzhCdmUzclBJUC82VW9TZnI2VGpCYnFQYlZjNjNoYmRyTnBkRU9EMzZSWG9xYlhBSmpMWVVSaUtyN0lqVU5sS2FiZ0NveHpQSEV6Q3VGZ0Q3dXhWaVRRZnFtVmsxeWl4TlQ4VU93dERIU1hvbW90UjJmRDRvS2FBM01JKzVjaXBWYmowdlR0VnFjSWorM3JpeG9RYXpFN1JJekdBV1RHQmZqL29MUnkyNVllMVB0Q0gvZmpQUmY4K1Q3ZW5WaUZaNjFzVmt3U05CV05qZ3R0bmVHNmE2N25Da1hJTnZyM3NISEJORFRValJOYjIzbmtjSTJGa3RPZlhVdTZsSHgwQTNKaFFnMFY5eXdJZUJEdGRwY0xLekRpdi9mQ2FXNWtaaTJlRzJGL0xpUXExMDd4ZW9XYVBmenVDR2RBa2hBUUdCY0lJSVlRRXhTK2xHcWNUdVhpMUZSRUtHOHBNUExaNE9DbUpVTmp3enZoY3hLdXRlUEZ3Z3N2OFlWRjFBVDh3N2dnc0F5enVWOXJadTBHNk01WUZHeEVQTmlJZTZEdkdhWlk5aXl6UEhpQXJiUXFRaWFWNWdOUXhueGV4TkErVzBqemc0Q2I3N3VwaUdvSmlnOENuRFFFYm5XeHZTRUFJSVFFa21Zd1FjazlEdUhUQ0h2ektQd2NJblhPbk5xTU9CUnVYQ3E1NVpsZE1NbGhkSEdWM1hlVm1KRlZqWW85YThLemswaWZISFhjQk1zRkRUS2I1aGRVSWhRMS9HbGdDbThpNHpiWm9peG9MNS9hWXU5R0t6RmpJRzhyd0dkeVVnZlNGU1dCaEZoZ29PQWt5VmdMTFNOQ2JPWHh5SWNwbExOZU80RlJuSDI5YkJBWTJpWUdLRTNHazNEWElmVWRxSlhxb0xZNmVjVU1pNnpBMW9RYmY1SVJqWTY3T1l3Qk13VWt3dTdtSmNIK0pGdnRMdE9pbnE4ZkVIZ1pNanErQnVxSHloa2xnY2FGYWlhUGxhdnhhcWtHKzBYMi9NY0JlQ20vWnlDdlFOZXRUeFRFU1hoeFdpS1ZIRW5CZTc1d1JJMGdNdGwwSnc3WXJZZWlucThlWUdDT0dSOVVoV1dzRzY4T2hYa2U5SHlyTlBMN0lEa3htcEwvcm1kVlRENTFjUUloTWNNays0aGdKL2NOTkdCdGp3S2dZSStLOFpCZTk4R3RpbS9iWG0vTjZKVGJtNmJDdktBUXRmN3JUZ3R3SDdwZFMxMHhFQUFpUkNYaHNZS2tqQ3l2UVlsVld0MysvV0FhNE42TWNQMTRKY3lwWmFoSll2SHcwSGoyMUZoUzFLR1U2TExMTzhkaG9ZMkVUR2NoWUNWYVJ3Y0ZTdXJtRmtLNk9BbUdFRUVLQ0lsWmx3OGhvSTQ2VWFleDF2aGtKQy9lNDc1M1VQTGdWcjdaaVhVNjR5OTFYQUxwMWsyWUtBWkJnc1dlUjlRT1g1Rnh1VWJLYUlCYmxPTEszeE1Jc0NFVTVIWEtSV05TWFFqejJJNnpIZnJUdm96WWNmTzlSNFB1T0FkOTdGQmgxYU5EM2dSQnlGWkpFQ0FWWnNKMzdCYlp6QisyQnJ3NEsrRGZIaEVhQlM4aG8rT29OTmlFRGJGZ01CZnl2WVhmdjZOV3U1ZWY4bU83ejJCbEoxWGk0ZjJBQ1BsYVJjWHZNM2Vpc3Z2MWxBYy9wbFZqcUpkaldYSVNYY28rKzZNeFA0R1dEQWt0K1NmSTRYOG5aUzJmbUcrUW9xWmNoU1dQQmZYdFMzV1pvTlVvUE5lSFpvY1U0VzZYRXYwN0h1ZzIwbnRXclVHUGxNQzJ4R3VVbUh2L3ZhRHp5RFFxM1dXa3Q5ZFdaOFB6UUlyZGxObFc4aUZkR0ZtQmxacXpIQU1aWnZRcG45U3A4Zk1FZXNIdHRUSDZyL1p3Nzh2M1EyWksxRnB5dVVrSEdTaGdXV1lmcjR3d1lFMk9BeGtPcmdHRGFtS3ZEcGx3ZGlqMlVETzBWYXNhTXBPQ1dEbmFYa1RVd29oNUxCaGNIOVhjZHBiVGgzb3dLZk5DczdZSldKdUxQUTRvd0xMSU82YUZtTEQyYzRCSVl6RFc0QnBCSE53dldIUzdUWUlXSFhuNk5sTzNzNTBjSUNTd0toQkZDQ0FtSzlGQVRsZzR2UkU2dEFqOWNDY1hReURyODdWaTgyN0dKbXFZTDg2WDFNbnpocHE5QnJNcUtNZEhCdVV1TWtLc1JJMU9DUys3bjNJOU1zRUlveWJVSHhhNWNnRkNRQmJFb0c1SWx1TDMzSkVNVnJFZC9nUFhvRC9ZZVk4bjl3UGNkQzc3UEdIQUo2UUJEMlJLRUVQZWt1aHJZTGh5RzdmeEIyTTRmZ21TbzZ0RHRzeEh4NEJMU3dTYjBCcGZRRzF4Q0J2VkZKRjNleHVsWkFJQmJ0bVYwOHA0QS9jUHJJZWNrV0R5VVJtOXVlRlJkcTJPNnFsNmhaaWc1RVNiQjlaaUdZeVFrYWl4Z0dPRFBRNHFodDNDUXNaTEhVb1U4SytITzFDcmNtVllKbnBVUXE3SWlXV3ZCeXBOeHlITnpjZjdoL3FXUXN4S2lsRGIwMTVtUVc2dnd1cTl5VHNMZGFaVzRMYlhLYTNhaGtoUHgvTEFpYkxnY2ppK3lJcjFtUE42WVVOMXFFQXk0ZHQ0UEFEQXB2aGJURW1zd05zYmd5TmJyTEtPampSNUxQQ1pvTFBqTHNNS0FaWnA2OGtqL1VtVHBsWTVnM08ycFZaaWZVZTVUSm1GNy9TYXBHcHZ6d2xCZ2xLTi9lRDJlSEZUaTZQVTFKTElPZitoZGpvL2RaQ1UyMXl2VWpGNmhUZS94a2RGR2NJemtzU1NpVGk1NDdJOU9DT2tjRkFnamhCQVNWS2toWml6dVYrYTE3dnV0S1UwWHRXSlVWcnc4c2dBclQ4YWhvdGxkWTcvUHFQRDdSbXV0VE1ETVpPODlGSUlwckIwMTFna0pDazRHTGo0ZFhIdzZaQ04vWTU4bWloRExyOWd6eHdxeklCWmtRU2k0QUtrK1NJRm5TYlNYTXNzOURmTzJmOXV6eGZxTUFkOTN0RDFiVEJYUytqb0lJVmN2U1lSUW1BM2J1WVAycksrOE14MlQ5Y1d3WUtPVEhNRXVOaUVEWEh3Ni9VMGkzWUtDazl4ZWFMK3ZUN25qY2F5WEVtekJKR2NsOUE0enVmU2JhdW02V0lOZnZZQzdHbzZSa0JKaXdia1dwUVFCWUVwQ3JlT0NlSmhjUUZoREdjSkhCNVRndFJNOW5NYU9qRFppWVo5eWwvNWJhYUZtckx3dUQvKzlGSUgvWGc1M0JKSW05S2pGb0lpbW45dDlmY3B4cEZ5TlVqZVpQendyNGNhRUdzeEpyVVNNeXJjTUhBYkFiU2xWR0JOandHY1hvbkNnUk91U09kTkRiY1dDM3VYdUZuZHhyYndmQUdCNll2c3lyQkkwRnFoYXlTaXlpSXpiNEdoTGNXb3JuaDFhaktXSEV4elpnZ3pzd2JyRi9VbzdKRkNuNWtVOE83UUl6eDlLeEFQOXluQmpCMVo3NFJnSkMvdVU0M0t0QW5OU0sxMnVLOXllV2dXTlRNU0g1NkxkbGlMbEdBbUwrcFk1VGRQd0lsSkRMTWl1Y1I5NDdzenJFSVFROXlnUVJ0cms0c1dMWUZrV3FhbnV5NXlSNE5McjlkRHBkSjI5RzRUNEpVd3VRTTNiNzVLVXN5SzBNaEVKR2d0dVRuSnRhajBvb2g1dlhKZUg1Y2Q3NEhTVkNnUEM2M0ZEajFxL3Q2bVRDMWpjcjZ6MWdZUmN5MWpXM3NjbUpobXlZVGZhcDBrU3hLcGlDSGxuSU9Sa3dwYVRDYkU0SnlpYmx3eFZzQjdaQ3V1UnJmWnNzWjc5bTdMRnU2YU9qUUFBSUFCSlJFRlU0dE9wMUJnaDF3Q3B2cllwNit2Y3dRN0orbUtVR25BcGc4Q2xEZ2FmT2doc2ZBWVl1ZXNGYkVKODhkU2c0ZzdiVnJ6R05hQzFvSGU1MjBERWJTbXVuNlhHYkRGL3pkK1ZCcjJYRzl1ODZlTWw4Qkdqc3VIR2hHcmNtZGF4Mlo3QmtLQnhEb1NGeUFSTWlxL0ZIekxjQjRuR3h4bXdzOUNJdzJVYURJMnN3MTI5S3IwR2YrU3NoSHZTS3pBdHNScHJMMFZnWDdFVzk3WDR2U3M1RVEvMks4UExSNXNxY1NSb0xKZ2FYNHVwQ1RWdXl5RDZJbDV0eGJORGk1QnJrR05yZmhqMkZvV2cxc3FCQWZDbmdTVlErRkVDcmlQZUQya2g1amEvMTd1S2gvdVhPZ1U1M2JsaWxPUGhmVDE5V3QvZ2lEck15eWpIWjFsUkdCbGx4TnkwU3ZUUkJiY3FSRXU5UXMxNGQzd3VvcFFkWC9aeVZMUVJvNktOSHVkUFQ2ekd5Q2dqdHVTSDRYQzVCb1ZHR1FTSlFXcUlHZk43VjdqOWJQYlIxVHNGd21Tc2hIaU5CWk43MURyZDdFdTZCcFBKQktXU2p2V3VaWXdrU1ZTdzlDcTBaTWtTMU5iV1l0V3FWVUZaLzdScDA2QlVLdkhkZDkrMWF6MnJWNitHVXFuRUhYZmNBYlhhdFRiNTNyMTdjZWpRSVR6OTlOTmdBbkFockt5c0RFODg4UVRtekptRDIyNjdyZDNyYTR2cDA2Y2pPVGtacTFldjlqcnUwS0ZEU0VoSVFFSkNVLzFzU1pMd3Q3LzlEWWNQSDhhcVZhc1FHeHZyc3B6VmFzVTc3N3lEZWZQbUlTcktlMnIzb1VPSHNHN2RPa3laTWdVelpzeG8yd3ZxQWdSQlFFbEpDZUxqM1pmZDYrNXFucG5rZU16MW53RE5nbGM2Ykh1eW1NdEIzVlpyQkluQkp4Y2lNU3RaNy9HdXhld2E1d09aQkxXRlNoQUVrTFUweGZFNDlMWGRuYllmcFBOSmRUVVFMcCtFTFNjVFFrNG1oQ3NYQURHNFdZOU1hQ1Q0M3FNaEd6UVJmTVpJZ0hmZjE0QVEwdjJJbFlXd1p1Nkc3Y3pQRVBKT0EySncvM2N6b1pIZ1V3ZURhL3lLVFFWWUtzdDZMZXBLeDdyZGlTZ0JVck11WFA2VVVhdTNzYWkxTmdiUkpEQU13TUtlSVhJMUhiZFhtVG5VMlRnb09SRmFtZUJUY0tqY3hNTmc1WkRpUTFuQmxpd2lBem5yZmh1ZlhvaUNtaGN4SXRyb1U4bENmd2tTZzNONkpTcE5QQ2I0ZWNQaXRmSis4TmU2SE9leXV6ZjBxRVYwS3dHaldpdUhiVmVjZSsvT1NxNTI2c0hkbkFTZ3JGNkdtRTdLRUwzYVdBUUdKb0VGeTBpUWM1TEh6Mk43ZE1iNWVNM1NtWURKSGpSVS9QWlJLQ2JNNlpEdEJzTE5OOStNcEtRa3Q5ZkRuM3Z1T1pTV2x1S3R0OTZDVnV1Kzl5SHBmaGcvQWdhVUVYYVZ5c25KUVUxTng2VVp0MFZkWFIzV3IxOFBsVXFGMy8zdWQyN0hiTnEwQ2NlT0hVTkdSZ1ptejU3ZDdtM3UzNzhmcGFXbGJvTnV2aEJGRVhxOUhsVlZWYWlzckVSNWVUa0tDZ3BRVkZTRWdvSUNxTlZxckZ5NXN0VjFDSUwzQzRkV3F4V3Z2ZllhTkJvTjNucnJMWVNGaFFFQUdJWkJSa1lHOXV6WmcvLzkzLy9GUC8vNVQ3QXRUdUJYclZxRnpaczM0K3paczNqLy9mZTlCaEF2WExpQVk4ZU9ZY3lZTVQ3K0JEcVBKRW5RNi9Xb3FLaEFTVWtKQ2dzTGtaZVhoOHVYTHlNbkp3Y013K0RiYjcvRm9rV0xrSitmNzlNNms1S1NzR2JObWlEdk9XbVB4aElHM3FTSGR1eGRiSVJjcXhoMUtQais0OEQzSHdjQWtDd21SOGFZa0pNSklmY01KR3RnUDQ5U1RRV3NoN2ZBZW5nTEdLVUcvSUFKa0EyWkJENWpCTUJSVUl5UTdrYXNLb1l0Y3plc0ozWkJ1SEkrcU50aUl4UEFwUTF4QkwvWWlCNlVZVXBJTzlqNytMVHRJcS9xR2dsd2hDc0VoQ3Y4dTBrb1NtbHJjM2FNdDR2dTgzMHNWZGhXSENPMXVYVGh0ZkorOE5lY1ZQOHppRUprZ2wvTE1RQUZ3UUpJemttUWM5UU9vU3V4V3Eyd1dsM2Y0NVdWbFRoMjdCaDY5ZW9WOENEWW0yKys2ZGY0OFBCd3pKOC9QNkQ3UUh4RGdiQnVTSklrL04vLy9SOHVYcnlJRjE1NG9VMlpVcFdWbFZpNmRDa1dMRmlBa1NOSEJtRXZXL2Z6enovRGFyVmkrdlRwNERqM0pSYWVmUEpKTEZxMENCOTk5QkZ1dlBGR2FEUWFuOWI5NmFlZm9xcks5V0RnOE9IREFJRGp4NC9qM0xselh0ZngrT09QT3owL2YvNDhIbnZzTVhoS29tUVlCcEdSa1NnckswTjBkRFRPbnorUHRMUTB5R1QrWDZpVHlXUjQ4TUVIOGZlLy94MnZ2UElLL3Y3M3Z6dCtSblBuenNYUFAvK00wNmRQWTkyNmRaZzdkNjVqdVIwN2R1RGJiNytGV3EzR3M4OCsyK3A3bzZLaUFnQVFFZUcrYVdwYnpKczNMMkRya3NsaytPaWpqd0FBdi83NksxNTQ0UVduK1F6RElDWW1Cc09IRDBldlhyMWdzVFRWVVo4MWE1YlhkVy9hdENsZyswa0lJZGNpUnE0RW56NGNmUHB3K3dUQkJxRXdDOElsZXlsRjRmSkpTSFdCdXlsSE1oa2RKUlFaVlFqNGdSTWdHeklaZks5aEFFZUh0SVIwVmFLK3BDSDR0UnRDL3RuZ2JJUmh3UFhvNWNqMjRsTUhnd2tKM1BFdElZUVFRZ2pwZWlvcksvSEZGMTlnMHFSSkdEUm9rTWR4Mjdkdmh5aUt1UEhHRzMxZTk2bFRwL0RrazA5Nm5KK1Nrb0xWcTFmN2ZYMHhLU21KQW1HZGhLNGFkRU5Hb3hGYnQyNUZZV0VoUWtKQ1hBSTJyYkZZTFBpZi8va2ZuRDkvSHUrOTl4N2VlKzg5eU9WTnpUVVhMbHpvMDNyTVpuT3JZNVZLSmQ1OTkxMjM4M2J1M0FuQVhpcHcrZkxsSHRjUkZoWUdqVWFEdDk5KzIrT1k4ZVBIWS96NDhZN251M2Z2OXBvVnRIMzdkcS83RGJnR3ducjE2b1UrZmZwQXA5TWhKaVlHdTNmdlJrMU5EVmF1WElubzZHaEVSVVdCNSswZnFmejhmRHoxMUZOSVMwdkRTeSs5aE1qSXlGYTMxOUtOTjk2STdkdTM0OGlSSTFpN2RpM3V2dnR1QVBiZ3p4TlBQSUdISG5vSW16ZHZ4dTIzM3c2ZTU1R2RuWTBWSzFhQTUza3NYYm9VYVdscHJXNmp2TngrbDFnZ0EyRWxKU1VCVzFmeklPTFFvVU14Wjg0Y3hNYkdJajQrSGkrODhBSVNFeE05Wm5TMTlybWdRQmdoaEFRWXg0Tkw2Z2N1cVIva045d0ZTQ0tFb2t1T25qOUM3cW1BbFQ2VDZtdGgvZlY3V0gvOTNwNnAxandveHJhdGZ3a2hKSERFNnJLbXpLKzhNMEhaQmhNYUJiN1BhUEI5eDRCUEh3RkdSU1Z1Q0NHRUVFS3VKUVVGQmRpNGNTTmlZMk05QnNJa1NjTDMzMzhQbnVjeGRlcFVuOWV0MCttY3h1L1lzUU5xdFJyWFhYY2RBQ0E2T3RveHIyWEZxWVVMRnlJL1B4OC8vdmlqMHpxblRadm04L1pKNEZFZ3JCdlNhclZZdG13Wi92U25QMkhUcGszUTZYVDR3eC8rNE5PeWtpVGg5ZGRmeDdsejV4QVZGWVZYWDMzVktRZ0d3T2V5Y3BJa3RUcldVeFBDb3FJaS9QcnJyMGhMUzBQZnZuMnhZOGNPcitzcEt5dkQ1Y3VYUGM2UGo0OTNDb1ExYXZrSHh4ZU5mNnhhNG5uZUtSaDM3Tmd4MU5UVXVQMURtNVNVaEx2dXVndWZmZllaSG43NFliejg4c3ZvMDZlUDMvdnl5Q09QNFB2dnY4ZnR0OS91TkQwbEpRWExsaTNEZ0FFREhNRzNsSlFVWEhmZGRiaisrdXN4WXNRSW45YmZHQWhic21TSjMvdldYSHg4UEQ3NTVCTUFyZi9NRFFhRG96K2JQNzhmdVZ5T3hZc1h0MzBuQ1NHRWRDeUdCUmVmRGk0K0hZckp2NGRrTXNLV2RjUWVHRHQvRUZKMVlFcjJTSFUxc0I3YURPdWh6V0EwWVpBTm5BaCt5R1R3YVVNb0tFWklCNUpxeW1ITjNBTnI1aTRJbDA4RmZnTXNCeTVsb0QzdzFXY011TGcwS25WSUNDR0VFSElOYTd3WlB5RWh3ZU9ZdzRjUG82Q2dBQUF3WjA3ci9jNFloc0cyYmR1UW1KaUk1NTU3empGOXg0NGRpSXlNZEpwR3VoY0toSFZUU1VsSldMcDBLWjU3N2psOC92bm5pSTJOeFl3Wk03d3VJMGtTM25yckxlemF0UXRhclJhdnZ2b3FZbUppM0k3VmFEVFlzR0dEeDNWTm16WU5TcVVTMzMzM25kY3hubnozM1hlUUpNblI5NnN0QWF1dWJ2NzgrWWlLaXNJYmI3eUJwNTkrR2krKytLSlB2YmpjWmRrZFBIalE1KzNtNU9UZ2l5KytjSnJtS1d1cU1SQ1dtSmpZcGhLYmpUeTlqd2doaEpCR2pGSUQyYUNKa0EyYUNFZ1N4SkljMk03WmcySzJuSk9BMlA3NitwS3hHcGFEMzhGeThEc3dHaDFrdzZaQ1Bub20yTGpXczZRSklmNlRMQ2JZVHU2RzVkY3RFSEl5QVE4bHhOdUtEWXNHMzNjTXVENmo3VmxmU3QvS3BCTkNDQ0dFa0t0Zlk5TEVuajE3Y09MRUNRQkFWVldWb3pyWjNYZmZqYlZyMXdLdzM4UXZDQUpLU2tvUUVoSUNuVTRIbzlHSXlzcEtSRVJFUUtQUm9LaW9DREtackYzWFNFblhSWUd3Ym16WXNHRzQvLzc3c1dyVktyejU1cHVPWGttZXZQUE9POWkwYVJNMEdnMWVmZlZWcEtTa2ROek9ObU13R0xCbHl4WUE4S3MyYTF0MGRzcnB6VGZmREpWS2hlWExsK1AwNmRNK0JjSjh6Y2hyTDV2Tmh1cnFhc2psY2tjZnJxdUp2ODBxQ1NHRWRDQ0dBUnVYQm5sY0d1U1Q3b0ZrTWtMSVB1b29veWhXbDdWN0U1SlJEOHUrLzhLeTc3L2drdnBCTm5vbVpFT25nRkdvQS9BQ0NMbUdTUktFZ2l4WUQyMkM5ZmdPU0NaajROYk44ZUJUQmpteXZ0allGTXI2SW9RUVFnZ2hibVZuWndNQWR1M2E1WmhtTUJpd2Z2MTZBUGJxV2NlT0hVTjZlanJlZSs4OUhEbHlCTTg5OXh6bXo1K1BXMis5RmV2WHI4ZTc3NzZMSjU5OEVtUEhqc1c4ZWZOZ3RWcjkzby84L0h5MzE2QTcrN28wY1VhQnNHNXV6cHc1T0h2MkxINzY2U2RrWldWNURJVGw1dVppMjdadFVLdlZXTDU4T2ZyMjdkdkJlOXBrN2RxMU1CZ01BT0JVbHZIKysrLzNXdjdRRTIvWlpQZmVlNi9mNi92MjIyOVJVMVBqTW4zdjNyMTQ1WlZYWEthMy9LUFdjbjhtVDU2TTZPaG9EQmd3d09kOWFGbGJ0cTMrOEljL29MQ3cwTzI4aW9vS1NKS0VxS2lvZG0rbkk3ejU1cHN1ZmIxYS9xTnAvck9uSG1DRUVOSjlNRW9OK0lFVHdBK2NZTThXSzgyRjlmUSsyREozUXlqTWJ2ZjZoZnl6RVBMUHd2emR2OEFQbVFMNTZKbmdrdnZUQlhaQy9DRFYxOEo2YkR1c2h6WUg1SFBaaUZHb3dmY2ZCOW1naWVBeVJsQ3dtaEJDQ0NHRXRNcG1zK0hVcVZNWVBIZ3dWcXhZQWNCK2piYjVOZFdubjM0YUFIRGZmZmNCYUVvK1NFMU5CV0MvTmdvQWNYRnhBSUQ2K25xRWhvYjZ2UzhoSVNHWVBuMjY0L20yYmR0UVcxdnJVb3B4M2JwMWZxK2JCQTRGd3E0Q1M1WXN3ZXpac3pGNDhHQ1BZM3IyN0ltVksxZkNack4xYWhDc3VycmFFWlZ2NllZYmJzREFnUU1EdXIzNTgrZjd2Y3p1M2J2ZEJzSTBHZzJTa3BJY3p4di9lRGFmQmdCbXN4bmZmLzg5WnMrZURaWmxBU0RncnlzUUdzc2lkcGV5aHNPSEQzZjBuTXZLeXNLSkV5ZGMvdEUwMTFxNVRib3JneEJDdWlpR0FSdWJBa1ZzQ2hSVDVrRXN2d0pyNXU2QUJNVWtpd25XWDcrSDlkZnZ3Y2FtUUQ1NkptVERid0tqQ1F2UXpoTnlsWkVrQ0RtWnNCemFCR3ZtSHNCbUNjaHFHYmtLL0lEeGtBMmVCTDdQS0lDWHQ3NFFJWVFRUWdnaERVNmVQQW16Mll3aFE0YTRuYjkzNzE1a1ptWml4SWdSR0QxNk5BRGczTGx6WUZrV0dSa1pBSURTMGxJd0RJTWVQWG9BQU9ycTZoeEJNWC9vZERvc1hyelk4Znpnd1lPb3JhMTFtZ1pRSUt5elVTRHNLcUJTcWJ3R3dSbzFmc2g5WVRRYVd3MFVtRXdtdjRNSnExZXZSbjE5dmR0NTgrYk44MnRkdnZqMDAwLzlYcWE2dXRydDlCRWpSamp1S0xoNDhTSWVmUEJCQUs3OXQ5YXNXWU92dnZvS0J3NGN3Ri8vK2xlRWhiWDk0dHFycjc2S3JLd3N2NWZ6Slp1c01TdnYvUG56YnZ1UytlcjExMTlIUkVSRW01ZjMxWVFKRXpCaHdnUUF3TEpseXdDNC9xTUJnUGZlZXcraUtMYTZ2bzBiTnpvQ2xZUVFRcm91TmlvUmlpbnpuSU5pSjNaQktMcllydldLSlpkaCt1NGRtTDVmQmRuQUNaQ05uZ2srZlRqQTBQOEdRcVRhU2xpT2JJWDE0R2FJRlFVQldhYzkrRFVPc3NHVEtmaEZDQ0dFRUVMYVplZk9uUUNBVWFOR3VaMnZWQ3FSbkp5TVJ4OTlGQUFnU1JJeU16UFJxMWN2cU5YMkNnUTVPVG1JaVltQlFxR0F6V2FEeldaenpBT0E1Y3VYTzYyem9xTENNVzNBZ0FINDdXOS9HL0RYUllLSEFtSGRqTCtCSjEvSHA2U2tZUFhxMVk3bkRNTWdNVEhSNC9qOC9IeWZ4alNYbVptSmJkdTJvVisvZnFpdHJjV1ZLMWQ4MnJmMitPeXp6NEt5M2oxNzlqZ2VWMVZWb2FLaUF1bnA2UURzNVJoTFNrcXdjK2RPUFBMSUkxaTJiSmxmL2RnMmI5N3NDTkNVbEpTMHEyZll2Ly85YjQ5QklhbWhtWGw5ZlgyN3RxRlFLTnE4YkZ2WWJEWWNQbnpZOGR4a01qa3l4Ylp0MjRZTEZ5NzR2YzdISG5zc1lQdEhDQ0VrZUp5Q1ltWDVUWmxpN1FtS0NUWllUK3lDOWNRdXNPRnhrSTI5QmZJeHM4Q28vUytKUVVpM0prbXdYVG9CeTc1MXNKMDlBUGh3WTFGcm1vSmZrOEQzSGdYSU92YTRrUkJDQ0NHRVhKM3V1T01PMU5iV2VxeDhObnIwYUl3YU5RcE1Rem44OCtmUG82eXNERE5tekFBQVdDd1dYTGx5QldQR2pBRmd6d1lENEJRSTI3RmpoOU02NitycW5LWlJJS3g3b1VCWU45T3lERjl6VjY1Y0FjTXdTRWhJY0pwZVVGQUFVUlM5THRzeTdWT3RWbnZOS3BvMmJSb1VDa1dyWTVyNytPT1B3Zk04bm5qaUNVZEdUM1BCNkJIV1duazhkeFl1WE9nMU1DU0tJclp2Mys1NC92VFRUNk8wdEJSUFBmVVVwa3laQXBsTWh1ZWZmeDV4Y1hINDhzc3Y4ZmpqaitPOTk5NURmSHk4VDl0djNqZnRqVGZlYUhXOHpXYkQyclZyOGNVWFg4QmlzVGo5RWVaNXp4L3hzV1BIdHVubjAraVdXMjZCeVdSeStnZlJFUTRkT3VUNDUxUlRVNFBGaXhkajVzeVptRHQzTGc0ZlBvemR1M2Y3dlU0S2hCRkNTUGZEUmlkQk1mVmVLS2JlNndpS1dVL3NnbGg4cWMzckZLdUtZZDd5QVN6YlA0VnMxRzhnbnpBSGJHUkM2d3NTMHAwSk5sZ3pkOEd5ZHkyRUF2OXZLR3FKa1N2dFBiOEdUd0xmWnpRRnZ3Z2hoQkJDU01DbHBLVGdwWmRlY3BsdU5wdXhkdTFhN05peEF3OCsrQ0NHRGgwS0FQanV1KzhBMkZ2ekFNQ1pNMmVjV2dnMVhtdFVxVlNPZFRXL2J0cXkvMWh6K2ZuNWJwTlJxQzFMMTBLQnNHN0dVK0JKa2lSTW56NGQwZEhSTG1QbXpwMkxxcW9xbjhybEJkUG8wYU14ZHV4WXBLV2x1WjBmakI1aHdYRGd3QUdVbFpXQjUzblliRFlzV2JJRUw3NzRJbDU5OVZWY3VYTEYwWmZzdnZ2dVEzaDRPTEt5c253T2d2bnJ5SkVqK05lLy9vVXJWNjRnTFMwTlR6NzVaSWYwZ0pNa3lSRUVhN3l6b3FOczI3WU5mZnYyeGRtelo4SHpQQ1JKd29jZmZvaUVoQVM4OE1JTGVPR0ZGMXlXbVRkdkhrcEtTdG9WK0NPRUVOSjFOUStLQ1VVWFlUMjBHZGFqUDBDcU43UnBmWkxWQk11QjliRDh2QUg4Z1BGUVRKd0xydWRBb0lQLzV4RVNURks5QWRhRDM4RzgvNytRcXN2YnZUNHVaU0RrbzJlQkh6d0pqRndaZ0Qwa2hCQkNDQ0drZFdWbFpkaTdkeThBZTkrdkR6NzRBREtaek5HZUp6OC9IenQzN3NTUUlVUFFzMmRQQUhCVW0ycHNOMlEwR2dHZ1RUZjhhN1ZhVEpvMHlmRjg5KzdkTUJnTW1EVnJsdE80VFpzMitiMXVFamdVQ0x0SzFOYldRcElraElTRWRQYXVlRFI3OW14SENUdDNndEVqTEJpUjk2KysrZ29wS1NrUUJBSDUrZm5vMzc4L1ZxeFlnV2VlZVFicjFxM0Q1TW1USGRsM3Q5NTZhOEMzMzJqWnNtWFlzMmNQRkFvRkZpMWFoRGx6NW9EanVLQnRyN202dWpwSWtnU3RWdHNoMjJ0VVhGeU1YMzc1QmZmZmZ6L09uajBMdFZxTnBVdVg0azkvK2hPV0wxK09OOTk4MDJPZ2xSQkN5TFdCNjlFTDNPdy9RWG56WWxoUC9RVHJyOS9EbG4yMGJTdVRKTmhPL1FUYnFaL0FKZldEZk9LZGtBMjZBV0E3NXY4dEljRWdWaGJCc3UrL3NCN2FETW5pdm5ldnJ4aU5EcktSMHlFZk5STnNUSEtBOXBBUVFnZ2hoQkR2cXFxcXNIUG5UdnowMDA4NGMrYU1vd1dNVnF2RkF3ODhnQWtUSmtDcjFVSVFCS3hZc1FLQ0lHRFJva1VBN0RmNDc5cTFDNkdob1k2RUFvUEJmaE9sUnFQeGF6L3V2ZmRlaElXRllmYnMyWTVwSjA2Y2dNRmd3T09QUCs0ME5qdzhIR0ZoWVcxK3phUjlLQkIybGNqTnpRVUF4TVRFQkdSOWRYVjFXTGh3b2RjeFpyTzUxVEhOTlU4dGRlZlRUejlGVlZXVnorc0Q3SDlBR2pPdzNHa1plVzlrc1ZpY1NoQTIxeGkxZDJmLy92MjRjT0VDSG5ua0VXemN1TkV4UFNVbEJhKy8vanFNUnFOTENVcVR5UVM5WHUvNEFvRHE2bXE4OTk1N3FLcXFRbVZsSlVhTUdJRjc3cm5INjJ0dGFjK2VQZEJvTkZpMWFoVmlZMlA5V3JhOUduOCtIUjBJKzg5Ly9nT1daVEYxNmxTc1dyVUtnUDFudjJUSkVyenp6anRlUzBFU1FnaTV4c2dVa0EyN0ViSmhOMEtzS0lUMThCWllmdDBDcWFadG1TOUMvbG5VZi9FeXpMcFl5TWZmQWRub21XQ1UvcDBrRWRLWmhOelRzT3o5R3RaVFB3RlNPL3AvTVF6NFBxTWhHejBUc243WEFad3NjRHRKQ0NHRUVFS0lENDRlUFlyMzMzOGZBTkN6WjA5TW16WU5IMzc0SWNMRHcvR2IzL3pHTWU3OTk5L0g2ZE9uY2V1dHR6cUNYZ2NQSGtScGFTbHV2dmxtc0N3TG9PbGFwNzhaWWQ2dVM3ZG5MQWs4dW1wOGxUaHo1Z3dBSUQwOVBTRHJreVRKYTU4c1g4Y0E5b0NaWEM1dnRZVGU3dDI3ZlZwZmMwbEpTUzUvUkd3Mkc1WXVYUXFMeFlMZXZYdTdMTE5telJvY09IQUEvL2pIUHhBZUh1NHlmL2JzMmFpdXJrWmVYaDZTazV2dWJEV2J6WGovL2ZlaDFXb3hZOFlNcDBBWVlPL3R0VzdkT256NTVaZE9nUytUeWVTeWpacWFHbnp6elRkZ0dBYWhvYUhJeU1nQTRIOEdtOUZvOUNtVFRxUFI0TEhISHNQeTVjdjlXcjg3UC83NEkycHFhZ0NnUXpNUTgvUHpzWFhyVm93Yk44N2w5elp4NGtRTUh6NGNXcTBXNzc3N3JzdXl0YlcxQU9CMjNzaVJJekY2OU9qZzdEUWhoSkF1Z1kyTWgyTDZINkdZdGdDMjg0ZGdPYlFKdHJNL0E2TC93UUJSWHdMVHBuZGgzdjRKWktOblFUNytEckM2d055SVJFakFTU0tzcC9iQnN2Yy9FSEpQdDJ0VmJIZ3NaS05tUWpaeUJyM25DU0dFRUVKSXArcmR1emR1dWVVVzNIVFRUZWpUcHc4QTRNTVBQM1FhODhrbm4yRERoZzNJeU1qQUF3ODhBQUFRQkFGcjFxd0J3ekJPV1Z5TjF6cjl5UWo3NXB0dmNPR0NhNC9kaW9vS0FQQjRIZmE1NTU3emVSc2tjQ2dRZHBYWXVYTW5BRGdhQVBwajc5NjlHRFpzbUZOUVE2UFJZTU9HRFI2WG1UWnRHcFJLcGFQUm9EZjc5dTNEeHg5L2pQdnV1dy9qeG8xcmRieXZmWnpjQlkxS1NrcHcvLzMzNDlaYmIzVmtxOTF6enoySWo0L0hpaFVyQUFDSmlZbkl6YzNGbi8vOFo2eGN1Uktob2FGTzYwaElTTURmL3ZZM1ZGZFg0NjIzM2tKY1hCd0FZTjI2ZFNndUxzYkNoUXZkbG5pMDJXellzbVVMWkRJWmREb2RkRG9ka3BPVG9kUHBFQjRlN3ZpK2ZQbHl4TVhGNGMwMzMwUllXSmhUT2NPVzJXVGU1T2ZuZytNNG4vcVBxZFZxYURRYXY5YnZUZU0vaDVZL3UyQmF2WG8xYkRhYng4eTV4dXkwOWV2WGUxeUh1M2txbFlvQ1lTMHdjaVVrUzBNQVYrQUFUdWpjSFNLZFIyejYrOFRJdldmMUV0SXRzQno0ZnRlQjczY2RwSm9LV0k1dWcvWGdab2dWQlg2dlNqSVpZZG43SDFqMmZ3UDVtRmxRVFBrOW1OQ29JT3cwSVczUUVBQXovL2dSeE9LY3RxK0g0eUViT0FHeTBUUEJwdzhIR0RadyswaElKNkZqWFVJSUlkMENuWTk3bFpTVWhNY2VlOHpqL004Ly94eWZmLzQ1WW1OanNXelpNc2hrOWlvR1gzNzVKWEp5Y2pCcDBpU245aXIrQnNLcXE2dHg0c1FKSERod3dPT1lIVHQydUoxT2diRE9RWUd3cThET25UdHg2ZElseE1iR1l1REFnWDR2Ly9iYmI2TzJ0aFpmZnZrbElpSWlBcjUveGNYRnlNM054YWxUcDN3S2hMWEh0bTNiVUY5Zjc1UXhWRjVlN2xTVzhhYWJia0pwYVNrKytlUVQvT1V2ZjhHS0ZTdWdVQ2h3NHNRSkhEcDBDTGZjY2d0dXZ2bG12UHZ1dTNqKytlZng5dHR2UTZ2VklqMDlIYkd4c2JqOTl0dmRianNoSVFFYk5teG85US9tOHVYTElaUEozUDZzMTZ4WjQvTnJuVFp0R3NMRHcvMWFadXpZc1Q2UDlhYXh4R05IQnNLaW9xSXdjZUpFOU9yVnkrczRkNEhVZWZQbW9hU2t4T2NnNjdXT2pVeUFVSFFSQUNCYWxXQTVZeWZ2RWVrc29xVXA2TTlHdGg1MEo2UTdZVUlqb1pqME95aHV1TnVlSmJiMzY3YjFFaE9zc0J4WUQ4dWh6WkJmZHdzVWszOFBSdXVhY1U1SWg1QWsyTTRlZ1BtSGp5QVVacmQ1Tll3NkZQTHJiNFg4dWx2QmhBVCsvSUNRemtUSHVvUVFRcm9ET2g5dm42bFRwK0x3NGNQNHkxLys0cmdHZS9EZ1FYejIyV2ZRYXJWWXZIaXgwL2pHYTUzZXJ1c2FqVVo4OE1FSCtQbm5ueEVXRm9ZMzNuakQ3YmlGQ3hjaVB6K2Zya04yTVJRSTYrWXVYcnlJTjk5OEV3QnczMzMzdFZwK3NDVkprbUF3R0NDS29pT29zWG56WnAvVzA5aUVzRFdOS2FLQkt0dm9pU2lLK09HSEg4RHpQS1pPbmVwMTdMeDU4NUNibTR1b3FDaEhyN0NzckN4OC9mWFhTRWhJd0cyMzNZYTh2RHhzMnJRSkw3LzhNbDU5OVZXTUhqMGFMNzc0SWhRS2hkdDFNZ3pqZDBQRjdxcTgzTjVmUmFmVGRkZzJaODJhMWVFOXlhNVYvSUJ4VFJjSERPRmc1ZlVBMjQ1ZUlxUjdFbG1JaHFhTCtmeUE0TjdJUUVpbllWandmY2VDN3pzV1F0RkZXUGF1aGZYNGRrQ3crYmNlbXdXV245YkIrc3NteU1iZEJzVU5kNFBSVUNOazBrRWtDYmJ6aDJEK1lRMkVLK2ZidkJvMk9nbnlDWGRDTnVJbU1ETFhDZ2lFWEEzb1dKY1FRa2lYUitmajdkYWpSdytuUU5YeDQ4Znh5aXV2QUFDV0xGbUNxQ2puYWg0bEpTVUFtbTc2TjVsTU9IUG1ERTZlUEluTXpFd0FRR1ZsSmRhdVhRdVpUTmJxamZxazY2RkFXRGUyYjk4K3ZQNzY2NmlycThQa3laTTlCbjhhbS80Smd1QlVoZyt3cDNIYWJEWkVSRVNBNSsxdmg4YkFrRGNoSVNHb3JhMUZWbGFXbzcrVk81Y3ZYOFl2di93Q0FHM0tWdlBIcmwyN1VGSlNncWxUcDdwa0tnbUNhN21MNTU5LzN2R3pBVndEZG84ODhnZ3VYcnlJWThlT1llL2V2Wmc4ZWJLajV1eTE3dENoUXdDQWxKU1VEdHRtODNSbEVsenlpWGZCZW5nYlJIMEpKSkdIclRJZXJMWUtyTndFc0ZRNjVxb25jaEF0U29pR2NFaWkvZjhDR3g0TCtRMTNkL0tPRVJKOFhJOWVVTjMxSEpTL3VSK1duemZBOHZPM2tPcHEvRnFIWkRYQnN2c3JXQTlzZ0h6Q0hNZ24zQWxHM1hFWjFPUWFJMG13WlIrMUI4RGEwUU9NVHg4TytZUzU0UHVPcHZLSDVLcEh4N3FFRUVLNkxEb2ZENHJkdTNmanRkZGVnOVZxeGYzMzM0OHhZOFk0emMvT3pzYWhRNGZBODd6ald1ZXVYYnV3Y3VWS3g1akV4RVNNSGowYUkwYU13SkFoUXp3bVNwQ3Vpd0poM1ZCMmRqWSsrdWdqUnpCaXdvUUplT2FaWnp5T2o0aUlRRVZGQlhidjNvMGJicmpCRWZDcXE2dkR1blhyQUFDcHFhbCs3Y080Y2VPd2RldFdQUGJZWTRpTmpYVUpzQUdBeFdKQmFXa3BKRW5DNE1HREVSc2I2OU82R3pQYy9QWFZWMThCQU82NDR3Nm42VHFkRGlVbEpUaDU4aVFHRGh6b3lIWnJESUxaYkRZY1BYb1VCdzRjZ0VhamNVVDBlWjdIaXkrK2lNek1URXllUExsTit4UW8rZm41MEdnMFVLdlZrTXZsT0hic0dBQTQ2dHNHa3NGZ3dNbVRKNkhWYXFGV3E2RlNxYUJRS01CeEhDb3JLN0Zod3daa1ptYUM1M2tNSHo3Y3NkektsU3V4WmNzV3Y3YmxycytiTzc2a0V1Zmw1ZUhiYjc5MU82KzJ0aGFBdlF5b0o5N3FDbDlyR0tVR3lqdWZRZDNxcHdFQWtzaERxSWtHWFJhNGRpbnZmQmFNUXQzWnUwRkloMkZDSTZHWS9rZklKLzhlMWlQYllQbHBMY1R5SzM2dFE3TFV3N3pqTTNzUHNRbDMyZ05peW1zamM1eDBET0hTQ1poK1dBUGgwb20ycllEbElCczZGZktKYzhIRkI3ZHlBeUZkQ1IzckVrSUk2VTdvZkx6dGJEWWJWcTllalcrKytRWUFzR2pSSXN5ZE94Y1BQZlFRaW91TG9kVnF3VEFNaW91TElVa1NaczdFMlNweUFBQWdBRWxFUVZTY0NiWGEvck1lUDM0OGR1N2NpVEZqeG1EczJMRklURXgwckxlK3ZoN0xseS8zdU4yS2lnb0E4RHFHK29SMVBBcUVkU041ZVhsNDdiWFhjUDY4dmR5SldxM0cvUG56WFFJL0xVMmFOQWxaV1ZsWXZueTUydzhnd3pDWU5XdVdYL3Z5MEVNUGdXVlo3TisvSDBWRlJSN0xKS3JWYW93Y09SS1BQdnFveit2ZXRHbVRYL3ZTNk9XWFg4WXZ2L3ppa3FFMmR1eFliTjI2RlU4OTlWU3I2N2p0dHR1Y2duclIwZEd0bGxuc0NILzk2MTlSV0Zqb01uM0FnQUZCMmQ3U3BVdGJIWFBQUGZjZ0pDVEU4VHdpSWdKSlNVbEIyUjlmbEpTVVlPUEdqVjdIZUp0UGdUQm5mTVlJcU85ZkFkUGExeURxU3pwN2QwZ25ZWFd4VU01OUZuejY4TllIRTNJVll1Ukt5SytiRGZuWTM4SjI5bWVZOTM3dGQ5QkJNaGxoL3ZGaldQYjlGNHJKdjROOC9CeUFEL3lOTE9UYUlSUm13N3o1UGRpeWpyUnBlVVlWQXZuWVd5Qy8vall3WVZHdEwwRElWWWlPZFFraGhIUjFkRDdlZmh6SG9haW9DQXFGQWs4Ly9iUWowU0VsSlFYWjJka3dHQXdBN09VUXAwNmRpa1dMRmptV0RRa0p3VC8rOFErMzY3VllMTml4WTBlcjIvYzJoZ0poSFk4Q1lkMUlVbElTVkNvVlFrSkNjTk5OTitHdXUrNUNlSGpyemRqdnZQTk94TWJHSWpNekUwWmpVeU5nanVPZzAra3dldlJvREJreXhLOTlVYXZWZVBMSkovSGtrMC82L1RvYXQ5MjhMR0h6YWR1MmJmTnBIZE9uVDNjS1dzWEh4K1AyMjI5M0dmZnd3dzhqTEN3TUowNmNjSHI5alJpR1FVUkVCSzYvL25yY2V1dXRmcjZTampGNDhHQXdEQU5CRUNCSkV1UnlPUVlPSElnSEhuZ2c0TnZTYXJVWU1XSUVLaW9xSUFpQzQwc1VSU2lWU2lRbEpXSEtsQ200NFlZYm5KWmJzR0FCRml4WUVQRDk4ZFdvVWFPb0NXV0E4Umtqb0hscURTeDcvd1BiNmYwUUt3b2hXZW83ZTdkSWtERnlGZGpJZVBBRHhrRSs4UzdLWUNFRXNQY1I2ejhPZlA5eEVQTFB3Yno5WTlqTy91TFhLcVQ2V3BpK1h3WEx3ZStnL08wajRQdGREL2paMjVWYzJ5U2pIdWF0LzRibDBDYkF4MTY5elRFYUhSU1Q3NEZzN0d3d2N1ci9SUWdkNnhKQ0NPbHE2SHc4c0JpR3daLy8vR2ZvOVhxbm0vZWZmZlpaUFB2c3M3RFo3SDJoRzZ1bitTb3NMSXl1UVhaRGpPUXBsWWQwU1FhREFYSzUzS2MrWG9SY3pZNGVQUXFsVW9uKy9mdDM5cTRFWGMwemt4eVB1ZjRUb0Zud1N1ZnREQ0dFRUFDQWtIY1c1aC9Xd0hiaDF6WXR6MmVNaFBLV1I4SEdwZ1IyeDhqVlI3RENjbUFEekQ5K0RNbmtlbE5YYXhoMUtPU1Q3b2I4K3RzcEFFWUlJWVFRUXJ5cVdUb1RhRGptVlB6MlVTZ216T25rUFNMRU00YngvZTVTeWdqclpyUmFiV2Z2QWlGZFF2UCtaSVFRUWtoSDQ1TDdRYjNvSHhBdW40VDVoNDlneXo3cTEvSzJyTU13L0hNaDVOZmRDc1cwQldEVW9VSGFVOUtkMmM0ZmdtbmoyeERMOHYxZWxsRnBJWjk0RitUamJxZTdpUWtoaEJCQ0NDSFhOQXFFRVVJSUlZUVEwa1pjeWlDb0gxZ0oyOFhqTVArd0JrSk9wdThMaXlJcys3K0I5ZGgyS0tiL0VmSXhzd0NXYTMwNWN0VVR5L0poMnZTTzN5VTRBWUJSYWlDZmNDZms0K2VBVWRGTmRJUVFRZ2doaEJCQ2dUQkNDT2xHR0k1dGZSQWhoSkFPeC9jYUN2N0JOMkhMUG1vUGlPV2U5bmxacWE0R3B2WC9oT1huYjZHYy9SajRYc09DdUtla0s1Tk1ScGkzZndyTC92OENnczJ2WlJtNUN2SUpjeUNmY0NkbEdCSkNDQ0dFa0RaaEdCYU9Qa3BXYzJmdUNpRUJSWUV3UWdqcHlrVFIrYmxjM1RuN1FRZ2hwSFVNQXo1akJQajA0YkJkK0JYbXJSOUNLTGpnOCtKaThTWFVyWG9Tc3NHVG9KejlKekFoRVVIY1dkS2xTQktzSjNiQnRQRnRTSVlxLzVibFpaQ1B1d09LU2ZlQTBZUUZaLzhJSVlRUVFzaTFnWmM1SG9xVlJaMjRJNFFFRmdYQ0NDR2tDN09lM08zMG5KcmNFMEpJTjhBdzRQdU1CdDk3Skt5SHQ4SzBaYlZmd1ExcjVtN1lzbzVBZWN1amtBMi9DZkM5L3kvcGhxVHFjdFN2WHduYm1RTitMeXNiTkJHS21RK0JqZWdSaEQwamhCQkNDQ0hYR2tZZENxbTJFZ0RzZlpBRkc4QlJDSUYwZjFSaml4QkN1aWloNkNKTTM3NzkvOW03Ny9DYTcvZC80TTh6TWs5a0lRUWhFa0x4dFlVT3U2Z1ZxVjAxWXhON1ZHMjFVNnBCaVZGVVN4Rjd0VlpvZk5RZVFXSVdGUkpKU0NKTzlqbm4vZnNqdjd6ck9PY2s1MlE0d2ZOeFhhN3I1RFh2RTZSNjd2ZjllcGs3RENJaXlpdUpGQllOMnNGdThtK3diTnJEcFArQkZGSmZJWFg3UXFScytBYWF4SmhDREpMTVJoQ1FjZjRnbEV2N21ad0VrNWIyZ08zUVpiRHA4eDJUWUVSRVJFUlVZRjQvWWx1SWowTGFvZFVtSDlsTlZCUkpCRUVRY2g5R0JVVWRkUjlDcXRMY1lSQlJVU1ZvSU1SSFF4MTVDeGtYL3dBMGFxMXVpNCsvaE0yWFk4d1VIQkVSNVljbUxoSnBCMWRCZGV1c1NmTWtsamF3YWo4VWxvMThBQW1mWTNzZmFGNUVJVzNuOTFEOWM5V2tlUkpiZTFoOU1RaVczdTBCcWF5UW9pTWlJaUtpRDFWeTBCaW9INFJwdFVsTGU4Q2lkZ3ZJU2xjRXJCUm1pb3l5eWNwVWdzVEd6dHhoRkFrU2lmSEhwekFSOXBicCsyRkNSR1FzSnNLSWlONTlxanNYa0haZ0pUU3hqMDJhSjZ0WUV6WmRKMEZhMHEyUUlxTkNwOUVnNDh3dXBQMjUzclRMeDZWU1dIN1NHVmF0K2tGaVU2enc0aU1pSWlLaUQ1cjJaOWNTQUV3ZEZEVzJRMytFM0xPMnVjTW9Fa3hKaFBHUlVpS2lva29pZ1VYOXRvQ1VQNnFKaU40bjhpcmVzQnUzQWRZKy9wQllHLzlFcGZyaGRTaVgrU0g5MUZhZGltRXEralF4ajVDOGFpVFNEdnhrVWhKTTd0WGd2ejh2VElJUkVSRVIwVnRpOWNWZ1NKMUttenNNb2dMQm0rN2VNbG1aeXVZT2dZaUtPS25DRVZKWFQxalViZ0ZwaVhMSXZITEUzQ0VSRVZGQms4bGgrVmxYV05UNUhHbUhncEI1NlUvajVxa3lrWDU0TFZUWC80TE4xek1oTFY2MmNPT2svQk0weUFqZGtWVUZac0w5Q2hLSEVyRHhIUWQ1dFU4QTR4OTBKQ0lpSWlJcUVMSUsxV0RWcEJzeWI1K0Y2dlo1Q0lteEVGUVo1ZzdyZzhkakVmT0dpYkMzek5ySDM5d2hFQkVSRVZFUklWRTR3cWI3RkZqVWJvbTBYVXVnU1lneGFwNzZ5UjBrTHhzRTY4N2pZVkczVlNGSFNYa2xLQk9RdW0wQlZIY3ZtalRQc3BFUHJOb05OYWxpa0lpSWlJaW93TWt0WUZHakNTeHFOREYzSkVUNXd2TzJpSWlJaUlqTVRPN1ZBSW9KbTJENWFXZWpxMytFakZTa2JwdVAxTzBMSVdTa0ZuS0VaQ3JWM1l0US91Qm5VaEpNV3J3TWJJZitDT3ZPNDVrRUl5SWlJaUlpS2lDc0NDTWlJaUlpS2dJa2xqYXc3alFhRnJWYUlEVjRNVFJ4a1ViTnk3eDhCT3AvdzJIejlVekl5bm9WY3BTVUs3VUthVWQrUnNhcDM0MmZJNUhDc2trM1dMVWVBSW1GZGVIRlJrUkVSRVJFOUFGaVJSZ1JFUkVSVVJFaWM2OEJ1M0UvdzZyNTE0RFV1SCt1YTU0L1FmTEtrY2c0dlJNUWhFS09rQXpSeEVjaGVkVW9rNUpnMHRJVm9mRC9DZGJ0aHpNSlJrUkVSRVJFVkFoWUVVWkVSRVJFVk5USUxXSFZkakRrTlpzaExYZ3gxRkgzYzUranprVGFnWlZRM2I4RW0rNVRJRkU0Rm42Y0pNcThGb0swM1VzaHBDVWJOMEVtaDFYTFByQnEzZ3VRV1JSdWNFUkVSRVJFUkI4d1ZvUVJFUkVSRVJWUnNyS1ZvUmdWQkt1V2ZZeStPMHgxNnh5VXl3WkIvVGlpa0tNakFGa0p5TjAvSUhYcmQwWW53YVF1RmFBWXZRWlduL2RqRW95SWlJaUlpS2lRTVJGR1JFUkVSRlNVeWVTd2FqTVF0a04rZ01TK3VGRlRoS1RuU0Y0OUJwbVhqeFJ5Y0I4MklUa1J5V3NuSU9QY2ZxUG5XSGkzaDJMMEdzaGNQUXN4TWlJaUlpSWlJc3JHUkJnUkVSRVIwVHRBN2xrSGR1TitocnhxSStNbXFET1J1bjBoMGc2dEJqU2F3ZzN1QTZTTy9nZkp5NGRDL2ZDNlVlTWwxZ3JZZkQwVE5sMG5RV0xKdThDSWlJaUlpSWplRmliQ2lJaUlpSWplRVJLRkkyd0hMSVIxeDVHQXpManJmalArMm82VWpWTWdwQ29MT2JvUFIrYU5VS1NzSEFsTlFveFI0MlZ1SDBFeGRoMHNhclVvNU1pSWlJaUlpSWpvVFV5RUVSRVJFUkc5U3lRU1dEYnVCc1hJVlpBV0wyUFVGTldkQzBoZU9SeWF1TWhDRHU0OUoyaVFmbXdUVW4rZENTRXp6YWdwbGsxN1FqRmlPYVRPeHYxZUVSRVJFUkVSVWNGaUlveUlpSWlJNkIwa0srY0Z4Wmgxc0tqenVWSGpOWEdSU0Y0NUhLcTdGd3M1c3ZlVGtKR0cxTi9tSVAzWUpxUEdTeFNPc0IzMFBhemJEd05rRm9VYkhCRVJFUkVSRVJuRVJCZ1JFUkVSMFR0S1lxMkFUYzlwc080OEhwREtjaDB2cENxUjh2TTN5UGg3ejF1STd2MGhKTDFBeWlwL1pONzR5Nmp4TXJlUFlEZHVQZVJlRFFvNU1pSWlJaUlpSXNvTkUyRkVSRVJFUk84eWlRU1dqWHlnR1BJREpMYjJ1WThYTkVqYkc0ajBveHNCUVNqOCtONXhtaGRQa2Z6VFNLaWo3aHMxM3FKdWF5aUdCMEppWDZLUUl5TWlJaUlpSWlKak1CRkdSRVJFUlBRZWtIblVnbUwwR2toTGV4ZzFQdjM0TDBqYit5T2cwUlJ5Wk84dTlkTjdTUDdKSDVxRVo3a1Bsa2hoM1dFNGJIcDhDOGd0Q3o4NElpSWlJaUlpTWdvVFlVUkVSRVJFN3dtcHN5c1UvajlCWHFPeFVlTXp6dTVENnU5ekFWVm1JVWYyN2xFL0NFUEttckVRbEFtNWpwVllLMkE3WUNFc20vUUFKSkszRUIwUkVSRVJFUkVaaTRrd0lpSWlJcUwzaU1UU0JyWjk1c0NxVlgranhtZUduVVRLeGlrUTBsTUtON0IzaUNyOGYwaGVQeEZDV25LdVk2VWwzYUFZRlFSNTFZWnZJVElpSWlJaUlpSXlGUk5oUkVSRVJFVHZHNGtVVnEzNnc2YlBIRWdzckhNZHJycDNHU2xyeDBOSWZ2a1dnaXZhTWk4Y1Fzcm1tVVpWeWNtOUdrRGh2d3JTa201dklUSWlJaUlpSWlMS0M3bTVBeUFpSWlLaW9rVklTMFpHNkhhb3dzOUE4K0lwaEl3MGM0ZEViNEU2OGpaZXplbGs3akRlS2FxN0YvRnFWa2R6aDBGNUlMRzBoclI0V2NpcmZ3ckxKajBnc1ZhWU95UWlJaUlpSWlva1RJUVJFUkVSa1VoMTd6TFNnZ09nU1l3eGR5aEVSSVZHeUVpRE92b2ZxS1AvUWVhbEk3RHVOaG55eXZYTUhSWVJFUkVSRVJVQ0hvMUlSRVJFUkFEKy8vRjQ2eVl3Q1VaRUh4Uk5ZZ3hTMWsyQTZ2NFZjNGRDUkVSRVJFU0ZnSWt3SWlJaUlvS1Fsb3kwNEFCemgwRkVaRFpwT3haRFNFczJkeGhFUkVSRVJGVEFtQWdqSWlJaUltU0VibWNsR0JGOTBEU0pNY2dJM1c3dU1JaUlpSWlJcUlBeEVVWlVCQW1DQUkxR1UrajdKQ1FrUUsxV0Yvbys1cFNRa0lDNHVEaHpoMEZFVk9TcHdzK1lPd1FpSXJQanowSWlJaUlpTWxWYVdscWhyWjJZbUZob2EzOUltQWdqS29LdVhMa0NIeDhmYk51MnJkRDJTRTlQeDlpeFk5R2pSdytFaDRjYkhOZTNiMThNSHo2ODBPTHc5ZldGdjcrLzBlT3ZYNytPVzdkdTZlMUxUMC9IK2ZQbmtaejgzNUUyRXlaTVFLOWV2ZklkSnhIUiswN3o0cW01UXlBaU1qdk5peWh6aDBCRVJFUkVCVWlqMGFCZHUzWm8xNjVkdnRacDE2NGRoZzRkcXJkdjl1elo4UFB6ZzFLcHpOUGFGeTVjd05PbjJ2OVBMZ2dDNXMyYmgvNzkreU1tUnYvcExabVptZmp4eHgveC9QbnpQTzM3SVdFaWpLZ0lPbno0TU5MVDAxRzlldlZDMitPWFgzNUJWRlFVcWxhdGltclZxaGtjbDVDUW9QZkpBNlZTaWZYcjF5TW9LQ2hmY1NRbkp5TWxKY1dvc1k4ZVBjTEVpUk14ZCs1Y0pDVWw2ZlJmdkhnUjA2ZFB4NFlORy9JVkV4SFJoMGpJS0x3bjJJaUkzaFZDUnFxNVF5QWlJaUtpUElpTWpNVDgrZk54N05neHJYWkJFSkNabVluTXpNeDhyVzlvamZqNGVGeTllaFhXMXRhd3M3UEwwN29CQVFHWU9uVXFYcjU4S2JaTEpCSlVybHdaeWNuSldMQmdnZDdUdzlhc1dZTkRodzVoMnJScEVBVEI1TDAvSkhKekIwQkUyaDQ4ZUlEVHAwL0QxdFlXVjY5ZXhkV3JWL1dPNjlteko0WU5HNGJJeU1nYzEzTnpjOU5KREYyN2RnMDdkKzVFcVZLbDhNMDMzMEFpa1NBeU1oTHIxNi9Ia0NGRFVMWnNXWVByS1pWSzdOMjdGN3QyN1lKU3FZU1ZsUlU2ZCs0TUZ4Y1hIRHg0VU84Y0N3c0xOR3JVQ0tkUG56YTRwcjY1SFRwMDBQcmEzZDBkYmRxMHdaOS8vb2tsUzViZ3UrKyswK29QRFEwRkFEUm8wTUJnL0VSRVJFUkVSRVJFUlBSK09YRGdBRTZkT2dXWlRJWldyVnJsZTczNCtIaHMyYklGelpvMXcvLzkzLzhaSEhmOCtIRm9OQnA4L3ZubmVkckh3c0lDdzRZTncrTEZpekYzN2x3c1hyd1lNcGtNQU5DOWUzZWNQWHNXNGVIaDJMbHpKN3AzN3k3T08zSGlCUGJ0MndkYlcxdng4MTB5aklrd29pSkVwVkpoOGVMRkVBUUJLU2twK1BYWFh3Mk83ZHk1cy9pNlQ1OCtlc2ZvbXg4Zkg0OUZpeGJCMHRJU3MyYk5RckZpeFFBQTkrL2Z4OTkvLzQzWTJGaXNXTEVDY3JuMmo0ZW5UNTlpLy83OStPT1BQNUNhbWdwYlcxdDA3OTRkWGJwMGdiT3pNd0FnTURCUWJ4d0toUUlWSzFZMDJKK1FrS0MzNzgxRUdBQ01HREVDVjY5ZXhkbXpaM0hvMENHMGI5OGVBSkNSa1lIejU4OER5RXFJWmI5T1NFaklNYlllUFhxZ2RPblNldnVJaUVpYmZjQXBjNGRBUkpRdlNaT2JtVHNFSWlJaUlpcGc2ZW5wWWlXWWo0OVBnYXlaL1Zsb3FWS2xEQ2JDQkVIQTRjT0hJWmZMMGJKbHl6enY5Zm5ubitQNDhlTzRmUGt5Z29PRDBiTm5Ud0JaVldGang0N0Y4T0hEY2VqUUlYVHUzQmx5dVJ6Mzc5L0gwcVZMSVpmTE1YUG1USGg0ZU9SNTd3OEZFMkZFUllRZ0NGaTBhQkVlUEhpQUlVT0dvRnUzYmdDQWZ2MzZJVG82R24vKytTZWtVdjJubWZidDIxZHYrNXVKc0pjdlgrTGJiNzlGZkh3OFpzMmFoY3FWSzR0OXpaczN4NVVyVi9Ebm4zOWl3NFlOR0RKa2lOajM0c1VMREJnd0FJSWdvSGp4NHVqUm93YzZkZW9FT3pzN3BLYitkM3pNbThja0hqOStIRHQzN29TM3R6ZTh2THgwU3BNQm9GV3JWanBWYTM1K2ZnWXIzV3hzYkRCaHdnUk1uandaUVVGQnFGdTNMbHhkWFhIdzRFSHhpRVY5K3hpcVZtdmR1alVUWVVSRVJFUkVSRVJFUk8rb3ZYdjNRcWxVb2thTkdqbGVBV09LN0h1NWNqbzU2OUtsUytMZFhsMjdkczExVFlsRWdpTkhqdWl0M2hvNWNpUU9IejZzVmZ3QVpKMlFOVy9lUEZTdlhsMHNYSEIzZDhmSEgzK01Uejc1QlBYcTFUUDZQWDNJbUFnaktpSUVRVUI4ZkR3Ky9mUlRyUitjU3FVU3hZb1ZNNWdFTTFaTVRBd21USmlBbUpnWWZQenh4MUNyMVRoOCtEQmV2WHFGVjY5ZUlTa3BDWEZ4Y1FDQW5UdDM0dE5QUHhYdktCTUVBZFdyVjBlblRwM1FwRWtUc1R4WEVBVDA2TkVEYmRxMHdjaVJJK0hwNlNudWQrZk9IZXpidHcrVksxZkdoQWtUOE9qUkk0T3haV1ptYXZWbm43ZWIzV1pqWTROU3BVcUovWFhxMUVHSERoMWdiMitQa2lWTElqMDlIZHUyYllORUlzRzZkZXRRb1VJRmNXeDJVazFmY295SWlJaUlpSWlJaUlqZVhTa3BLZGl4WXdjQTRPYk5temtlaTVqYmtZbWZmUElKNXN5WkErQy96eVgvK3VzdmhJV0ZBY2c2ZVdyVnFsVUFzcTZ0Q1E0T0JnQ1VLVk1HYXJVYU1URXhLRmFzR0J3ZEhaR2NuSXo0K0hnNE96dERvVkFnT2pvYUZoWVdXa2t3UHo4L25SaXlUN2t5eHNPSEQ3Rmx5eGF0dGpldnlLRXNUSVFSRlJGU3FSUnVibTRvVnF5WVdNa2xDQUtTa3BMZzRPQ0F6WnMzYTQwdlhyeTRTZXM3T2pyaTFhdFhBSUN6WjgvaTdObXpXdjBTaVFRS2hRS3VycTZJam83RzBxVkxzWGJ0V2dCQWlSSWw4T09QUCtxc21aU1VoTlRVVlB6enp6OWE3UWtKQ1pnelp3NktGU3VHT1hQbXdNcktDb01IRHpZWTI3Tm56L1QyWjdmVnFWTUhBUUVCV24xanhvd1JYeDg5ZWhRSkNRbG8wYUtGVmhLTWlJaUlpSWlJaUlpSTNsKy8vdm9ya3BLU3hBU1VQdGtuVDdtNXVlVzRWb2tTSmNUWDkrL2ZCd0NjUEhsU2JGTXFsZGl6WncrQXJLcXNxMWV2b2xLbFNsaTllalV1WDc2TUtWT21vRy9mdnZEMTljV2VQWHV3YXRVcWpCczNEbzBhTlVMdjNyM0ZoLy9maklzS0h4TmhSRVhJNGNPSDliYS9mUGxTNTVqRDE0ODFOSWFWbFJXR0RSdUc1OCtmdzhuSkNRNE9EbkIwZElTRGd3UHM3ZTFoYjI4dlZwM05uVHNYbHk1ZHdxTkhqeUNSU0tCV3EvV3UrZXpaTXdDQWk0dUwyS1pTcWZEZGQ5OGhNVEVSUzVZc1FjbVNKUUVBQ3hZczBMdkcxS2xUVWJKa1NZd2JOMDVzVzdac0dlTGk0c1E1RGc0T09iNjNkdTNhb1VTSkVxaFlzYUtSM3cwaUlpSWlJaUlpSWlKNmw5MjVjd2U3ZCsrR1ZDcEZRRUFBS2xXcXBETkdyVmJqaXkrK0FHQjh0WlJLcGNMTm16ZFJzMlpOTEYyNkZJRHU5UzRUSmt3QUFBd1lNQURBZjBtdDdNOG5YN3g0QVFEaWxTeXBxYW13dDdmWDJldk5LMlB5cWwrL2ZvaUtpc3IzT3U4ckpzS0lpcEEzaisrYk9IRWl3c0xDMExoeFk0d2NPVktuQ2l5N2ZQYk5hakZEMnJadGE5UzRZY09HUWFQUm9GU3BVckMzdDBkc2JDd3VYcnlJR2pWcWlHTlNVbEt3YTljdUFOQ3F3bHExYWhWdTNyeUp5Wk1uYTUzSjI2QkJBNFA3V1Z0YmEvVmJXMXZyelBuNTU1OXg1c3daclhrYk5tekF5NWN2alRxRE42ZlM1eGt6WnFCSmt5YTVya0ZFUkVSRVJFUkVSRVRtbDVxYWlvQ0FBR2cwR25UcjFrMXZFaXl2YnR5NGdmVDBkTlNxVlV0dmYyaG9LSzVmdjQ1NjllckIyOXNiQUhENzltMUlwVkt4ZUNFMk5oWVNpUVN1cnE0QXNqNUx6VTZLMGR2SFJCaFJFZlg3Nzc4akxDd01UWnMyeGIvLy9vdmV2WHVqUllzVzZObXpwMDRaNzV2Vllqbko3U3hjUVB0SmhOYXRXK1BYWDMvRjFLbFQ5WTYxczdORGl4WXRBQUIvLy8wM0RodzRBQWNIQjBSRVJDQWlJa0ljMTc5L2Y1dytmVnJ2R2txbEVnY1BIdFQ2K2szeDhmRjZ5NFd0ckt6UW9VT0hYTjlUVHNxVUtaT3YrVVJFUkVSRVJFUkVSUFIyQ0lLQXhZc1g0L0hqeC9EdzhCQ3JzZ3BLU0VnSUFNTVA5bHRiVzZOOCtmTHc5L2NYNDdsKy9UbzhQVDFoYTJzTElPditMaGNYRjFoWldVR2xVa0dsVW9sOStpeGN1QkQzN3Qwek9WYmVDV1ljSnNLSWlwalUxRlNzWDc4ZSsvZnZSL1hxMVRGbHloUklwVkljUEhnUW16WnR3ckZqeDlDaVJRdjA3ZHRYblBObUpWazJRMGt2ZTN0N2RPclVTVy9mbTBtMXZuMzd3c1BEQStIaDRjakl5QkRiWlRJWlhGeGMwTHg1YzdGU0xmdW94SmN2WDJvbHRvQ3NhclRBd0VDOWV5WWtKQmpzeXpacDBpUk1talFKUUZZbFhIWlN6TnJhV3V1K01DSWlJaUlpSWlJaUlucC9KU1VsNGViTm0xQW9GSmc1Y3lZc0xDd0tkUDB1WGJyZzFhdFhxRnExcXQ1K2IyOXZOR2pRQUJLSkJFRFdFWTF4Y1hIaUVZd1pHUmw0OHVRSkdqWnNDQ0NyR2d5QVRpTHMwS0ZENGxVMU1URXgrYm96N09lZmY0WkdvOG56L1BjZEUyRkVSWVJTcWNRZmYveUJQWHYySUM0dURuWHExTUhzMmJNaGwyZjlOZlh4OGNGbm4zMkc1Y3VYNC9UcDAralNwUXRhdG15SitQaDRnMnY2K1BqQTJkbFpwOTNCd1VFcmtmYTZOeE5od2NIQnNMZTN4OUNoUTNOOUQ1MDdkMGJuenAyMTJ2ejgvSkNZbUFndkx5KzlDYnMzejljRmdIUG56aUU1T1RuWC9ZaUlpSWlJaUlpSWlPakQ0dURnZ0NsVHBrQXVsNk5zMmJJRnZyNjd1enRtejU2dDA1NmVubzdnNEdDY09IRUN3NFlOUSszYXRRRUFCdzRjQUFBMGJkb1VBQkFSRVFHVlNpVW0wcklUWVRZMk5scnJXVnBhaXE5Ly9QSEhYT05TcVZRSURnN0dsaTFia0pHUmdZNGRPNHA5Mlo4aGszNzg3aEFWRWJHeHNkaXdZUU1zTFMweFpNZ1F5T1Z5N055NVUyZWNoNGNIYkd4c2NQYnNXUUJaUC9qMTNSSFd0MjlmakJvMVN1OWU2ZW5wdUhuenBsRnhyVjI3Rm01dWJtalRwbzFPMzVNblQvRGJiNzloNk5DaGNISnl3cmx6NTNEejVrME1HalJJM09mcDA2ZW9VcVVLQUJqYzg4MTQ3T3pzWUdkbmgzdjM3b25uNmhyRG1HTWZYMmVva282SWlJaUlpSWlJaUlpS3J2cjE2d01BTm0zYWhORFFVS1BtK1BuNTVkaXY3NWpCdUxnNGNmM1kyRmlzWGJzV0ZoWVdTRTFOQlFCRVJrWWlKQ1FFdFdyVlFvVUtGUUFBbHk1ZEFnRFVyRmtUQU1RSC9uTTZHakUzbHk5ZnhzcVZLL0hreVJONGVIaGczTGh4Qml2V1NCY1RZVVJGaEllSEIrYk1tWU1xVmFyQXdjRkI2L2kvdkRCVThRVmsvZEFlTjI1Y250ZU9pWW5CbGkxYmNQVG9VYWpWYWxoYVdtTDgrUEU0ZE9nUXpwMDdodzRkT3FCMDZkSjQ5T2dSTkJxTm1Nd3l0S2VoZU42c0ZET0duWjBkbWpWcmx1T1lVNmRPNmIySGpJaUlpSWlJaUlpSWlONGQ4Zkh4Um4rR2F1eTRoSVFFaElTRTRQVHAwNGlJaUlBZ0NBQ3lQbmNjTW1RSUdqZHVERHM3TzZqVmFpeGR1aFJxdFZvc0RCQUVBU2RQbm9TOXZiMllxTXIrSEZLaFVKajY5Z0FBOCtiTncxOS8vUVVyS3lzTUdqUUlYYnQyaFV3bXk5TmFIeW9td29pS0VHOXZiNTAyVTZ1V2pFbWdsUzVkR25Qbnp0WGJOM2p3WUlQekhqeDRnT0RnWUp3NmRRb3FsUW9PRGc3bzBhTUhmSHg4QUFETm1qWER1WFBuY1BMa1NYejExVmU0Y3VVS0FLQldyVm9BZ0hYcjF1bmR6MUE4ZVRuZjE4bkpLZGM3dzhMQ3dwZ0lJeUlpSWlJaUlpSWllc2VOSHo4ZTQ4ZVBOOWl2VnF2RnU3dU0vWnoxeXBVckNBb0tBZ0JVcUZBQnJWcTF3dnIxNitIazVJUzJiZHVLNDRLQ2doQWVIZzVmWDE4eDZYWCsvSG5FeHNhaVhidDI0djFmMlo5RDVyVWk3SysvL29KQ29jQ2FOV3RRcWxTcFBLM3hvV01pak9nRFpHRmhBWGQzZDZQSEp5WW1ZdXpZc1FnUER3Y0FPRG82b2t1WEx2RDE5WVcxdGJVNHJrbVRKbGk5ZWpWMjdkb0ZIeDhmSERseUJKYVdsbUtwc3FFOVRZMkhpSWlJaUlpSWlJaUlxREI0ZVhuQng4Y0hyVnUzRnE5OFdiOSt2ZGFZWDM3NUJYdjM3a1hseXBVeFpNZ1FBRmxKdHcwYk5rQWlrYUJUcDA3aTJLU2tKQURhRldHbVh2R1NuSnlNM3IxNzV6cE9vVkJnNzk2OUpxMzlJV0FpaktpSU8zSGloRW5qczgrY3pZbFNxY1RCZ3dlTlh2UFZxMWNJRHcrSGw1Y1hmSDE5MGJ4NWMvRUNScVZTQ1RzN093QlpDYTF1M2JwaC9mcjFtRFZyRnA0K2ZZcW1UWnZDMXRZMnh4L3VrWkdSQnZ2cjE2K1BoUXNYR2gwckVSRVJFUkVSRVJFUlVWNjV1YmxoMUtoUkJ2dC8rKzAzL1BiYmJ5aFZxaFRtelpzbm5tcTFkZXRXUEh6NEVNMmFOWU9IaDRjNFhsOGl6TTNOemVoNElpTWpJWlBKVUtaTW1Wekg1dWNlc3ZjWkUyRkVSZHlpUllzS2ZNMkVoQVFFQmdZYVBkN0J3UUZ6NTg3RlJ4OTlwTlBYcDA4ZmVIdDc0OXR2dndVQWZQbmxsemh5NUFqQ3dzSUFBRDE2OUFBQWc4Y1ZCZ1lHd3NuSnllQ2RaaTR1TGtiSENlU2NWQ01pSWlJaUlpSWlJaUxLajVZdFcrTFNwVXVZT25VcW5KMmRBV1FkaWZqcnI3L0N6czRPUTRjTzFScWZtSmdJUURzUnRtSERCcVAzYTlXcUZaeWNuRXlhUTlxWUNDTXE0clp2MzI3UytISGp4aUVxS2lySE1XNXViZ1ovY09wTEl0bmIyK3ROZ3FXbnAwT3BWT0x4NDhkaW02V2xKZHEyYll1MWE5ZENKcE1oTEN3TUZTdFdSSWNPSGZUdUZ4Z1lDRHM3TzRQOWI3cDM3eDZlUDM4T0FFaEpTZEY1eXNIT3pnN05talhMY1kxVHAwN3hqakFpSWlJaUlpSWlJaUl5bWF1ckszNzg4VWZ4NjJ2WHJtSHUzTGtBZ0lrVEo2SkVpUkphNDJOaVlnQmtmY1pLNXNGRUdGRVJsLzFVZ2JGa01sbUJ4NkJXcS9XMng4YkdBb0RXSlkwM2I5N0V4bzBiWVdGaEFhbFVpalZyMW1EWHJsMW8yclFwR2pSb2dJb1ZLNXI4bnJLRmg0ZGo2dFNwU0V0TEF3RE1uejhmTTJmT2hKV1ZGWUNzNmpOSFIwZDA3ZG8xeDNYS2xpMHJQb2xCUkVSRVJFUkVSRVJFbEJlblRuSzl5bDhBQUNBQVNVUkJWSjFDUUVBQU1qTXpNWGp3WURSczJGQ3IvLzc5KzdodzRRTGtjam5jM2QzTkV5UXhFVVpVMUczZXZObWs4UzlmdmpScGZFcEtDbVF5R1N3dExjWGpEQzB0TGNWK0J3Y0hQSHYyRE9mT25VUDU4dVhGZHBWS0pWYXJaZjhRUDNQbURCWXRXZ1NWU29WdnYvMFdWYXRXeGFwVnEzRCsvSG5zMnJVTHUzYnRBZ0JZVzF0RG9WREExdFlXSGg0ZWtFcWxHREZpQkFSQmdFYWpnVWFqZ1VxbFFtWm1Kakl6TTFHMmJGbjA3OThmMDZaTlExcGFHaVpObW9UYnQyL2p3SUVER0RKa0NMcDA2WUw2OWV1alQ1OCtZbElzSjEyN2RvVktwVUphV2hwVUtoVXNMQ3lNbWtkRVJFUkVSRVJFUkVUbUZSY1hoMTY5ZXBrOHo5anJWSTRkTzVickdKVktoWFhyMW1IMzd0MEFnRUdEQnFGNzkrNFlQbnc0bmoxN0JqczdPMGdrRWp4NzlneUNJS0I5Ky9aRzNkOFZHUmtwZm01cWFXbUpxMWV2QW9CNER4bmxEUk5oUkVYY3I3LytXcWpyYjk2OFdVeFFaYXRidDY3NHVuMzc5dGk2ZFN0bXpKaWhkNzZkblIxYXQyNk54TVJFeko4L0h5cVZDaU5IamtUejVzMEJBSFBuemtWc2JDeENRME54NTg0ZFBIejRFRWxKU1ZBcWxZaVBqd2NBQ0lLUVk0eDkrdlRCZ1FNSGtKYVdobjc5K3FGMTY5Wm8wYUlGSkJJSjl1L2ZqeFVyVm9oakpSSUpaREtaK0VzdWwwTW1rMEd0VmtPbFVpRWpJd05xdFZwcnp4a3pacUJKa3lhbWZlT0lpSWlJaUlpSWlJam9yWlBMNVhCemN6TnJEREtaRE5IUjBiQ3lzc0tFQ1JQRXowTGQzZDF4Ly81OThWb1dlM3Q3dEd6WkVvTUdEVEpxM2VuVHArdTk5cVo2OWVvRkYvd0hpSWt3b2lMT21DY1FYdWZuNTRmSXlFaUQvVzV1Ym5CMWRSVy9idFNvRVY2OGVBR0pSQUs1WEE1UFQwOTA2dFJKN0I4d1lBQnExcXlKQnc4ZWFCMlJLSkZJNE9qb2lFYU5Hc0hCd1FGQTFwTVBaY3VXMVNrQmRuRnh5Zlc0UXVDL2hGaDJaVmoyYTdsY2ppcFZxa0NqMGFCMzc5NEFzdjZETjJyVUtIVHMyQkVoSVNINDk5OS9FUjhmTDFaNVpWZVRaYjhHc3Y0RHBWQW9JSkZJeEYrV2xwYnc5dmJPTlRZaUlpSWlJaUlpSWlJeVB5Y25KMnpZc01Hc01VZ2tFa3lhTkFtSmlZbGFTYmx2dnZrRzMzenpEVlFxRllDc3p6Qk5VYk5tVFVna0V2RkJma3RMUzlTb1VRTkRoZ3dwMFBnL05CSWh0MUlNSWpLTDJOaFlxRlFxbENsVDVxM01leGVvVkNxVC8rUHhQa2lhMGdMNC80bEJpNCsvaE0yWFk4d2NFUkc5ajVJbU44dDFqSDNBcVVLUGc0aW9NUEZuSFJFUkVaRmh5VUZqb0g2UWRYV0s3ZEFmSWZlc2JlYUlpQXlUU0NRU1k4ZCtlSjhvRTcwalhGeGMzdXE4ZDhHSG1BUWpJaUlpSWlJaUlpSWlvcnlUbWpzQUlpSWlJaUlpSWlJaUlpSWlvc0xBUkJnUjBUdEVJcE9aT3dRaUlpSWlJaUlpSW5vUFNlU1cvMzJSbm1LK1FJZ0tHQk5oUkVSRm1VWWozZzhHQUxBcFpyNVlpSWlJaUlpSWlJam92U1Z4L08vS0ZYWE1Rek5HUWxTd21BZ2pJaXJDTW0rYzB2cGFZcTB3VHlCRVJFUkVSRVJFUlBSZWsxZHBLTDdPdkhvQ1VLdk1HQTFSd1dFaWpJaW9pRkpILzRPMGZTdk1IUVlSRVJFUkVSRVJFWDBBTEQ3NkdGS24wZ0FBemJNSFNEdTBtc2t3ZWkvSXpSMEEwZnRFSFhVZlFxclMzR0hRdTB6UVFJaVBoanJ5RmpJdS9nRm8xT2FPaUlpSWlJaUlpSWlJUGdSeUMxajdqa1hLcG04QlFVREcvM1pCZGY4cUxHcTNnS3gwUmNDS0p4VzlyK1NldGMwZFFxRmlJb3lvQUtYdFh3SDFnekJ6aDBIdkc0a1VFRFM1anlNaUlpSWlJaUlpSXNvSCtVZU5ZTzA3Rm1sN2Z3UUVBWnBuRDVEKzV3TnpoMFdGekQ3Z2xMbERLRlE4R3BHSXFLaVNTR0JSdnkxZ1pXM3VTSWlJaUlpSWlJaUk2QU5oK1hFbjJQWmZLQjZUU1BTdVkwVVlVUUdTbGFsczdoRG9QU0JWT0VMcTZnbUwyaTBnTFZFT21UZER6UjBTRVJFUkVSRVJFUkY5UU9RZk5ZSmQ1VitSZWZzc1ZMZlBRMGlNaGFES01IZFlSSG5DUkJoUkFiTDI4VGQzQ0VSRVJFUkVSRVJFUkVUNUo3ZUFSWTBtc0tqUnhOeVJFT1VMRTJGRVJFUkVWT1FrSkNSQUxwZWpXTEZpUm8yUGk0dERjSEF3ZkgxOVVhWk1tVUtPN3UxS1QwL0h2Ly8rcTdmUHk4dnJMVWZ6bjJ2WHJpRXlNbEtudldQSGpnVytseUFJT0hEZ0FKbzFhd1o3ZS9zQ1g3K3dxRlFxVEo0OEdZMGFOVUtUSmsxUXV2U0hlN1JNV2xvYS92MzNYNVFwVThib3Y5ZEVSRVJFUkVRRmdZa3dJaUlpSWlwU1FrSkNzSERoUW5oNmVtTGx5cFdReXczL2t6VWlJZ0pidDI3RjhlUEhvVktwRUJFUmdaVXJWK2E2UjBwS0N1Yk1tWU92dnZvS3RXdlhMc2p3RGRKb05KQktUYitpOTU5Ly9rSGZ2bjMxOWwyNmRDbS9ZZVhaM3IxN2NmRGdRWjMyZ2s2RVJVVkY0YnZ2dnNPbFM1Znc1NTkvWXVYS2xYbjZQcHBEZUhnNFFrTkRFUm9haW9DQUFIaDVlYUZ4NDhabzJyUXBxbFdyWnU3d0NrMUtTZ3FPSERtQ2h3OGY0dEdqUjNqMDZCR2lvNk1oQ0FJR0RScUVZY09HbVR0RUlpSWlJaUw2Z0RBUlJrUkVSRVJGUWxKU0VoWXZYb3dqUjQ0QXlFcnl6SjgvSDdObXpkSVorK0RCQTh5ZlB4OWhZV0ZhN2VmT25jUFJvMGZSdW5YckhQY0tDZ3JDaVJNbmNPTEVDVFJ1M0JnalI0NUVwVXFWOGhWL2Ftb3FZbU5qRVJNVGcyZlBuaUVtSmdaUlVWRjQrdlFwbmo1OUNrRVFjUERnd1hjbWlXTnVnaUJneDQ0ZFdMbHlKVkpUVXdFQUZ5NWN3QTgvL0lDSkV5Zm1PcjkrL2ZvRkZrdGVFNDV2enJ0Nzl5N3UzcjJMaXhjdllzT0dEUVVhb3lFVktsVEFybDI3OVBiZHZYdlg1UFdrVW1tdWYxZHNiR3l3YytkTzNMbHpSNmR2OSs3ZEdEUm9VSTRKYmlJaUlpSWlvb0xFLy9zZ0lpSWlJck1MQ3d2RDVNbVQ4ZUxGQzYzMkF3Y093TTNORFg1K2ZscnRwVXVYUm5SMHRONjFsaTFiaHM4Kyt3eTJ0clo2KzIvY3VJRnQyN2FKWDU4K2ZScG56cHpCRjE5OGdXSERodWs5V2xFUUJJU0doaUkrUGg0SkNRbElTRWhBZkh3OG5qOS9MdjVLVGs0MjZuM1dxVk5INy9vU2lTVFgrYWFLajQ5SFdscWFTWE9Ld3RHU0dvMEcvdjcrdUhEaGdrN2Z0bTNiNE9YbEJSOGZIek5FWnBxTEZ5L3FiZi9razAvZWNpVDY5ZXJWeStRNU5qWTJPSDM2Tkc3Y3VKSGp1S1pObStwTmhNWEh4MlA3OXUyb1diTm1ybnRaV2xxaVNwVXFKc2RJUkVSRVJFVDBPaWJDaUlpSWlNanMzTnpjSUpQSjlQYXRYcjBhWGw1ZStPeXp6OFEyVzF0YlRKdzRFWk1uVDlZWkh4Y1hoNDBiTjJMa3lKRTZmWm1abVpnN2R5NDBHbzFXdTBhandlSERoM0hpeEFrRUJ3ZnJKSU1rRWdtKy8vNTdQSHYyTEM5dlQzVGl4QW1kUk5qMzMzK1B5TWhJekowN0Z3NE9EdmxhLzAzVHAwL1htMHpLU1hZVjA5NjllekZ2M2p5VDl6U2x5bW5yMXExNjd6bVRTcVZvM2JxMXdkZ1hMbHdJZDNkM281SXA1cEthbXFwVHNaaXRxQ1RDOG1QQWdBRjVucnRzMlRLanhybTR1T0R3NGNONTNvZUlpSWlJaUFnQWVDNExFUkVSRVptZHM3TXpBZ0lDWUdGaG9kTW5DQUptekppQkowK2VhTFczYU5FQzN0N2VldGZic21VTG9xS2lkTnJYclZ1SEJ3OGVHSXhqeElnUkJpdWlDaUxwRWhJU0FrRVF4SytYTEZtQzdkdTM0KysvLzBhdlhyMFFFUkdSN3ozZUY3Nit2dkQxOWRYYmw1bVppU2xUcGlBaElVRnZ2NmxWY0lYaDRzV0x5TXpNMUdsM2NuTENSeDk5WklhSWlJaUlpSWlJUGt4TWhCRVJFUkZSa1ZDalJnMk1IejllYjkrclY2OHdhZElrblFUSHVISGo5TjY1bFpHUmdSVXJWbWkxM2JwMUM3Lzg4b3ZCL1gxOWZmSDExMThiN0s5V3JWcE80UnNsTmpaV1BGSnU2ZEtsV2tjMHhzVEVZTkNnUVRoNDhHQys5M2xmVEp3NEVSNGVIbnI3WW1Oak1XM2FOSjNxUGdCNC92eDVZWWVXcXpObnp1aHRiOVNvVWFFY2cwbEVSRVJFUkVUNjhXaEVJaUlpSWlveXVuWHJob3NYTHlJa0pFU25MejQrSGc4ZlB0U3FwcWxjdVRJNmRPaUEvZnYzYTQyMXQ3ZEh4WW9WeGJ1M01qSXlNR3ZXTEtqVmFyMzcxcXRYRDFPbVRNa3hOazlQVDVQZVM5V3FWZUhxNmlyK0tsdTJMTXFWSzRkeTVjcGh6NTQ5K1AzMzMzWG1aR1JrWVBiczJYanc0QUZHalJyMXdTZE1ySzJ0TVgvK2ZQVHQyMWR2ZGRXRkN4Y1FGQlNFRVNOR2FMWGZ1blZMNzNvU2lRUno1c3d4dU4rQ0JRc0twSm9zKzA0NWZUNzk5Tk1jNTVZdVhUcFBSMUlDd0tCQmcvSTBqNGlJaUlpSTZIM0dSQmdSRVJFUm1ZV2h1My9xMTYrUDBOQlFxRlFxc2MzSnlRa0RCZ3pBdzRjUDhmRGhRNjN4NWN1WDEvcTZXclZxOFBYMWhiVzFOZjc0NHc4QVdjZlVHVG9TVVM2WG8zbno1amg2OUtoT1g5T21UYUZRS0FBQWxTcFZncXVySzRvWEx3NW5aMmNVTDE0Y3hZc1h4N0ZqeC9EdnYvL3F6UDN0dDk4TXZuY2ZIeDlFUkVSZ3o1NDlldnMzYjk2TXlNaklQQ2RFOHVyMXhGdkRoZzJ4Wk1rU2cyTzNiZHNtM2lmMk9rTnpKazZjbUtlWUtsZXVqTUdEQjJQVnFsVjYreE1TRXNTRVo3WlRwMDdwSFd0blo0ZDI3ZG9aM0NzZ0lDQlBNYjRwUER3Y2NYRnhPdTJXbHBabzNMaHhqbk90ckt4UXUzYnRBb2tqTDBKRFEyRnJhd3NBMkxScEUxYXVYS25WWDdGaVJRRC8zU1duMFdodytmSmwvUG5ubndnSkNjR3JWNi9nNE9DQWpSczM2dnpkZk4zang0L1JzMmRQWkdabW9rNmRPbWpUcGcxYXRtd0pSMGZIUW5wblJFUkVSRVQwb1dJaWpJaUlpSWpNWXViTW1VYVBUVWhJeURFcDg3cUlpQWlUN3RwU3FWUUcxOTY1YzZlWUNDdFpzaVFPSERpZ015WThQRnh2SWl3bk1wa00wNlpOUTRVS0ZiQjgrWEs5eC91ZFBIa1N3NFlOdytEQmcwMWErM1VUSmt6QXExZXZ0TnJpNCtNeGJkbzB2UlZXdlh2M0ZsOW5WN0laWWlqWjFLeFpzenpGbXBQKy9mdmo1TW1UV3BWZUxpNHVtREZqQmo3KytHT3RzYkd4c1hvckNnR2diTm15ZWRvL0pTVkZUQTRadzlEK24zenlpZmpuNlYzdzk5OS82N1ExYjk1Y2ZDMElBa2FNR0tHVEVIMzU4aVhHakJtRFRaczJ3Y0hCUVdjTlFSQXdkKzVjWkdSa0FBQ3VYTG1DSzFldUlDQWdBTzNidHpmcFp3TVJFUkVSRVZGdWVFY1lFUkVSRVpHWjlPN2RHMHVXTElHVmxaWGUvcGN2WCtwTldCbkwwOU1UdFd2WDF2cTFmLzkrdld0V3ExWU5JMGVPelBOZWhVa3FsV0w2OU9uaWZYQStQajdZc1dPSFRoSU1BTDcvL251RDM3Tzgzdk8yWWNNR3hNYkdJaVVsQldscGFVaExTNE5TcWRTYndCUUVRVzkxSVFDMGF0VXFUL3ViUTNKeU1zTEN3blRhVzdSb0liNldTQ1NZT25XcTNpUmhaR1FrSmsyYXBQZjM0cGRmZnNIVnExZDEycTJzck5Delo4OThSazVFUkVSRVJLU05GV0ZFUkVSRVJHYlVwRWtUQkFZR1l1ellzVnIzVTdtN3V5TW9LQWl4c2JFRnR0Zk9uVHZ4di8vOVQ2ZmQxdFlXQ3hZc2dGd3V4ODgvLzR6VnExZm5lWS82OWVzYlBiWlhyMTdpYTMzSExMNnVTcFVxR0RseUpDcFZxbVR3bnEzZmZ2c05KMCtlTkxoR2J0VnFodTVrMjdScEV6WnQycVRUZnZUb1VUZzdPMnUxWGI5K0hjK2VQZE1aYTJWbGxldXhpRVhKK2ZQbmRlN1VxMWl4SXBLU2tuRGp4ZzJ0OWkrLy9CSmJ0bXpSYXBOSUpOQm9OUGpmLy82SEVpVktpTzJ4c2JFRy8zejE3dDBiNmVucFd1dVhLMWNPVGs1TytYMDdSRVJFUkVUMEFXTWlqSWlJaUlqSXpPclhyNC9seTVkajdOaXhTRWxKZ1llSEI0S0NndURzN0Z4Z2liQi8vLzBYUC83NG85NitiNy85RnVYS2xTdVFmUXBUdjM3OURQWnQyYklGZ1lHQkJ2dGRYVjNScUZHakhOZTN0YlhWT1VyU2tQTGx5K3Nrd1FEb1BUNFRBRDc5OUZPVGpsYzBOMFBISWc0WU1NQ28rWUlnNE5xMWE3aDI3WnJSZTY1ZHV4WnIxNjdWYXBzK2ZUcDhmWDJOWG9PSWlJaUlpT2hOVElRUkVSRVJFUmxoOHVUSmV0dnYzTGxqOVBocTFhcWhmLy8rZXNmWHJWc1hLMWFzd1BMbHk3Rmt5WklDcllKUnFWU1lQbjI2VnNWWnRnNGRPcUJ0MjdZRnR0ZmJKZ2dDWnMyYWhjT0hEK2M0cm4vLy91TFJpb1pVcVZJRk1URXhSdTFibzBZTm5iYlUxRlNEeHlLNnVia1p0VzVHUm9aT3haVTU2RXVFdFdqUkFoczJiREJETkVSRVJFUkVSSG5IUkJnUkVSRVJGU2w3OXV3eE9tbFFVSXc1emk4a0pNU2tOZldOejhqSXlIRk9yVnExOFBQUFA1dTBqekhXckZtRFc3ZHU2YlNYTDEvZVlJTHZYU0dSU1BEeHh4L2p5SkVqT2tmNVphdGF0U3ErL1BMTFhOZnEyYk1uVHA4K0RVRVFjaDJyNzc2eG8wZVBJaVVsSmZlZ2N4QWRIVzEwMVZWaCtlZWZmM1FxRVYxZFhWRzFhbFV6UlVSRVJFUkVSSlIzVElRUkVSRVJFWm5COCtmUDhjMDMzMkQ0OE9FbTNhdGxxcXRYcitLWFgzN1JhYmV3c01EQ2hRdDFqdXVyVjY4ZWhnOGZudXU2SVNFaGVxdmhETTNWZHk5VTkrN2RVYng0Y2ZIcksxZXV3Ti9mUDllOWJXeHNjT0xFQ2ZIcnRtM2J3dHJhR3Q5Kyt5MVVLcFhXV0Z0Ylc4eWZQei9YYWpBQThQYjJ4c3laTTdGczJUSWtKU1hsT05iTHkwdW5iZnYyN2JudThTNHdkQ3dpRVJFUkVSSFJ1NGlKTUNJaUlpSXFrcFJLcFU1U282QTVPam9XNnZxR3hNZkhZOWl3WVhqMDZCRkdqQmdCZjM5LzlPM2J0MUQybWp0M0xqUWFqVTc3VjE5OUJTY25KNTNLbjlxMWE2TjI3ZHE1cmhzWkdhazNFVFp3NEVDOTQvVWx3bng5ZmJVU1NvSWc1Rm8xQndBeW1VeW5yWG56NWxpOGVERW1UNTRzVm9iSlpETE1temNQRlNwVXlIWE5iQjA3ZGtUcjFxMFJGaGFHNk9ob3BLZW5ReXFWUWlxVlFpNlhpNzgrK3VnanJYbFhybHpCM2J0M2pkNm5LTXNwRVhicDBxVzNIUTRSRVJFUkVWRytNQkZHUkVSRVJFWFMrUEhqY2VYS2xVTGR3eHdmNmljbUpvcEpNQURRYURSWXZudzVidDY4aWRtelordFVhT1ZYWEZ5YzN2Yk5temRqOCtiTk91M3ZjcUtqYWRPbW1EOS9QcVpPblFxSlJJSTVjK2FnU1pNbUpxOWpaV1VGYjI5dmsrWnMyclRKNUgyS290VFVWRnk3ZGsycnpkblpHYlZxMVRKVFJFUkVSRVJFUlBuRFJCZ1JFUkVSMFZ1U25wNk9FU05HNE1HREJ6cDlJU0VoZVB6NE1aWXZYdzRYRnhjelJLZHQ3OTY5bURkdm5zbnpDdk9ZeDV6Y3VIRURrWkdSQUlDR0RSdkMzdDRlR28wR2h3OGZMdEI5MnJWcnA5TjI5KzVkdlZWVTc2S3dzREJrWm1acXRkV29VVVByYU1rTEZ5NWd4SWdSaFJySHlaTW5VYXhZc1VMZGc0aUlpSWlJUGd4TWhCRVJFUkdSV1l3ZlAxNXZ1NU9UMDF1T3hIQXN6czdPNG10OWxWS1JrWkhvM0xrekJFSFE2VE5VV2JWNzkyNTgvLzMzT3NrR0FMaC8vejc2OWV1SHdNQkF2WGRRa1dGNzkrN0Z2bjM3dE5xT0hEbFM0UHZvUzRRRkJRWGxhUzFqcXU4dVg3Nk1vVU9INW5tK3FlcldyUXNQRHcrdFpPMjVjK2NRRXhPRFVxVktGZmgrUkVSRVJFUkVoWTJKTUNJaUlpSXlpMTY5ZXBrN0JGRmVZd2tPRHRhYkJNc21DQUl5TXpOaGFXa3B0blh1M0JtZW5wNllNR0VDRWhNVGRlYkV4Y1ZoMEtCQldMUm9FVDc1NUpNOHhVVnZ6L1hyMXhFYUdtcnVNQXFNcGFVbFpzK2VqUUVEQm9oM3JXVmtaT0RubjMvRzFLbFR6UndkRVJFUkVSR1I2WmdJSXlva2FXbHBzTGEyTm5jWVJFUkVWRWhTVTFPeGYvOStnLzBhalFiejU4L0hnd2NQRUJnWUNIdDdlN0d2VnExYTJMUnBFMGFQSG8zSGp4L3J6RTFKU2NIT25Udk5tZ2h6Y0hESXNTcnQyYk5uU0VwSzBtazNwWkxOeXNwSzYrdDY5ZXJwVkRsNWUzdERvOUVZdmViYmR2UG1UWE9IVU9DcVZhdUdObTNhYUIwcnVYLy9mZ3dlUEJnbFM1WTBPTS9HeHNia3ZUUWFEZExUMC9NVUp4RVJFUkVSa1RHWUNDUEtoM2J0MnNITnpRMXIxcXpSNlpzOWV6WmlZMk94ZlBseTJOblpGZWkrS3BVS2h3NGRRdnYyN1NHWDYvNDFQblBtREdReUdSbzJiQWlKUkZLZ2V4ZEZhclVhTVRFeEtGT21qTGxESVNLaUF1VHY3NCtYTDEvbWFXNWNYQnpXcmwyTDU4K2Y2KzJYU3FYbzFxMWJmc0pEY0hBd2xFcWx3ZjVwMDZiaDJMRmpBSURCZ3dkajVjcVZXa21FY3VYS1llUEdqUmcxYWhRaUlpSzA1alpyMWd3TEZ5N01WM3pabGk5ZnJqZVJkT2JNR1d6ZXZGbXI3ZldIZUpvM2I0N216WnNiWEhmMjdOazRlUENnVHZ2V3JWdnpFZTI3cDJyVnFpYU56NjZ5S29qeHBxNGxrVWkwN3ZyS1NlL2V2YlVTWVNxVkNnY09ISUNmbjUvQk9hZFBuellwSGdDSWlJaEEzNzU5VFo1SFJFUkVSRVJrTENiQ2lQSWhNek5UNy8wZThmSHh1SHIxS2p3OVBRczhDUVlBeDQ0ZHc4cVZLL0hvMFNPTUdUTkdxKy9seTVkWXNtUUpsRW9sSms2Y2lEWnQybWoxNS9UaFJWNXMyTENoUU5jelJCQUVKQ1ltNHNXTEY0aUppVUZVVkJRZVAzNk1SNDhlNGVIRGg1QklKTmkzYng4R0RScUV5TWhJbzlaMGMzTjdhL0VURVpIcGF0YXNhZkljalVhRDdkdTNZL1hxMVVoSlNkRTd4c1BEQTlPblQ4L1QrdG1VU2lVMmJkcVU0NWpzSkJnQS9QUFBQeGc0Y0NDQ2dvSzBIdHh3Y0hCQVVGQVF4bzRkaXl0WHJnQUFXcmR1amJsejUwSW1rK1U1dnRmVnFWTUhHbzBHWjg2Y1FkbXlaZUhoNFFFQU9IWHFsTTdZN0Q3U1QxOFNxV3JWcXBCS3BVWlhyVFZzMkxEQTRqRjFMVDgvUDR3WU1jS29zVjVlWHFoZXZUckN3OFBGdHYzNzkyUEFnQUVHNSt6WXNjT2tlSUNzeWtJaUlpSWlJcUxDeEVRWWtRbmk0K094WmNzV05HdldEUC8zZi85bmNOeng0OGVoMFdqdytlZWZHNzEyVEV3TWV2ZnViZFRZbzBlUElqUTBGQWNQSGtTdFdyWFFyRmt6c1M4b0tBaEtwUktmZnZxcFRoSU1nTkZKb3J3eTlqMFl3OExDQWhzM2JnUUFYTHg0RWRPbVRkUHFsMGdrY0hGeFFkMjZkZUhwNlltTWpBeXhyME9IRGptdXJlOEpkaUlpZXJlRmg0ZGp3WUlGdUhQbmp0NSt1VnlPL3YzN1krREFnYkN3c01qWFhwczNiOVo3TEdCT29xS2lNR1RJRUt4WnN3Wmx5NVlWMjIxdGJSRVlHSWpSbzBlalRKa3ltRFZybHRGVk83bFJLcFhZdjM4L2R1ellnU2RQbnFCYnQyNzQ1cHR2QUFDM2I5L1dHZS9wNlNtK3JsKy9mcDcyTkdYZW5qMTc0T2JtbHFkOTNqUisvSGl0Sk0vSmt5ZXhhdFVxcEthbVl0V3FWU2hmdnJ4UjYxeTVjZ1hmZnZ1dDNqNTkvNzZ3dGJXRnU3czdIang0QUNEcmVNRFUxTlE4dklPaXg5dmJXeXNSOXVUSkU0Ti92d0FnSUNEZ2JZUkZSRVJFUkVSa0VpYkNpRXp3OU9sVDdOKy9INlZLbFRLWUNCTUVBWWNQSDRaY0xrZkxsaTJOWHR2YTJob3RXN2JFMmJObmtaS1NvalgzelRhSlJJTEpreWRqOE9EQldMNThPZXJYcnc4N096dGN2bndaeDQ4ZlI5bXlaVEZwMGlTRGV4VkVKWlNmbjUvZXBGcE1URXkrMW4zZDZ4OVMxcTVkRzEyN2RrV3BVcVZRcGt3WlRKczJEZVhLbFRQNFB0NnNsSHNURTJGRVJPK1A1T1JrckZpeEFydDM3elpZbFZPOWVuWE1tREVEbFNwVnl2ZCtqeDgveG0rLy9aYnJ1QUVEQm9nUGRHUjc5dXdaQmc4ZWpIWHIxbWtsdzJ4c2JMQml4UXBZV2xvV1dCSXNLaW9LUFhyMDBFcktIRHQyREJNbVRJQWdDSG9UR3BVclZ5NlF2YzFCb1ZCQW9WRGc2ZE9uQ0FnSXdKa3paOFMrWmN1V1llUEdqYmxXMldrMEdwM2ZzMncyTmpZR3E2bTh2THpFUkZqMnY4L2VCL1hxMWRQNWZseStmUG1kL25OQ1JFUkVSRVFmSGliQ2lFeVFuZVI1L1lPck4xMjZkQWxQbno0RkFIVHQyalhYTlNVU0NZNGNPUUlIQndkTW1USUZmbjUrU0VsSndaUXBVOFF4K3RxY25Kd3dlZkprMk5qWXdNN09EaWtwS1ZpMmJCbXNyYTB4ZS9ac0tCU0t2TDdOZkhuOUdDaDlsRW9sdnZ6eVM2UEd2czdTMGhKRGh3N05WMnhFUlBSK09uZnVISGJ1M0ttM3o5cmFHc09IRDhkWFgzMVZJQWttUVJBd2I5NDhyU3BrUTBhT0hJbTR1RGlkaHkvS2xTc0hCd2NIdmJHYUtqNCtIaTlldk1DTEZ5OFFIeCtQNTgrZkl5RWhBV1BHaklHcnF5c1VDb1ZXSWl3eE1SRWhJU0ZRS0JSNmo0NnNYYnUyeVRFVUpTRWhJWmcrZmJyTzcwOUVSQVNXTGwyS3laTW41emgvMDZaTnVIdjNydDYrL3YzN28wU0pFbnI3c3F2TlBEdzg4UFhYWDc4M2lUQjk5NjlldTNhTmlUQWlJaUlpSW5xbk1CRkdaSUpIang0QkFQNzY2eStFaFlVQkFCSVNFckJxMVNvQVFNK2VQUkVjSEF3ZzY0TUR0VnFObUpnWUZDdFdESTZPamtoT1RrWjhmRHljbloyaFVDZ1FIUjBOQ3dzTFNDUVNvMk9JaW9wQ3YzNzljaHd6ZVBCZ3JhLzFKWnpTMHRKdzc5NDlyY28ydFZxTlJZc1dvWFhyMW1qUW9JSGU5My81OG1XMGJ0M2E2SGlKaUlqMENRZ0l5Tk45UXFaS1MwdkRzbVhMc0d6WnNqeXZjZW5TSmZIMTd0Mjd4YnU4akRGOStuVEV4c2Jpd29VTEFJRG16WnRqL3Z6NXNMUzAxRHRlRUFRa0pTVnBKYmR1M2JwbGNIMUQvMDMyOC9ORHNXTEYwS1JKRSt6ZXZWdXJiOHVXTFhvVEdiYTJ0cWhhdGFxeGI2MUkyYjU5TzlxMmJZdmF0V3ZEenM0TzhmSHhPbU4yN05nQmQzZDNkTy9lWGU4YTE2OWZ4NW8xYS9UMlZhcFVDWDM3OWpXNGY3bHk1U0NWU2pGOSt2UUN1OXV0S0hCMGROUnB5Nm42Ly9XL0s4YUtpSWpJOFh0TFJFUkVSRVNVWDB5RUVabmcvdjM3QUxMdW5NaW1WQ3F4Wjg4ZUFJQzd1enV1WHIyS1NwVXFZZlhxMWJoOCtUS21USm1Ddm4zN3d0ZlhGM3YyN01HcVZhc3didHc0TkdyVUNMMTc5MFptWnFaSk1jamxjcDI3Tko0OWU0Yk16RXlVSzFmTzZLVGFEei84Z0wvLy9odnIxcTJEcTZzcmdLeDd1RTZkT2dWUFQwOVVxVklGcWFtcEtGV3FsRGhuMzc1OU9IandJR3JVcUdGU3pPWVFHQmhvN2hDSWlPZzljL2Z1WFN4ZHV0U2tPWEs1SEFFQkFmRHo4NE9ibXh1NmR1MktreWRQYWlXNlhuOGRIeDhQdFZxZDcxZ1RFaEpRckZneHRHblRSaWNSRmg0ZWpudjM3dW5NcVYyN3RsYlZYR2hvYUk1N0xGeTRFSC84OFlkT2UyN3pYbWRqWTJQMFdFTzJiZHVHSlV1VzRLT1BQa0xObWpVeGE5WXNqQjA3Rm9JZzZJeGRzbVFKRkFvRjJyZHZyOVgrOU9sVFRKdzRVZS8zWGlhVFljNmNPVG5lSzFlK2ZIbjA3TmtUTld2V3pEWGUzSkpGang4L2hwK2ZIeElURTNOZEs1dENvY0RHalJ2aDRlRmg5QnhqNkt0U2ZQSGlSWUh1UVVSRVJFUkVWTmlZQ0NNeWtrcWx3czJiTjFHelprM3hRN0JXclZwcDNiYzFZY0lFQUZsM2dnQVE3OUNxV0xFaWdQOCtPQ2hkdWpRQUlEVTFGZmIyOW5yM2E5V3FsZDUyRnhjWG5YdXhoZzRkaWdjUEhpQW9LQWhXVmxaR3ZaL2V2WHZqOU9uVFdMbHlKZWJQbnc4Z3EzSk1KcE9oUllzV0dEWnNHRXFYTG8wZmZ2Z0JBSkNlbm82UWtCQlVxVklGVmFwVU1XcVBnaFFZR0toenRGUmtaS1RXOStuMXlqZmVBVVpFUkFVcE9Ua1pVNlpNMFRseXo4cktDbTV1YnVMRE12clkyZGxoL2ZyMU9ISGlCRWFPSEZuWW9RTElPakt4ZlBueXFGdTNMbHhkWFJFZEhhM1ZyKzlveDZaTm0ycDliV3RybStNZWhpcWZjcHRYa0hiczJJRWxTNVlBeUtwY3IxbXpKajc5OUZNTUhqd1lhOWV1MVJtdjBXZ3daODRjcU5WcStQajRBQUNlUDMrT1VhTkc2YTBpQTdJcTdYUDd0NCtucDJlQi9ONitlUEVDL3Y3K0ppWEJnS3cvbjJQSGpzVXZ2L3dDSnllbmZNZVJUZDh4a1lidTRRT0ErdlhyRjlqZVJFUkVSRVJFQllXSk1DSWozYmh4QStucDZhaFZxNWJlL3REUVVGeS9maDMxNnRXRHQ3YzNBT0QyN2R1UVNxWGk4VU94c2JHUVNDUmlCVlpLU29xWUZIdFRodzRkeE5lblRwMkNVcW5NTlVaVGpsZ3NYNzQ4ZkgxOXNYUG5UcHc1Y3daVnFsVEJtVE5uMExCaFE3aTR1S0J0MjdiWXZIa3pUcHc0Z1pZdFcrTElrU05JL0Z5MnB3QUFJQUJKUkVGVVNVa1JQelI2MityV3JTcytsWHp2M2oyRWhZV0pUN3Jyazl2OVk0WVNqVVJFUlBwY3UzWU5qeDgvMW1udjNyMDc3dCsvbjJNaURBRHM3ZTF6dkdPMG9HVW5kU1FTQ1RwMTZvU2dvS0FjeDBza0VwMUVXRkczYjk4K2ZQLzk5K0xYLy96emovaDY4T0RCdUgvL1BrSkNRblRtYVRRYWZQZmRkNGlNakVUSGpoM2g3KytQcUtnb3ZYczBhZElFQXdjT3pEV1dncWhzZS9YcUZVYVBIbTB3bHR4RVJVVmh6Smd4Q0F3TXpGY3liTStlUFhCd2NJQlNxY1MyYmR0MCtnMDl4RVZFUkVSRVJGUlVNUkZHWktUc0QxTDAzWjBGWkIwZFU3NThlZmo3K3dQSXV1UGordlhyOFBUMEZKK01mdmp3SVZ4Y1hHQmxaUVdWU2dXVlNtWHdxZWt4WThhSXI4UEN3bkpNaEtsVUtnQlp4eStab2srZlBqaDI3QmhXcjE2TnhvMGJRNjFXNDhzdnZ3U1E5Y0hlSDMvOGdYWHIxcUZSbzBiWXRXc1huSjJkMGF4Wk01UDJLQ2lOR3pkRzQ4YU5BUUR6NXMwRGtIVnZ4ZENoUTdYR3JWNjlPc2NubGJQdDM3OWY2L2duSWlLaW5OU3ZYeDlXVmxaSVQwOFgyMnh0YmRHL2YzOU1uejdkcURYS2xTdFhXT0hwU0VoSUVGOTM2ZElGR3paczBGc0ZscTFPblRvb1VhSUVnS3lFU240ZWZNbExWWkNwZDB1bHA2ZGovdno1V3NjZlhyMTZWWHd0a1Vnd2I5NDgrUHY3Rzd6VGJlUEdqZmoxMTEvRmYwZTlxWHo1OHBnN2Q2NUpEeHJsVlhZbG1MNGpLNlZTcWNGLzJ5Z1VDaVFuSjR0ZlIwUkVZTUNBQVZpK2ZEbktseStmcDFoV3JWcWw5ZWY4VGU3dTdubGFsNGlJaUlpSXlGeVlDQ015VXBjdVhmRHExU3VEbDhoN2UzdWpRWU1HNG9jbGQrN2NRVnhjSEw3NDRnc0FXVWNRUFhueUJBMGJOZ1NRVlEwR0ZNenhRUmtaR1pCS3BTWW5kbXh0YmRHM2IxK3NXTEVDTzNmdVJLVktsVkM3ZG0wQVdVYzlEUnc0RUlzV0xjTGt5Wk1SRlJXRlFZTUd3ZExTTXQveDVvZEtwZEw2c0N3dExVMnNGRHR5NUlqZUkzeHlNMnJVcUFLTGo0aUlqTk9zV1RPeFFqcS83dCsvajBPSER1bnRlLzNCa3Z5d3NyS0N0N2MzVHA4K0xiYjE3dDBiRGc0T1JxOVJ1blJweU9WeWc0bVh2UGpxcTY5UXZIaHg4VmVKRWlWUW9rUUpPRG82aW1PY25Kemc0K09EblR0M0dseW5jK2ZPQlJiVDI2QXZNWFQ3OW0ya3BLU0kvN2F5dExURXNtWExNSHo0Y0VSRVJPaGR4OUR2UmNtU0piRjgrWElvRklxQ0M5cUE2T2hvakJneFFqeFMrM1ZTcVJRREJ3N0V1blhyOU00ZE0yWU1GaXhZb05YMjVNa1REQmd3QUxObXpVS1RKazFNanNmZDNSMTM3dHd4Mk4rb1VTUElaREtqcXVCU1UxTjEycVJTcVZGSGViK05CQ1FSRVJFUkVYMFltQWdqTXBLN3V6dG16NTZ0MDU2ZW5vN2c0R0NjT0hFQ3c0WU5FeE5KQnc0Y0FQRGZmUnNSRVJGUXFWUmlJaTA3RVdicVVUbzVIZWxucUs5RGh3NEdQd2hzMzc0OTl1N2RpOGpJU0hUcTFFbXJyMFdMRnRpN2R5OXUzNzROT3pzN2RPelkwYVJZQzhPRkN4ZkU3MTFTVWhLR0RoMks5dTNibzN2MzdyaDA2UkpPblRwbDhwcE1oQkVSdlgzZTN0N2lVY0w1ZGVMRUNZT0pzRDU5K2hUSUhrQldkWEoySXF4RWlSTDQrdXV2VFpvdmxVcmg2dXFxbGZDUVNxVndjSENBczdPem1NeDYvWFh4NHNXUmtKQ0FHVE5tNkYweiszN1MzQXdjT0JBSERoelFXK25qNk9pSWxpMWJtdlJlaWlLTlJvT0lpQWl0aWpTRlFvRlZxMVpoN05peHVIYnRtbEhyT0RvNjRxZWZmbm9yRlh5WExsM0MxS2xURGQ1UE5tclVLRlNyVnMxZ0lxeHo1ODQ0ZHV3WUxsNjhxTlgrOHVWTGpCOC9IaDA3ZHNTRUNSTmdaMmRuZEV5VktsVXltQWh6ZG5aR216WnRZR3RycTVVVU5rUmZkV0NsU3BXd2RldFdvK01oSWlJaUlpTEtMeWJDaVBJZ0xpNE9vYUdoQUxMdS9WcTdkaTBzTEN6RXAxNGpJeU1SRWhLQ1dyVnFvVUtGQ2dEK08vS25aczJhQUNBZVkyT29Jc3hRVXN2TnpVM3JhMEVROE9USkV3QVFqMTE4VTA3M1JLU21wdUxseTVjQXN1NC95YTVnQS82N0wrVDI3ZHRhUnp5YTA1RWpSMUMxYWxYY3VuVUxjcmtjZ2lCZy9mcjFLRnUyTEtaTm00WnAwNmJwek9uZHV6ZGlZbUp5dlRlTWlJZ29KNTk4OG9uNGV0S2tTWG1xRnBveVpRbzBHbzJZOEhKMmRzNjFvdHRRTlpNcHJLeXM0T2pvaUppWUdKMCtwVktKZmZ2Mm9Xdlhydm5lcDZCcE5CcXQ0dzl6MHJOblQ5U3RXMWVuM2M3T0RxTkhqOGJ3NGNOelBQSXZtNWVYVjRGVzdla2pDQUkyYjk2TW4zNzZ5ZUN4aDYxYXRVS2ZQbjF3K2ZMbEhOZWFNV01HZXZmdWphU2tKSjIrQXdjTzRQejU4eGcyYkJnNmRPaGcxT2tCRlN0VzFOdHVaV1VGdFZvdEhsR2RWOUhSMFpnNmRhclI0OXUyYlNzZWowMUVSRVJFUkpRWFRJUVJHU2toSVFFaElTRTRmZm8wSWlJaXhBOWw3T3pzTUdUSUVEUnUzQmgyZG5aUXE5Vll1blFwMUdvMUJnMGFCQ0RydzQ2VEowL0MzdDVlckFqTHZ2UEwwSWRvSFRwMEVGK2ZPblZLSEw5aHd3YXRjWkdSa2ZEejh3TUFkT3JVQ2QyN2R6ZnBmZjMrKys5SVNrcUNnNE1EUWtKQzRPdnJLOGFZbXBxSzRPQmdBRm4zbEYyN2RrMnNlRE9IWjgrZTRkeTVjeGc4ZURCdTNib0ZXMXRiekp3NUU2TkhqOGFpUllzUUdCZ0lEdzhQczhWSFJFVG1vZS80dGNKUXVuUnBWS3hZRVc1dWJubXVvTW8rSXZsdDBtZzBtRDU5dXQ0a0dKQjFQT0NpUll0dy9QaHgrUHY3bzBhTkdrYmQyVFY3OW13Y1BIaFFwOTNVKzc1eWtwQ1FZRlFpek4vZkgvMzc5OWRxVTZ2Vk9IUG1ETFp0MjRZTEZ5NFl2ZWVGQ3hmUXExY3YxS3BWQyszYnQwZno1czF6ZktqSVZFK2VQTUdDQlF0eWpLbCsvZnFZTTJlT1VldVZLVk1HUzVZc3djaVJJNUdabWFuVEh4c2JpKysrK3c2Yk4yL0dzR0hEOFBubm4rZTRucWVuSjZ5dHJTR1JTR0JyYTR1U0pVdWlSbzBhNk5teko3cDI3WXFqUjQ4YUZaY2hyMTY5TW1tTmp6NzZpSWt3SWlJaUlpTEtGeWJDaUl4MDVjb1ZCQVVGQVFBcVZLaUFWcTFhWWYzNjlYQnlja0xidG0zRmNVRkJRUWdQRDlkS0tKMC9meDZ4c2JGbzE2NmQrQ1J1ZG1MTFVKWFY2MGNaaG9XRmllUGZkT3ZXTGZIMUgzLzhnVzdkdWhsOXAwSk1UQXoyN05tRHlwVXJZOVNvVVJnOWVqUldyMTZOd01CQUFNRFdyVnNSSHgrUHJsMjdZdmYvWSsvT3c2S3MramVBMzg4ekt6dTRBQzZZaXJodjRJb0xvVVptNGxhNUZXVnFicmxscjlwYnBxMmFiMmxwTG1tYVpacmxUODFkTTdOY1VoRUZKVE0xZDFFV05RUmttSDJlM3gva0ZBTERnTU1NeS8yNUxxOTM1am5uT2VjZTgwVm52blBPK2Y1N2ZQYlpaMWkyYkpuTHpteFl2MzQ5UkZGRWp4NDlzSHo1Y2dDNVcxWk9uVG9WUzVZc2dWek9IMmxFUkpYUmI3Lzk1clM1dW5mdlh1N08wNW8zYng2T0hEbFNaTDhUSjA3Z3hSZGZSTE5telJBVkZZVk9uVHFoWHIxNkxqMnJLVEV4MFdhN0tJcVlOV3VXOVF0RUZvc0Z2Ly8rTzM3ODhVZnMyYk1IZCsvZWZhaTVFeE1UTVhmdVhJU0docUpEaHc1bzE2NGRtalp0Q3BsTVZ1eng3cThDVzc1OHVjMlZhVTJiTnNYSEgzOWNySE5adzhMQ01HUEdqQUszOGI3djZ0V3IyTHg1YzVHRnNEWnQydURYWDMrMWUyNGlJaUlpSXFLeWpwOGFFOW1wWWNPRzZOdTNMeDUvL0hFMGF0UUlBTEJ5NWNvOGZWYXZYbzB0VzdZZ0pDUUVvMGVQQnBEN2JlUlZxMVpCRUlROFozRGQzNzdtWVE5aGo0Mk5CWkQ3emVFVEowN2d3SUVEaUl5TXRPdmV4WXNYdzJnMFlzeVlNZFp2Mng0NmRBZ0hEeDVFdlhyMXNHblRKZ1FIQjJQMDZOSFFhclhZdVhNbmZ2amhoenlGUDJkSlNrckNEei84Z002ZE8rZjdWblpFUkFUQ3dzTGc2ZW1KcFV1WDVydjMzcjE3QUZCZ1c5dTJiUjEyUmcwUkVUbWVScU9CS0lyV0ZTci9scE9UZ3gwN2RtRExsaTBGM2x1Y1FvSzlSbzhlWGFJaWlDdElrb1QvL2U5LzJMaHhZN0h1TzNQbURNNmNPWU1GQ3hiQTI5c2J3Y0hCQ0FvS1FrQkFBUHo4L09EdTdnNkZRb0dVbEpRQzc5K3pady9NWnJQMWw4VmlnY2xrc2o0dXJLMUxseTRJRFEzTk05WjMzMzFYYUU2bFVvazVjK2FnVWFORzJMVnJGNDRkTzRiRGh3OGpJeU9qV0srM0tCYUxCZkh4OGRZdEN0VnFOUm8wYUlDR0RSc2lKaVlHZGVyVXNXc2NRUkJ3L1BoeG0wV3doZzBiWXRHaVJTWGFqam82T2hvYWpRYno1czByY0JXZFRDYkQxS2xUaXowdUVSRVJFUkZSZWNkQ0dKR2Rnb0tDTUhIaXhFTGIxNjVkaTdWcjF5SWdJQUR2di84K0ZBb0ZnTnhWVlZldVhFRmtaR1NlYmZ1S1V3aTcvMkhHdDk5K2k0c1hMMkxNbURIdzkvZEhSa1lHamg0OWlzREFRRXllUEJuRGh3L0h5cFVyRVI0ZVh1QlpZZjkyOE9CQnhNYkdJaUlpQXExYXRRSUF2UGppaXpoOCtEQk9uanlKelpzM3cyUXlZY0tFQ1JBRUFTKzg4QUorK3VrbmZQWFZWK2pXclZ1Um1SMXR4WW9WTUpsTUdEcDBhSUh0OXcrQjM3eDVjNkZqRk5UbTV1YkdRaGdSVVJtMllzVUtyRjI3RmtCdTRVTXVsMXNMVWZlLzZGQ1lxbFdyT2p4UGVTbUNBY0NmZi81WmFCSE0zOThmZGV2V0xYTEx3S3lzTEp3OGVSSW5UNTYwZTk2Q3p1dTB4Ny9QWUxzdlBEd2NDUWtKK2E2N3VibGh6cHc1V0xSb0VTNWZ2bHlpK2J5OXZkR3hZMGY4OU5OUGhaN1RWUkNkVG9mZmYvOGRXVmxabURadFdySG1uRGx6SmdZUEhsemduOTIyYmR0aS92ejVEL1VscWNHREI4UFgxeGR2dmZWV3ZuUE9CZzRjV09qNVgwUkVSRVJFUkJVWkMyRkVEdEtqUncrY09IRUNiN3p4QnFwVXFRSWdkMHZFTld2V3dOUFRFMlBHak1uVC8vNjNsZi85WVlkV3E3V2U3YkI4K1hKY3ZIZ1JGeTllekhNK21DQUlHRGh3SVB6OS9mSHR0OS9DWkRLaFo4K2VDQXdNUkhSME5MWnMyWUlsUzViZzFWZGZMVFNyVHFmRGtpVkw0T25waWZIangxdXYxNmxUQjE5KytTV09IeitPSFR0MklEbzZHczJiTndjQVZLbFNCZjM3OThmNjlldXhkKzllQi95T0ZVKzFhdFVRRVJHQjRPQmdtLzBLeWhZVEU0TzB0RFNYNUNZaW9vZlRwVXNYYXlITVlEREFZRERZZlcvTGxpMUxLMWE1MExCaFExU3ZYaDIzYjkvT2MxMmxVbUgrL1BsbzFLZ1JObTdjaU04Kys2eklvbUpwVXlxVmFOR2lSYjdydzRZTnc4R0RCM0g2OUduck5YZDNkM3o2NmFkbzNibzFzck96TVhQbXpHTE5KWW9pK3ZYcmh3a1RKc0RIeHdjalI0N0UvUG56aTNXT0dBQk1uejdkK3NVbmUvbjcrK1BWVjEvTmQvNVhWRlFVM24zMzNXS1BWNUNlUFh2QzE5Y1hiN3p4QmpJek13SGtGdjN1NzFid01JcDcvbHZidG0zelhXdllzQ0hXclZ2MzBGbUlpSWlJaUlqc0pibzZBRkZGVWFOR0RTeFlzQUQrL3Y0QWdGT25UdUc5OTk0REFFeWRPaFhWcWxYTDAvLytnZlhlM3Q3Vy92MzY5VU5xYWlvQVlPUEdqVWhNVEVTMWF0V2dWcXNCQUFzV0xNRDI3ZHZSdUhGai9Qbm5uOWkyYlJ2YzNkM1J0MjlmQUxrcnVxcFhyNDdkdTNmYlhCbWxWcXZ4eWl1dllNcVVLZGFpM1gwMWE5YUVsNWNYNnRldmoxR2pSdVZwR3pKa0NGNTc3VFhyT1J6T0ZCMGRuYStZU0VSRUZWL3IxcTFMdkVKbXdJQUJEazVUdmdpQ2dFY2ZmVFRmOWJmZWVndE5talNCS0lvWU5HZ1F0bTNiaGxHalJzSEh4OGNGS1hNMWE5YXN3SzBzUlZIRU8rKzhZLzIza0x1N094WXZYb3pXclZzREFIcjE2b1V1WGJyWU5ZY2dDSWlNak1TYU5Xc3dZOFlNNitzTkRnN0cwcVZMc1dqUklyUnAwOGF1c2JwMTY0YU9IVHZhMWZkQmZmcjBzUlpwUlZIRStQSGpNV2ZPSEljVXdlN3IwS0VEdnYzMlc3UnIxdzRBOE5KTEwxbi96VWxFUkVSRVJGVFpzQkJHVkFyMjc5K1BOOTU0QTNxOUhpKzk5Qkk2ZE9pUXAvM2l4WXVJaTR1RFhDNUgzYnAxQVFEMTZ0V0RqNDhQT25ic2lCRWpSdUNqano3Q2xpMWJzR0xGQ2xTdlhoMUE3b2RFS3BVSzZlbnBlUGZkZDJFeW1SQVRFMlA5WU1QRHd3TXpac3lBWEM3SFo1OTloazJiTmhXYU1UdzhIQkVSRVFXMmRlL2VIY3VXTGN0M1BvV25weWNlZSt3eENJSlE0TmtUcGFsKy9mcldJaU1SRVZVZWNybmN1b1Z2Y2ZUcDA2ZkExU2lWellOLzE0OGRPeGFQUC81NG5tdGVYbDRZTTJZTWR1M2FoVm16WnFGang0NlF5NTI3Y2NUOUZlZ0ZxVk9uRGlaTm1nU1ZTb1VGQ3hia1crazNmZnAwbStmQktaVktSRWRINC8vKzcvOHdiOTQ4NjFtdkR3b1BEOGZ5NWN2eDlkZGZvMmZQbm9WdU15MktJc2FORzJmSHF5cmM5T25URVJBUWdPWExsMlA0OE9INXpyOXpCSDkvZnl4ZHVoU3Z2LzQ2Qmc0YzZQRHhpWWlJaUlpSXlndHVqVWprUUNhVENTdFdyTUQzMzM4UElQZmJ0NE1HRGNLNGNlT1FtcG9LVDA5UENJS0ExTlJVU0pLRTNyMTdXNHROUGo0KzJMQmhRNUZ6M0w1OUc2Ky8vanJTMHRMUXNtVkxQUFBNTTNuYW16VnJobW5UcG1IdTNMbFl0bXdaTGx5NGdBa1RKbGpQMExMWHZ6K1F1WHYzTGtSUmhMdTdPK1J5T2M2ZlA0L1UxTlE4MzF6KytPT1BzWHYzN21MTkVSVVZaVmMvZTdZMHZINzlPclp1M1ZwZzIvM3RuaFl0V2xUby9iYk9meU1pSXRjS0RRM0ZrU05IN09xclZDb3hkT2hRdlB6eXk2V2NxbndJRFEyRlhDNkgyV3pHbENsVDhPeXp6eGJhVjZWU29XL2Z2dWpidHk4MEdnM09uRG1EOCtmUDQ4cVZLN2gxNnhidTNMbUR1M2Z2UXEvWHcyQXd3R2cwT3V5TE1RVnRpL2h2QXdjT1JNdVdMZEc0Y2VOOGJUVnIxc1F6enp5VGI3dTlsaTFiSWpvNkdsRlJVZkR5OHJJN1M5T21UVEY3OW14b05CcnMzYnNYdTNmdnhxbFRwMkEybXdFQVR6enhSSjV6WDB1aWNlUEcyTHg1czgwQ25pTUlnb0NubjM2NlZPY2dJaUlpSWlJcTYxZ0lJM0lnbVV5R2xKUVVxRlFxL09jLy8wRzNidDBBQUhYcjFzMXoxcGUzdHpkNjlPaUJsMTU2cVZqam56OS9IbSsrK1NZeU1qSVFGQlNFV2JObUZmZ040dTdkdTBPU0pNeWJOdy83OXUyRHhXTEJHMis4VWVMWHRXblRKcXhmdno3ZjlmYnQyMXNmVjZsU0JVRkJRU1dlNDJHbHBhVmgyN1p0TnZ2WWFtY2hqSWlvN09yY3VUTVNFeE90endWQnlQUDNuMXF0aHErdkx4bzFhb1N1WGJ2bTIvYTNNbk56YzBOb2FDajY5T21ESjU5ODB1NzdQRHc4MEw1OSt6eC8xN3VTSUFnRkZzSHVpNG1Kd2U3ZHV4RWFHb3FPSFR1aVU2ZE9DQXdNZktnNVBUdzgwTDkvZi9UdjN4OGFqUVp4Y1hFNGV2UW9YbmpoaFljYTk3N1NMb0lSRVJFUkVSRlJMa0Z5OXY1bVJCVklWRlFVZ29LQ3NHclZLdXUxZS9mdVdRdFZEektaVEFCUTdPMkdSb3dZZ2FTa0pHemZ2aDB6WnN4QWRuWTJQdmpnZ3lJLzZEdDkralNXTGwyS3VYUG5Xcy9CR0RGaUJHclVxSUhaczJmYlBYOUNRZ0srLy81N21Fd21TSklFbVV5R2V2WHFZY2lRSWNYNmhyVWpGZlI3WDFGbHplb042RFFBQUZXZkNWQjFmYWFJTzRpSWlpOXJlbVNSZmJ3LzNGL3FPY2p4N3QyNzU3Sy9yNTFKa3FSUzJXS3dKQzVkdXBUdm1wK2ZYNG1LdEZxdEZzbkp5UVcyQlFjSEYzdThmenQxNmxTK2F5MWJ0b1FvT21ZSC9YMzc5dVc3NXVYbDVkSUNLMy9XRVJFUkVSRlZERUl4M2dDeUVFWlVEc1RIeDBPajBTQWlJZ0k1T1RrUVJkRjZhSHhSeXRLSFFvNlVrSkFBdFZxTnBrMmJ1anBLcVdNaGpJaWNnUjhPRTFGbHdKOTFSRVJFUkVRVlEzRUtZZHdha2FnY2FOT21qZlh4L1RQRjdGVVJpMkFBRUJZVzV1b0lSRVJFUkVSRVJFUkVSRlRHT1diUEN5SWlJaUlpSWlJaUlpSWlJcUl5aG9Vd0lxS3lUckpZSHdveUx1UWxJaUlpSWlJaUlpSWlzaGNMWVVSRVpabkZBaGgwMXFlQ3A1OEx3eEFSRVJFUkVSRVJFUkdWTHl5RUVSR1ZZY2JUK3dGSnNqNFhQSHhjRjRhSWlJaUlpSWlJaUlpb25HRWhqSWlvakRLblhJSnU2eUpYeHlBaUlpSWlJaUlxbE1sa0t0WHhNekl5U25WOElpS3ErSGpZREZVcTV1U0xrTFRacm81QlZEakpBaWs5QmVha3N6QWMzdzFZeks1T1JFUkVSRVJFUkpTUEpFbjQvUFBQc1hmdlhpeGV2QmlCZ1lFbEhpc3VMZzYxYXRWQ3JWcTE4b3cvZS9ac25EaHhBc3VYTDBkQVFFQysrNHhHSTVZc1dZS1ltQmhVcTFhdHhQTVRFVkhGeGtJWVZTcTZiWXRndnB6bzZoaEV4YU5VNXprbmpJaUlpSWlJaU1qVkJFRkFWbFlXTWpNenNXVEpFcnozM25zbEdzZG9OT0xERHorRWg0Y0hQdjMwVS9qNCtGakhEd2tKd1lFREJ6Qm56aHg4OHNrbkVNVzhtMXN0WDc0Y08zZnV4Tm16WjdGczJUSUlndkRRcjR1SWlDb2VibzFJUkZSV0NRSVViWHRCVnJPQnE1TVFFUkVSRVJFUjVUTnk1RWlvMVdyRXhzWWlMaTZ1UkdNb0ZBcU1IVHNXeWNuSmVPKzk5MkEyLzdNenlxQkJnOUNzV1RQODhjY2YyTGh4WTU3Nzl1M2JoNjFidDhMZDNSMnZ2ZllhaTJCRVJGUW9yZ2lqU2tWV004VFZFWWlLSkhyNFFxd1JERVhyN2hDcjFZWm0yV1JYUnlJaUlpSWlJaUxLcDBxVktuajY2YWR4NXN3WjYwcXVrbmpzc2NmdzAwOC9JVDQrSGhzMmJNQ1FJVU1BNUs0S2UrV1ZWekJ1M0RqczNMa1RUejMxRk9SeU9TNWV2SWo1OCtkRExwZGoxcXhacUYrL3ZxTmVFaEVSVlVBc2hGR2xvdTQ3d2RVUmlJaUlpSWlJaUlqS3RLKy8vaHByMXF3cDFqMFRKdGozbWN2ZXZYc0x2RDUrL0hqczJyVUxUejMxVko3cmRldld4ZnZ2djQ5bXpacEJMcGRicjRXSGg2TlRwMDVvMDZaTnNYSVNFVkhsdzBJWUVSRVJFUkVSRVJFUldmbjQrQ0FvS01qNjNHS3g0T2JObTFBb0ZBZ01EQ3p5L3B5Y0hQejExMTl3ZDNkSDFhcFZDKzAzWXNTSWZOZU9IVHRtZDg0clY2N2dtMisreVhOdDFhcFZkdDlQUkVTVkF3dGhSRVJFUkVSRVJFUkVaTld2WHovMDY5ZlArbHlTSkR6OTlOT1FKQWxmZlBGRmtlZHhyVisvSGl0WHJrUy9mdjBLTEhiZGw1U1U1TERNUkVSRWhXRWhqSWlJaUlpSWlJaUlpQW9sQ0FLYU4yK09vMGVQNHNxVkswV2V5ZlhISDM4QUFKbzFhMWJrMkVGQlFRNVp4VFZzMkRBa0p5Yy85RGhFUkZUeGlLNE9RRVJFUkVSRVJFUkVSR1ZiaHc0ZEFBQ3hzYkUyKzVsTUpwdzZkUW9LaFFLdFdyVnlSalFpSWlLYnVDS01pSWlJaUlpSWlJaUliT3JhdFNzV0wxNk12WHYzNHRsbm55MjAzN0ZqeDVDVGs0Tk9uVHBCclZiYlBmNEhIM3lBQ3hjdUZEc1h6d1FqSXFLaXNCQkdSRVJFUkVSRVJFUkVObmw3ZTZOcjE2NzQ1WmRmRUJjWGgvYnQyeGZZYi92MjdRQ0FuajE3RmpubXpwMDdJWXE1RzFhbHBhVTkxSmxoWDN6eEJTd1dTNG52SnlLaWlvdUZNQ0lpSWlJaUlpSWlJaXJTNE1HRHNYLy9mbnoxMVZkbzE2NGRCRUhJMDM3dTNEbkV4OGVqWnMyYUNBOFBMM0k4cFZKcGZieGd3WUlpKzV0TUptellzQUhmZlBNTkRBWUQrdlRwWTIyVHkva3hKeEVSRll4L1F4QVJFUkVSRVJFUkVWR1Jnb09ERVJrWmlWOSsrUVhidG0xRHYzNzlyRzBXaXdWTGxpd0JBQXdiTml4ZmtleGh4Y2ZIWS9IaXhiaHg0d2JxMTYrUEtWT21vSEhqeGc2ZGc0aUlLaVlXd29pSWlJaUlpSWlJaU1ndVk4YU1RVnhjSEZhc1dJR1dMVnVpWHIxNkFJQnZ2dmtHNTg2ZFE0c1dMZEN0V3plSHp2bisrKy9qd0lFRFVLbFVlT21sbC9ETU04OUFKcE01ZEE0aUlxcTRSRmNISUNJaUlpSWlJaUlpb3ZLaGF0V3FtRGh4SXZSNlBXYk9uSWs3ZCs3ZzRNR0RXTE5tRGR6ZDNURjE2bFNIcndZN2NPQUFQRHc4OE1VWFgyRHc0TUVzZ2hFUlViRndSUmdSRVJFUkVSRVJFUkhaclVlUEh2ampqeit3YmRzMlRKNDhHZW5wNlJBRUFmLzk3MzlSczJaTnU4YUlpb29xMXB3YWpRWXhNVEZGOXZQdzhNQ1dMVnVLTlRZUkVWVnNMSVFSRVJFUkVSRVJFUkZSc1l3Wk13YXhzYkc0ZGVzV0FHREFnQUVJRHcrMysvNmdvQ0M3K3lZbEpVRW1rOWxWWkhOM2Q3ZDdYQ0lpcWh4WUNDTWlJaUlpSWlJaUlpSzduVGx6Qm9zV0xjS3RXN2NnQ0FJa1NjS1dMVnVnMCtudzRvc3Zva3FWS2tXT3NXclZLcnZuaTRxS2dwK2ZYN0h1SVNJaXVvK0ZNQ0lpSWlJaUlpSWlJaXJTdVhQbjhNMDMzeUEyTmhZQUVCd2NqT25UcCtQNDhlTll2WG8xZHUvZWpYMzc5dUh4eHg5SC8vNzk4Y2dqajdnNE1SRVJFUXRoUkVSRVJFUkVSRVJFVkFpOVhvK0RCdzlpKy9idE9IdjJMQURBeThzTE1URXg2TmV2SDJReUdlclhyNC9PblR0ajJiSmxPSGJzR0hiczJJRWRPM2FnU1pNbTZOR2pCN3AyN1dyWEtqRWlJcUxTd0VJWUVSRVJFUkVSRVJFUldlbjFlaVFrSk9EQWdRTTRjdVFJdEZvdEFNRGIyeHNEQmd6QVUwODlsZThzcnRxMWErUDk5OS9IbVRObnNHN2RPc1RGeGVIczJiTTRlL1lzbGl4WmdrYU5HcUY5Ky9ZWU9uUW81UExDUDVKTVNrcUNoNGNIM04zZG9WUXFjZkxrU1FDQVFxRW92UmRNUkVRVkdndGhSRVJFUkdTWHJPbVJybzVBUkVSRVJFNndiOTgrZlBMSko5Ym45ZXJWUTkrK2ZSRVZGUVdWU21YejNtYk5tbUgyN05tNGR1MGF0bTNiaG4zNzlrR2owZURjdVhQbzBLR0R6U0lZQUx6NTVwdElUazR1Y0Z3aUlxS1NZQ0dNaUlpSWlJaUlpSWlJcko1ODhrbGN2SGdSRm9zRlBYdjJSSk1tVFlvOXhpT1BQSUtKRXlkaTlPalJPSExrQ0s1Y3VZTG5ubnV1eVB0YXRtd0pRUkJnTnBzaFNSS1VTaVdhTjIrTzBhTkhsK1NsRUJFUlFaQWtTWEoxQ0NJaUtweG0yV1NZTHljQ0FOekhMSUE4dUxXTEV4RlJSWFR2elNjZ0dYU3Vqa0ZFNUZLQzBnMWU3KzkyZFF3aUlpSWlJaXFDSUFpQ3ZYM0YwZ3hDUkVSRVJPV0RXTFdXcXlNUUVibWNXTFdtcXlNUUVSRVJFWkdEc1JCR1JFUkVSSkEzNit6cUNFUkVMc2VmaFVSRVJFUkVGUThMWVZTaFhiaHdBWHE5dnNoK04yN2NjT2k4SnBQSkllTzRLajhSRVZVK3lvakJFSDBEWEIyRGlNaGxSTDhBS0I4ZDR1b1lSRVJFUkVUa1lDeUVVWVdWbXBxS2wxOStHZlBtemJQWjc1dHZ2c0h3NGNOeDVNZ1JoOHg3K1BCaERCczJETHQzUDl6WkFxN0tYeDZaeldZa0p5ZTdPZ1lSVWJrbXFEMmdIampkMVRHSWlGeEdQZkExQ0NwM1Y4Y2dJaUlpSWlJSGs3czZBRkZwT1gvK1BBQ2dXN2R1TnZ0MTd0d1pxMWV2eHVlZmY0NE9IVHBBSnBNOTFMemUzdDY0ZGVzV2xpMWJodkR3Y1BqNitwWm9uTkxLUDJMRWlCTGxLY3owNmRQUnVIRmpoNDVaRUVtU2tKR1JnYi8rK2d0cGFXbElUazdHOWV2WGNmWHFWVnk1Y2dXQ0lHRHIxcTE0NmFXWGtKU1VaTmVZUVVGQldMVnFWU2tuSnlJcVArUWhiZUErYWo1MEd6NkVKU1BOMVhHSWlKeEM5QTJBZXRCcmtEY0ljM1VVSWlJaUlpSXFCU3lFVVlXemNPRkNBTG5iQ2dLNUs3U09IejhPQUdqUm9nVzZkKytlcDMvZHVuWFJ0V3RYSEQ1OEdPZlBuMGZUcGswZmF2NFdMVnFnUzVjdU9IejRNR0pqWS9IRUUwK1VxZnoyRm9uczllRFdqVEV4TVE0Ylc2RlE0TXN2dndRQUhEOStIRE5tek1qVExnZ0MvUDM5RVJZV2h1RGdZQmdNQm10YmRIUzB6YkYzN05qaHNKeEVSQldKUEtRTlBGNWRCY1BCOVRDZE9RekxYOG1RREZwWHh5SWljaWhCNlFheGFrM0ltM1dHTW1Jd0JMV0hxeU1SRVJFUkVWRXBFU1JKa2x3ZGdzaVJvcUtpQ20yTGpvN0c1TW1UODEyL2N1VUtUQ1lUUWtKQ0htcjhrdkQyOXNhbVRadnNHdDhSK2UzUnYzOS9hRFFhZlBQTk4vRDM5eS9Xdlk3OC9WRW9GTmkxYXhjQXdHQXc0TXN2djBSQVFBQnExcXlKR1RObUZMaWlhOFNJRVVoS1NzTGV2WHVMekZsZVZvUnBsazJHK1hJaUFNQjl6QUxJZzF1N09CRVJFVkYrdWszellUaTJ2ZEIyOTVjK2dyeGhPeWNtS2o0cDZ5L2tmREVkNXBSTFJmWVYzRHpoOXNKN2tBZE1sbEk5QUFBZ0FFbEVRVlNIT2lFWkVSRlZkSmJNMjVBeWJrRXlHVjBkcGRLVDFXd0F3YzNUMVRHSWlLZ0lnaUFJOXZibGlqQ3FrQW9xR04wdjBMejg4c3ZXMVZiMmVyQ29Jb29pYXRXcTlYQWhVZmpxck5MT1g1VDc5ZkdTYkJOWjFGeloyZGtZTUdCQXNYTXBsVXFNR1RPbTJIbUlpSWpJQ1N4bUdIOC9XR2l6NE9aVkxncEdnbmRWdUk5ZGlKd3ZYNGY1Nm1tYmZTVnRObkpXL0FmcWZwT2dETy92cElSRVJGU2hXTXd3SE44TncrRk5zS1JlY1hVYStodS9nRXBFVlBHd0VFWVZtbDZ2aDBxbHluTXRNREFRT3AzdW9jYjE5UFIweUVxaW9sWlBsVmIrb2p4TUlZeUlpSWdxSDlQbFJFaWF6RUxiNWMyNkFMTHk4ZFpEY1BPRSs2aVBvRjM3RGt4bmo5cnViTEZBdDNrQkxDbVhvZTQzRVpBcG5CT1NpSWpLUFVtVGdaeXYzb1Q1MnUrdWprSkVSRlRobFk5M28wUWxzR1BIRGl4WnNnU2ZmZllaNnRhdGE3MCthOVlzaDg5bE5wdXhZc1VLS0pWS2pCZ3hJay9iTDcvOGduMzc5bUhjdUhIRldrWG16UHdQc2xnc0FISlh2cFZYOTg5YUl5SWlvdEpuT24zQVpydWlaYVJ6Z2ppSW9GREQvWVgzb04zNEVZenhlNHJzYjRqZEJ2T3RhM0IvL2gwSUhyNU9TRWhFUk9XWnBOTkFzL3hWV0ZJdi8zTlJyb1Fzb0M2Z2NuTlpMc3JGYlJHSmlDb2VGc0tvd29xTWpNVEtsU3V4WXNVS3pKNDkyMkhqOXVyVkMyNXUvL3pEOU02ZE81Z3padzVPbno0Tkh4OGY5T25UQjlXclZ3ZVFXMURhdFdzWFRwMDZoZmo0ZUR6enpET0lpWW14cnZKNmNDeG41TGVIMFppN0o3bGNYblorUkN4Y3VCQTdkdXpJY3kwcEtTblBxcnAvYjdYNFlGOGlJaUlxSldZampJbS9GTm9zdUhsQ0hoTG14RUFPSXBQRGJkQnJFRHg4WVRpNHZzanU1c3VKMEh3NkJtNHZ6b0dzUnJBVEFoSVJVWG1sMjdiWVdnUVRQUDJnN2pjUmloYVJRRG4rTWlvUkVWRlpWblkrNVNaeU1FOVBUL1RxMVF0bno1NUZUazVPdnZZWk0yWWdKU1dsd0h0cjFLaFJhUEhwMVZkZnRUNys1WmRmOE9tbm55STdPeHNoSVNGNCsrMjNyVVV3SUhkRjFZY2Zmb2hkdTNaaDVjcVYrTzY3Ny9ETEw3OWcvUGp4Q0E4UHp6T1dzL0lYeFd3MlcxZUVsYVd0RWNQQ3dxQldxd0VBRnk1Y1FHSmlJcnk4dk5Delo4OEMreGQxL2xoUjIxSVNFUkdSZlV6bmprSEt5U3EwWGQ2MFMvbmRNbEFRb1k0ZUI5SFRGN3BkeTR2c2JybWJocHdsNDZFZThnWVV6U09jRUpDSWlNb2J5NTBiTU1iL2tQdEVsTUZqOUh5SWdmVmRHNHFJaUtpQ1l5R01LclRSbzBkREVJUUMyMUpTVXBDVWxGU2ljVy9mdm8zRml4Zmp5SkVqQUhKWGRvMGZQejdmZVY0QUlBZ0NldmZ1amZEd2NDeGF0QWkvL3ZvclpzMmFoWWlJQ0l3ZlB4NVZxbFJ4V3Y0SHQyMHN5UDN6d1FCZzdOaXhoYzcvYjAyYk5zWFVxVk9MbGFXNHVuYnRpcTVkdXdJQTNuLy9mUUNBcjY4dnhvd1prNmZmWjU5OVppM2syYkp0MjdaeXZmVWpFUkZSV1dFNDhZUE5ka1dyU09jRUtVWEt5S0VRZktwRHUrRkR3R1N3MlZjeTZLRDllaFlzUFo2SEt1cEZRQ3c3WHl3aUlpTFhNNTdhQi96OXZsdlpyaGVMWUVSRVJFN0FRaGhWR0ttcHFWaS9QbmZibXRPblR4ZDVScFFrU1JBRUFULysrR09lNjdaV0N1bjFlbnovL2ZkWXQyNGRkRG9kM04zZE1YbnlaSFR2M3IzSWZGV3FWTUZiYjcyRlE0Y09ZZUhDaFRoNDhDQVNFaEl3WWNJRTlPalJ3eW41aTFzNHUzSGpobDM5cWxXclZxeHhINGJKWk1LSkV5ZXN6M1U2blhXbDJKNDllL0RubjM4V2U4eUpFeWM2TEI4UkVWRmxJbWt5WVRvWFcyaTc0T2tIZWNOMlRreFVlaFNoajBHc1ZoczVxOStFbEhXbnlQNzZmV3RndW5RS2JzL09oT2pyNzRTRVJFUlVIbGhTTGxrZnkrbzBkV0VTSWlLaXlvT0ZNS293N3Q2OWF6MFg2dHExYTdoMjdack4vbWF6dVZoYi85MjVjd2VUSmszQzdkdTNBUUN0V3JYQzlPblQ0ZTlmdkE4MnVuYnRpdWJObTJQKy9QazRkdXdZNXM2ZGk5dTNiNk5WcTFhbG1oOG9lcnRBQU5pMGFST1dMVnNHQUJneVpBaEdqaHhackRsS1cxeGNuSFdyeUt5c0xJd1pNd2E5ZS9mR29FR0RjT0xFQ2V6ZnY3L1lZN0lRUmtSRVZETEd4SjhCczZuUWRrVllWSVZhRVNVTGFnelBTY3VRczNvbXpFbG5pK3h2dm5vYW1rOUd3bTNRYTVBMzYrS0VoRVJFVk5aWk5Kbld4NEpmb0F1VEVCRVJWUjRzaEZHRjBhUkpFK3pkdXhkUlVWR0lqbzdHNU1tVDg3US91RktxdUlXa2F0V3FZZEtrU2Zqa2swL3cvUFBQWTlPbVRmanZmLzliNHJ5aG9hRjQrZVdYc1gzN2R2VHUzUnRlWGw2bG10OWVzYkc1MytwV3FWVDQ2YWVmTUh6NDhESzFoZUNlUFh2UXVIRmpuRDE3Rm5LNUhKSWtZZVhLbGFoVnF4Wm16SmlCR1RObTVMc25KaVlHYVdscGRoVUNpWWlJeUg3R29yWkZiRlB3V1o3bG1lQmREUjdqRmtLN2NSNk1DVDhXMlYvUzNrUE82amVoN0RRQTZ1aHhnRnpwaEpSRVJGUXVDR1hudlRZUkVWRkZ4cjl4cWNMS3lNaXdXZmpRYXJWUUtvdjNRVVRIamgyeGJ0MDZSRWRINDhhTkcwaEtTaXJ4cnp0MzdtREFnQUZZc1dJRnZMeThuSksvS05ldVhVTmlZaUtxVjYrT1FZTUc0YzZkTzlpelo0OUQ1M2dZcWFtcGlJMk5SVVJFN3VIejd1N3VlUGZkZDZGV3F6RjM3bHhjdm56WnhRbUppSWdxRDB2YVZaaHZuQyswWFZhekFXUTFncDJZeUlua1NyZ05maDNxM21NQk84NVRCUUREa2MzUUxCb0h5NjNycFJ5T2lJaUlpSWlJL28wcndxaENrZjQrY0ZZUUJPelpzOGU2VXFocDAvejdibXUxV2xTcFVxWFljOXhmaFdXclNOV3paMDlZTEJhN1ZpRDllMVdYTS9MYjh0VlhYMEdTSlBUczJSTzllL2ZHZDk5OWh6VnIxaUFpSWdJZUhoNE9uYXNrMXE5ZkQxRVUwYU5IRHl4ZnZod0FVTGR1WFV5ZE9oVkxsaXlCWE00ZmFVUkVSTTVpaUxmOVpSbEZteWVjbE1SRkJBSEtSNGRBREtnTDdicjNJT2swUmQ1aVRya0V6Y0xSVUE5NEpYZTFuSjFGTkNJaUlpSWlJaW81Zm1wTUZZcFdxd1VBcU5WcVBQSEVFMWk5ZWpWMjdOaVJyNUIwNzk0OW1FeW1BbGRpUFdqKy9Qa0lDUWxCNzk2OVMyVXJ3bjl6WmY2REJ3L2kxMTkvaGFlbko1NSsrbWw0ZW5xaVg3OSsyTGh4SXo3OTlGTzgvdnJyRC9maUhsSlNVaEorK09FSGRPN2NHWDUrZm5uYUlpSWlFQllXQms5UFR5eGR1alRmdmZmdTNRT0FBdHZhdG0yTDl1M2JsMDVvSWlLaWlzcGlnVEhCeGhkK1JCR0swQjdPeStOQzhzWWQ0VEZ4R2JScjM0WTU1VktSL1NXakR0ci9td3ZUK1RpbyswK0M0T0ZiK2lHSmlJaUlpSWdxTVJiQ3FFTFJhSEsvaWV2dTdnNGZIeDkwN05nUmh3NGR3c1NKRS9QMFMwMU5CUUJVclZxMXlESFBuVHVISDM3NEFUMTc5aXoxUXBpcjhsKzZkQW56NXMwREFJd2RPeGFlbnA0QWNzL1dPbkRnQUg3KytXZlVyRmtUdzRZTksvRnJlMWdyVnF5QXlXVEMwS0ZEQzJ5L24zbno1czJGamxGUW01dWJHd3RoUkVSRXhXUzZHQThwNjA2aDdmSkdIU0I0K2hYYVh0R0kxWVBnTWZFejZIWXVnK0h3OTNiZFkwejhHYWFMOFZEM213UkZxKzVjSFVaRVJFUkVSRlJLV0FpakN1VitnY2pmM3g4QThQampqOE5vTkNJckt5dFB2d3NYTGdBQWF0ZXVYZVNZT1RrNVVLbFVVS2xVRGs2Ym55dnkvL25ubjNqampUZWcxV3JSdlh0MzlPejV6NkgySGg0ZWVPMjExL0RhYTY5aDdkcTFNQnFOR0RseUpBUVhmRkJUclZvMVJFUkVJRGpZOWxrakJXMUhHUk1UZzdTME5MdTJxaVFpSXFLaUdZL3ZzdG11YUZ2QnQwVXNpRndKZGI5SmtJZTBnZmIvL2djcEo2dklXeVJOSnJUcjNvUHg1RTl3ZStvL0VIeXFPU0VvRVJFUkVSRlI1Y0pDR0ZVb1Y2NWNBUURVcVZNSEFOQ3hZMGQwN05neFg3L1kyRmdBUU9QR2pZc2NVNlBSd05mWE9WdldPRHYvenovL2pBVUxGa0NyMVNJME5CVFRwazNMMTZkVnExWjQ5ZFZYTVcvZVBLeGZ2eDZYTGwzQ2xDbFRyTVU2WjRtT2pyYXUraUlpSWlMWGtlNmx3M2o2WUtIdGdwc1hGRTA2T1RGUjJTSnYyaGtlVTc2QTl0djNZYjZjYU5jOXByTkhrVDEvR0ZTOXgwSFp2amRYaHhFUkVSRVJFVG1RNk9vQVJJNlVrSkFBbFVxRmV2WHFGZHJuM3IxN1NFaElnRnd1Ujl1MmJmTzFDNEtBckt3c1dDd1dwS2VuUTZQUm9GbzE1M3c3MTFuNTc5NjlpN2x6NStLRER6NkFWcXRGbHk1ZE1IdjJiTWpsQmRmR0gzLzhjVXlmUGgweW1Rd25UcHpBeUpFanNXYk5HdXZaVzg1UXYzNTlweGZmaUlpSUtEOUQzRTdBWWk2MFhkRzZPeUJYT0RGUjJTUDZWSWZINkUrZ2VudzRJTmozbGt2U2FhRGJOQTg1bjc4S3kxL0pwWnlRaUlpSWlJaW84dUNLTUtvd01qTXpjZno0Y1lTRmhVR2xVc0ZnTUNBek14TitmbjY0ZXZVcWdOenpvRmF1WEFtOVhvL3UzYnZEeThzcjN6alZxbFhEN2R1M01XalFJRWlTQkFCbzBxUUpnTnd6cHJadjMxNWtGb3ZGQWdBWU1XS0VYZGxYclZybGxQdzVPVG5Zdm4wN3Z2MzJXMmcwR3Noa01nd2JOZ3hEaGd3cGNydkR4eDU3RElHQmdmamdndzl3NjlZdGZQMzExOWl3WVFNaUl5UFJ2WHQzL1B6eno5aTllN2Rkci9lK3FLZ291L3JaczZYaDlldlhzWFhyMWdMYjdoZnNGaTFhVk9qOUQ1N0RSa1JFUkFXd21HR00zV2F6aTZKOWJ5ZUZLZU5FRWFySGhrRWVIQXJ0dXZkZ3lieHQxMjJtU3llUi9mRndxSHVPaExMTE00REk3eTRTRVJFUkVSRTlEQmJDcU1LNGNlTUdUQ1lUZXZYcUJRQXdHQXg0OXRsbjgvUnAzYm8xRmkxYUJJVkNnV0hEaGhVNHp0aXhZN0ZreVJLa3A2ZERMcGVqZGV2V0dESmtDQUFnSXlNRFNVbEpkbWNxVHQvU3pwK2VubzVSbzBaWnp4dHIyTEFoWG5ubEZZU0VoTmlkc1huejV2ajg4OCt4WnMwYWJOMjZGVnF0RnJ0MzcwYlZxbFZScFVvVkJBVUYyVDJXbzZXbHBXSGJOdHNmek5scVp5R01pSWlvYUthelIyMFdkR1IxbWtKV3E2RVRFNVY5c25vdDRUSGxDK2kyTFlJeHdjN3pTbzE2NkhZc2hmSGtUMUQzbXdSWjNlYWxHNUtJaUlpSWlLZ0NFNlQ3UzBhSUtvQmZmLzBWblR0M3RxNXUycmh4bzNYbFU0c1dMZENxVlN1Y09YTUdWNjVjUVhSMHRJdlQ1bGZhK1pjdVhZcGp4NDdodWVlZVExUlVWSkdyd0d4SlRVM0Z4bzBiNGVYbFZXaFJyalJGUlVVaEtDZ0lxMWF0Y3ZyY3pxWlpOdGw2eG9qN21BV1FCN2QyY1NJaUlxcXNjbFpNaGVuQ2lVTGIzWWE4QVVYWTQwNU1WTDZZenNWQ3QybSszYXZEN2xPMDdnRlY3N0VRZmFxWFVqSWlJbklXdnI4aklpSnlES0VZSDI2ekVFWlVpUmlOUm9paUNKbE01dW9vRHkwaElRRnF0UnBObXpaMWRaUlN4emRLUkVSVUZsaHVKeUg3bytjTGJSZmN2ZUgxNWtaQXJuUmlxdkpIMG1tZzM3VWNoaUsybUh5UW9GQkQyZTFacUI0ZERDaFVwWlNPaUloS0c5L2ZFUkVST1VaeENtSGNjSjZvRWxFb0ZCV2lDQVlBWVdGaGxhSUlSa1JFVkZZWVlncytpL00rUmJzbldRU3pnNkQyZ1BxcFYrRXhkaUhFcXJYc3ZrOHk2cUQvY1JXeTU3MEE0Mi83QVg2ZmtZaUlpSWlJeUM0c2hCRVJFUkVSa1UyU1FRZmo4ZDJGZHhBRUtEdjJkVjZnQ2tCV3Z4VThYdjBDeWtjSEE0TDliOHNzZDlPZ1hmczJOTXRmZ1RuNVl1a0ZKQ0lpSWlJaXFpQllDQ01pS3V2ME9kYUhnbHpod2lCRVJGUlptVTd0ZzZUVEZOb3ViOVFlWXRXYVRreFVNUWdLTmRTOXg4Rmp3bEtJZ2ZXS2RhLzVjaUkwQzBkRHQyaytwT3k3cFpTUWlJaUlpSWlvL0dNaGpJaW9MTE5ZWUU2N1puMHErZ2E0TUF3UkVWVktrZ1REVWR2YklpckQrenNwVE1Va0Myb016OG1mUS9Ya2FBaEtOL3R2bEN3d0hOdU83QStHUXIvcmMwZzVXYVVYa29pSWlJaUlxSnhpSVl5SXFBd3pudDRQbUF3QUFER3dQZ1NmYXE0TlJFUkVsWTc1eW04dzMveXowSGJSTHdEeVJoMmNtS2lDa2ltZ2lud1dudFBYUXRIMmlXTGRLaGwxME85ZmgrdzVnNkhmOHdVazdiMVNDa2xFUkVSRVJGVCtzQkJHUkZSR21WTXVRYmQxa2ZXNXN2TlRMa3hEUkVTVmxYNy90emJiRlIzN0FpTGZWamlLNEYwVmJvUCtDNCtKeXlDcjA3Ulk5MG9HTGZUNzFpRDdneUhRLzdUYTVuYVdSRVJFOXBJa3lkVVJpSWlJSG9yYzFRR0kvczJjZkJHU050dlZNWWhjUjdKQVNrK0JPZWtzRE1kM0F4WXpBRUQyU0hNbzIvVnljVGdpSXFwc0xLbVhZVG9YVzNnSG1Sektkazg2TDFBbElndHFESS94aTJFOHRRKzZuY3NoWmQyeCsxNUpwNEgreHk5aE9MUVJ5a2NIUTluNUtRZ3E5MUpNUzFRK1NUb05EQWZYdzNUbU1DeC8zWVJrMExrNkVwVXlRYW1HV0xVVzVNMDZReGt4R0lMYXc5V1J5b1VoUTRhZ1JvMGFXTEJnUWI2MnFLZ29CQVVGWWRXcVZZWGUzNmRQSHdRRkJXSHAwcVUyNXhrN2RpeUNnNE14YmRxMFF2djA3OThmdFd2WHh1TEZpKzEvQVVSRVZPbXhFRVpsaW03YklwZ3ZKN282QmxHWklnYldoL3VMN3dPaXpOVlJpSWlva3RIdi84NW11eUwwTVFpZWZrNUtVd2tKSWhTaFVaQTM2d0xETCt1Z1AvQWRZRExhZmJ1a3ZRZjlEeXRoT1BoL1VFVU9oYUxUQUFoS2RTa0dKaW8vVEJmaW9kdndJU3daYWE2T1FrNGtHWFF3cDF5Q09lVVNqQ2YyUUQxd091UWhiVndkcTB6THljbEJlbm82QWdKS2ZsNjFUcWVEVG1lNzBIeng0a1ZjdW5RSlBqNCtOdnRwTkJyazVPU1VPQXNSRVZWTzNNT0VpS2lzRWdRbzJ2YUN4OHVMSUhqNHVqb05FUkZWTXBhTU5CaFA3YlBaUi9Yb0VDZWxxZHdFcFJ0VVBVZkNjK3JYVUxTSUtQYjlVazRXZEx1V0kzdnVVT2gvWGdzcEo2c1VVaEtWSDZZTDhjaFo4UjhXd1NvNVMwWWFjbGI4QjZhTENhNk9VcWJkdW5VTEFCQVVGRlNxOHh3K2ZCZ0EwTFZyMTFLZGg0aUlLaWV1Q0tNeVJWWXp4TlVSaUZ4TzlQQ0ZXQ01ZaXRiZElWYXI3ZW80UkVSVVNSa09iYkJ1MFZzUWVkTk9FQVBxT2k4UVFheFNBMjdQdnd2bDFkK2gvM0ZWc1QrOGxiTHY1cTRRMjdjV2lyWlBRTm4xR2Y1Ymd5b2RTYWVCYnNPSDF1ZUN6QXpSSXgyaVFnZklDditaUnhXRVdRYUxVUTFMdGg4a1MrNUhZcnIvK3g4OFhsM0ZiUklMa1p5Y0RDQnZJZXpMTDcvRXVuWHJyTStUa3BJUUZSVmxjNXgvOTltN2QyKys5djM3OTBNVVJYVHExTWtSc1ltSWlQSmdJWXpLRkhYZkNhNk9RRVJFUkZUcFNUbFpNQjdiWWJPUEt2SlpKNldoQjhucU5vZjc2STlodW5RSytqMWZ3SHoxZExIdWw0dzZHSTV1Z1NGMksrUk5Pa0VWTVFpeWVpMEJRU2lseEVSbGgrSGdldXRLTUVFMFFlNlhESWdXRjZjaXA1R1pJY28wRUpWYW1OSnJRckxJWWNsSWcrSGdlcWdlSCtIcWRHVlNRWVd3NXMyYjQ1bG5uZ0VBYk55NEVWNWVYdWpaczJlaFl4VFY1OVNwVTdoeDR3YmF0MitQS2xXcU9EQTlFUkZSTGhiQ2lJaUlpSWdvRDhPUkxaQU1oWi9sSVh1a09XUjFtenN4RVJWRUh0d2E4bkdmd25ReFByY2dkdjFzOFFhUUpKaitPQXpUSDRjaHE5MFF5cTZEb0dnWkNjajROcEVxTHRPWnc5YkhvdWRkRnNFcUs5RUMwZk11ekZuVkFlVCt1V0FoTEsrWW1CaWtwZjJ6ZmVqYmI3K2RwLzMrcXE2Tkd6ZkMxOWNYWThhTUtYU3NvdnJzM0xrVEFOQ3paMDlzM2JvVml4Y3Z0cG10cUJWb0JhMDRJeUtpeW8zdmNJaUlpSWlJeUVveTZtQTR2TWxtSDFYa1VDZWxvU0lKQXVRaGJTRnYwQWFtODhlZy8zRVZ6RGYrTFBZdzVodC9RdnZ0KzlEdldnNWxsNmVoYUI4TndjMnpGQUlUdVpibHI1dld4NktpOElJL1ZYeWlVb2Y3bTJGYS9rcDJhWmF5cUVhTkdsQXFsVWhOVFlYWmJFYXRXclVBQUNrcEtmbjZabVptNHV1dnZ5N1JQQ2twS2ZqMTExOEJBT0hoNFRoNDhHQ0I1NUdscEtUQVlySEFZdm1uZUYyOWVuV28xZW9TelV0RVJKVUxDMkZFUkVSRVJHUmxQUEVESkUxbW9lMmlmeDNJbTRZN01SSFpSUkFnYjl3UjhrWWRZUHJqU0c1QkxPVlNzWWV4Wk42R2J1Y3k2UGQrQlVXN0o2SHMySmRud1ZHRmttZTFLODhFcTl6RWYvNzdTd2F0QzRPVVRSOTk5QkVBNE9tbm4wWmdZQ0NXTEZrQ0FCZzhlRERrOHJ3ZkoyWmxaV0hObWpVbG1tZnQyclV3bVV3QUFJVkNnUjQ5ZXFCSGp4NTUrdHk3ZHcrREJ3OUdhR2dvNHVQalVhTkdEV1JrWktCLy8vNFlOR2hRaWVZbElxTEtoWVV3SWlJaUlpTEtaVEhEY0dDOXpTNnFSNGNBZ3Vpa1FGUnNnZ0I1czg2UU53Mkg4ZmREME85ZERVdnE1V0lQSXhsME1CeitIb2JEMzBQMlNETW8yL2VHdkZVM0NFcTNVZ2hOUkVSbFVWcGFHckt5c3RDMWExY0FnQ1JKeU16TVJLTkdqZkwwQ3dvS3dxcFZxd29kcDdCdERHL2N1SUdmZnZxcHlCejc5dTJEMFdoRWx5NWRFQjhmRDdsY2p0RFFVT3pidDQrRk1DSWlzZ3Zmd1JJUkVSRVJFUURBZUhJdkxPbjV0enk2VC9DdUJrVm80V2R5VUJraWlGQzBlQlNlVTc2QSs2aDVrRGRzVitLaHpOZk9RTHZoUTJTLyt4UzBHei9LUFl0TWtod1lsb2lJeXFLTEZ5OENnTFh3bFptWkNiUFpqT3JWcXp0ay9FV0xGc0Zpc1VBVUMvOTRVcElrYk5teUJVcWxFcEdSa2Ricm5UdDN4dVhMbDNIbXpCbUhaQ0Vpb29xTks4S0lpSWlJaUFnd0c2SGZ1OXBtRjFYWFp3QzV3a21CeUNIdW55RVcwaGFXMUN2UUg5b0FZOEpld0d3czlsQ1NRUXRqM0U0WTQzWkNES3dIWmJ2ZVVJUkZRZkR3S1lYZ1JFVGthaGN1WEFEd1R5RXNLU2tKQVBESUk0L2s2VmVTTThMMjdkdUhoSVFFZE9qUUFjbkp5ZGF4SDNUbzBDSGN2SGtUUFhyMGdLZm5QMmRYZHVuU0JRc1hMc1NHRFJ2UXJGbXpZczFOUkVTVkR3dGhSRVJFUkVRRXcvSGR0bGVEcVQyZzZOREhpWW5JMGNUQWVuQWJPQjNxWHFOZ09MSVpoaU5iSU9Wa2xXZ3NTK29WNkxZdmhtN1hjaWlhZDRXaWZXL0lHNFJ5MjB3aW9ncms5T25UOFBEd1FMMTY5UUFBMTY1ZEF3RFVyVnMzVDcrU25CRzJjK2RPdUx1N1krTEVpWGo5OWRjTDdHTXltZkRWVjE4QkFBWU9ISmluemQzZEhaR1JrZGk3ZHk4dVhMaUFrSkNRWXMxUFJFU1ZDd3RoUkVSRVJFU1ZuVkVQL1UrMnY4bXQ3RFFBZ3RyRFNZR29OQW1lZmxBOVBnTEticy9DR1A4akRJYzJ3SEs3NEcvaUY4bHNoREh4WnhnVGY0Ym9Gd2hGMnllZ2FOMERZdlVneDRZbUlpS25NaHFOT0hmdUhNTEN3aUFJQWdEZzk5OS9Cd0EwYk5qUTJtL0NoQW53OVBSRWp4NDlBQUFqUm94QVVsSVM5dTdkYSsyemRldldQS3U1QUtCWHIxNEFnSUNBZ0VJemJONjhHVWxKU1FnUEQwZHdjSEMrOWdFREJ1REhIMy9FcDU5K2lrOC8vZFNhazRpSTZFRXNoQkVSRVJFUlZYS0cyTzJRc3U0VTJpNm9QYUI4ZExBVEU1RXpDQW8xbEIzN1F0a2hHcVp6eDJBNHVCNm1TNmRLUEo3bGJpcjBlNytDZnU5WEVBUHJROUdxR3hRdEkxa1VJeUlxaDg2ZE93ZUR3UUJCRUNCSkVnUkJ3RysvL1lhYU5Xdm1LVjcxNjlldnlMRUs2dE9qUncrYlo0TWxKU1ZoOWVyVmtNbGtHRFZxVklGOUdqUm9nTTZkTytQdzRjUDQ3cnZ2TUhUb1VEdGVHUkVSVlVZc2hCRVJFUkVSVldLU1FRdjl6MnR0OWxFK09nU0NtNWVURXBIVENTTGtUY0loYnhJT2M4cWwzSFBBRW42RXBNMHU4WkNXMU12UXAxNkdmczhYa05VSWhyeGxKSXRpUkVUbFNQMzY5ZEc4ZVhNY1BYb1VjK2JNUWQrK2ZYSDc5bTMwN2RzWHg0OGZSMEpDUW9IM1pXUmtBQUNXTDE5ZTZOZ0RCdzVFbFNwVkNtM1g2L1dZUFhzMjlIbzlubnZ1T1FRRkZmNTN4MHN2dllSang0N2hxNisrUW5Cd01OcTNiMi9uS3lRaW9zcUVoVEFpSWlJaW9rck1jUGg3U0pxTVF0c0ZEeDhvdXp6dHhFVGtTcklhd1pEMW13VDFrMk5nL1AwUWpIRTdZYnAwOHFIR05LZGNnam5sRW90aVJFVGxpSWVIQitiT25ZdDMzbmtIKy9mdlIxeGNIQUFnS2lvS1I0OGV4Y2FORzIzZWI2dTlaOCtlaFJiQ0pFbkMvLzczUDF5NmRBa2hJU0dJaVlteE9VL3Qyclh4L1BQUDQ4c3Z2OFM3Nzc2TGQ5NTVCMjNhdENuaTFSRVJVV1hEUWhnUkVSRVJVU1VsYWJOaDJQK3R6VDZxYnM5QlVMazdLUkdWR1FvVkZLR1BRUkg2R0N4LzNZUXhiaGNNSjNaRHVwZitVTVBtSzRyZDN6NnhXbTBIQlNjaUlrZFJxVlRXNGxKc2JDeFVLaFg4L2YweGZQaHdEQjgrM05wUGtpVE1tREVEV1ZsWnlNN094czJiTi9IRUUwL2d3SUVEV0xod0llclZxMmZYZkpJa1lmNzgrVGgwNkJCOGZIencxbHR2WWZYcTFUaDgrSENlZmlrcEtSZ3hZb1QxK1JkZmZJSFRwMC9qeElrVGVQUE5OekZwMGlUckdXUkVSRVFBVVBobXZFUkVSRVJFVktFWkR2MmZ6ZTN2Qk85cVVJWVhmZllIVld4aTFWcFE5Um9GcnhrYjRQN2liTWliZGdLRWgzOHJhVTY1QlAwUEs1SDlZUXl5UHg0Qi9hN1BZYjZjQ0poTkRraE5SRVNPSUpQSllEYWJBZVJ1V1RoaHdnUmN2bnc1VDUvbHk1Y2pQajRla3lkUHRwNzdOV3JVS0NpVlNzeWNPUk1wS1NsMnpiVjU4MmJzMmJNSDd1N3VtRE5uRGdJQ0FwQ2VubzZrcENUckx3QXdtVXg1cmdtQ2dGbXpacUZKa3lZd204M3c5L2QzNE84QUVSRlZCRndSUmtSRVJFUlVDVW1hVEJnT2JyRFpSOVhqZVVDaGNsSWlLdk5FR2VSTk8wUGV0RE9rekRzd3hQOEFZOXd1V05LVEgzcG82NWxpKzlkQlVIdEExcUFORkkwN1FOYW9QVVNmNmc0SVQwUkVKYkZseXhZY1AzNGNFUkVSRUFRQkJ3NGN3TFJwMDdCNjlXcDRlSGpnczg4K3crYk5tekYyN0ZpRWhJUlk3L1AyOXNiYmI3K042ZE9uWTlLa1NaZzVjeVphdG14cGM2N2V2WHZqNk5HakdEbHlKQm8yYkFnQW1EWnRHcVpObTJidEV4VVZoYUNnSUt4YXRTclB2VzV1YnZqb280OXc5T2hSYm8xSVJFVDVzQkJHUkVSRVJGUUo2ZmQvQzhtZ0xiUmQ5QXVFc3YyVFRreEU1WW5nVXcycTdqRlFkWHNXcHN1L3daVDRNNHluRDlvOGI4NWVrazREMCs4SFlmcjlJQUJBREt3SGVhTU9rRGZ1QUhuZDVvQk04ZEJ6RUJGUjBSSVRFN0Z5NVVvRUJBUmd5cFFwY0hOemd5UkppSXFLZ3NWaXdadHZ2b200dURqMDZ0VUxUeitkL3p6UjVzMmJZOGFNR1pnelp3Nm1UcDJLUG4zNklDWW1CbjUrZmdYT3AxS3A4TkZISDVVNHIwcWxRbVJrWkludkp5S2lpb3RiSXhJUkVSRVJWVEtXdTJrd0hQN2VaaDlWMUlzc09GRFJCQkh5NE5aUVAvVXF2R1p1Z3Z2b2o2SHMwQWVDdTdmRHByQ2tYb0hod0hmSVdUNEY5OTdxaTV6VmI4SVF1dzJXakRTSHpVRkVSSGtkTzNZTWI3enhCaVJKd3V1dnZ3NVBUMC9JWkRMTW5Ea1RPcDBPbzBlUFJseGNIUHIwNllNcFU2WVVPazduenAweGI5NDgrUHI2WXR1MmJZaUppY0VmZi96aHhGZENSRVRFRldGRVJFUkVSSldPZnRjeXdHUW90RjJzSGdSRldKUVRFMUdGSU1vZ2J4QUdlWU13cVB0UGh1blNTUmgvMncvVDZZT1F0UGNjTW9WazBNSjA1bGVZenZ5YU8yVkFYY2didG9POGZpdkk2cmFBNE9IamtIbUlpQ296clZhTE9YUG1BQURlZmZkZE5Hdld6TnFXbXBxS1JZc1dRYVBSWVBUbzBSZzRjR0NSNHpWcDBnUXJWNjdFc21YTGNQMzZkVFJwMHFUVXNoTVJFUldFaFRBaUlpSWlva3JFZkRrUnhzUmZiUFpSUFQ0Y0VHVk9Ta1FWa2t5ZVc2QnEyQTRZTUFXbWl3a3dKdjRDMDVsRGtMVFpEcHZHa25ZVmhyU3JNQnpLUGU5TzlIOEU4bm90SWZ2N2wrZ1g0TEM1aUlncUN6YzNONHdlUFJxQmdZSDV6dHNLREF6RTNMbHpZVEtaaWxYUTh2YjJ4dlRwMDZIWDZ5RUlRcDQybVV3R1VlU21WVVJFVkhvRVNaSWtWNGNnSWlJaUlpSW5zRmlnV1RnSzVwUkxoWGFSMVFpR3h5c3JBSUVmU0ZFcE1CdGh1aEFQWStMKzNLS1lUbE9xMDRtK0FYOFh4VnBBWGhwbHpob0FBQ0FBU1VSQlZLOGxSUDlIZ0FjK2dLWEtKV3Q2cFBXeHd2K3F5M0pRMldDOFZkZjYyUHZEL1U2WlU3TnNNc3lYRXdFQTdtTVdRQjdjMmluek9zdnZ2LzhPclZhTGR1M2F1VG9LRVJGVmNNS0QzNnl3Z1N2Q2lJaUlpSWdxQ2NQeG5UYUxZQUNnNmpPZVJUQXFQVElGNUkwN1F0NjRJMkQrRDB4WFRzTjAvaGhNNTQ3QmtuYlY0ZE5aTXRKZ09ia1h4cE43QVFDQ3U3ZTFLQ2FyMXhLeW1pR0FqRytMaVlnY3BYbno1cTZPUUVSRWxBLy94VTlFUkVSRVZBbEkybXpvZjFocHM0KzhlUVRrRGNLY2xJZ3FQWm5DZXFZWWVvK0Q1VzZhdFNobXZoQVB5YWh6K0pSU1RoWk1adzdEZE9Zd0FFQlFxaUdyMHhTeTJvMGgxbW9BV2EyR0VLdldaREdZSGxxMlVjUzFiQld1M1ZPaVRmVWNCTGdaSFRLdXppeENMYk00Wkt6Yk9qa3VaNm5RM2wrRHNyaE84dWRrYjhUZDhzaHo3Yit0VTF5VWhvaUlpTW96RnNLSWlJaUlpQ29CL1UrcklXa3lDKzhnVTBBZFBkWjVnWWdlSVBvRlFObXhMNVFkK3dJbUkweFhmdnU3TUJZTHk2M3JwVEtuWk5EQmRERUJwb3NKMW11Q3loMWl6ZHlpbUt4V0NHUzFRbkszVk9TNWVXU0h5L2RVZUMraEp2N1MvZk54eTJCRE9wNXI4RmVKeHJOSXdOVjdLcHk1NjRhNDJ4NDRjOWNOQzhLdm80Nm5vVVRqcmI5VUJlY3kxTGlZcFVhbUlmZlA5T3gyTjlDaWlyWkU0OW1pTVltNHJWWGdsazZPMjFvRlVuSVVTTTFSb0V1TmU0aXNjYS9JKzYvZVUrSkltcWZEY3hFUkVWSGx3MElZRVJFUkVWRUZaN2wxSFliRDM5dnNvNG9ZQkxGS1RTY2xJaXFDWEFGNVNCdklROW9BMFMvRGtwNWlYUzFtdXBnQUdQV2xOcldrejRINXltOHdYL250WDNtVWtOVUl6aTJLMVFySkxaSUYxZ1BreWxMTFFlVlRQUzk5dmhWYlI5SThpeXlFU1JKdzF5QkhtbGFCNjlsS1hMdW54TFZzRlM1a3FxQXo1MTJodU9XcUh5WTFUeXRSdmo4ejFZaS9rM2VWMWI2YjNnOVZDTnQ0eFEvcE9qa3lEVExjTmNpUnJwUGpMNzBjZW5QQjY4eE1rcENuRUpacGtNRlRZWUZNNEJIMlJFUkVWRHBZQ0NNaUlpSWlxdUIwTzVZQUZuT2g3WUozVlNpN1ArZkVSRVRGSTFhcEFXVjRmeWpEK3dNbUEweVhFMkc2RUo5YnNMcHgzdWFmYjRjd0dXQk9PZ3R6MHRsL2haSkJGbERYV2hnVEErdEJWcjBPQks4cWdQM25kbE01OXMzRnFralg1LzlZUmY3QWYvNmtiQ1VXbkE2QTdGLzFMRytGR2NNYTNvSEpJdURsdzQvZ2prNE9rOFcrUHpjSFVyendRc003OEZVVy84OTlSSTE3T0g0N2J5SHNTSm9ueGpXOUJaV3NaSVdvQXlsZXVIWlBaWGYvMCtsdTFpMGVNdzB5dkI1WEczNHFNLzdiT2dWZWlsTCsveklSRVJGVlNpeUVFUkVSRVJGVllLWnpzVENkTzJhemo3clhhQWdxZHljbElucEljaVhrRGR0QjNyQWRnTnp0RGMzWC83Q3U0akpkTzFPcUs4YXNMR2FZVXk3Qm5ISUp4aE0vV0M4TEtuZUkvblVnVmcrQ1dMME9SUDg2a0ZVUGdsaXRObGVRVlRDL3Bucmlwc2ErLzZZL0ozdm5lZTd2WnNLd2huZGdBWkNhb3lqV3ZFYUxnSjNYZlV1MDNXTDc2aG9vUkFuR2Z4WGRkR1lSeDI1NUlzS083UW9MMHNoSFY2eENtTkVpNE9RZGQ3U3Ftb08zNG12aGhrYUpHeHJnUDBlRE1ETXNHVUVsM1BhUmlJaUlxREFzaEJFUkVSRVJWVlJtSTNUYmw5anNJZ3RxQWtWWWxKTUNFVG1lb0ZSRDNpQU04Z1podVJmTVJwaHZYc2d0aWwxT2hQbnFhVWphYktmbGtmUTVNQ2VkZ3pucDNBTkJCWWgrZ1htTFpOWHJRT1pmQjRLbkgxZVJrVTFLVVVKOWJ6MGErZWpReUZlTHhyNDY2TXdpWXRNOGlyNzVBZjV1eG53RnZKM1hmV0FwNW9Ld1IydmNneURBcnZQS0ltdmVRNkNiRVRYY0Rhamhia1FkVHdQV1hxaUt5MW4vRk5CU3RRcThGaGVFTjBPVDBkVFA4V2VXbFhXV3pOdVFNbTVCTWhsZEhhWFNrOVZzQU1HTjU5TVJFVlVrTElRUkVSRVJFVlZRK2tNYllMbWRaTE9QdXU4RVFCQnQ5aUVxVjJRS3lPbzBoYXhPVXlnZkhRSklGcGhUci95ell1ektiNUN5aXIrUzVxRkpFaXpwS2JDa3B3QVByTklVMUI1L0Y4YUNjbjlWQ1lUb0d3REIxeCtpZHpWQXhyZnVsVW1ycWprSTl0WWp3TTJJQURjakF0Mk5DSEF6NVR0RDY1WldnWTlQQnpwa3pyTVpiamliNFZhc2V6b0Zaa01wU0FpcmxvTVJqZTdBVjJtQ2o4cU1USU1NSC8rV045ZXJMVkx6M2Y5aXd6dTRyVlBnMksxL2lublpSaEd6NG10aGVxdVVrcjJROGtheXdIQnNCd3lITjhHU2VzWFZhZWh2N21NV1FCN2MydFV4aUlqSWdmaXZhU0lpSWlLaUNzaHk1d2IwUDM1bHM0OGlMQXF5UjVvNUp4Q1Jxd2dpWkRXQ0lhc1JESFFhOEhkQktobm1LNmRodm5FZTVwdC93cHg4MFRuYktSWkMwbW55bjBGMm55QkE4SzRLMGNjZm90L2Z4YkYvUC9iMWgrRHV3eFZsTHZCWmwydld4Nms1Q3Z5UzRvV1Rkenp3ZHB1YmNKZGI4dlI5Tzc0V1RCWmdhSU4wTkN0aXRkUFE0UFJ5dFNLcXRvY0J0VDMrV1JWMk1VdHQxMzFLbVlUWFd5ZGorVmwvN0U3eXNWNDNtQVVzKzhNZjdhcHJISjYxck5GdFhRUkxHZ3RnUkVSRXBZMkZNQ0lpSWlLaWlrYXlRTHZ4SThCVStIWlZna0lOZGE4eFRneEZWRVlJQXNTcXRTQldyUVZGMnlkeXIxbk1zTnhPK3Jzd2RnSG1HK2RoU2I0QXlhQnpiVllBa0NSSW1YZGd6cndEOC9VL0N1NGpWMEwwQzREb1V4MkNiOEEvai8wQ0lQcjRRL0QwemQzbWk2cy9IYzVnRnZCV2ZDMmN1ZnZQYXFxMUY2cGlkSlBiMXVmbk10Ukl1Sk43RHVOdmNlN280Sy9Cak5Ca3AyY3RpMFFCR05mMEZrUkJ3czdydmdBQUg2VVo3N1M1aWIwM3ZZdTR1L3pMVXdTVEt5RUxxQXVvaXJjeWp4eVAyeUlTRVZVOExJUVJFUkVSRVZVd2htTTdZTDZjYUxPUHN2dHpFSHlxT1NrUlVSa255aUFHMUlVWVVCZUtOajF6cjFrc3NOeTVrYnRpN09hZnNOejhFK2FiRnlEcHl1QXFGWk1CbHR0SnRyZENGVVVJN2o0UVBId2dldnJtUHZiMGhlRGhBOEhEOSs5ZnVkZEVqOXgra0NtYzl4cktLYVZNUWtNZlhaNUMySzRrWC9RS3lrVFEzMmRuZlhrKzc4L2FKcjdsWjdXWFBXNXA4LzQ1U2RmTGl1emo3NWIzSEt6UlRXN0RhQkZ3Tk0wVDc3YTlhZjI5cXd3RVR6K28rMDJFb2tVa0lMSllUVVJFVkJwWUNDTWlJaUlpcWtBc21iZWgzN1hjWmgreFdtMm9JZ1k1S1JGUk9TV0tFUDNyUVBTdkEwWG9ZN25YSkFzczZTbldsV09XRytkaFRyNElLU2ZMdFZudFliRkF5cjRMS2ZzdUxHbjIzU0tvUGY0dWxPVXRsb21ldm9EYUU0TEtEWUxTRGZqN2Z3V1ZHNkIwZzZCVTV6NnVKSVcwb1EzU2NURFZDMy9wY2o5aXNVakE2djluNzc3RG82clNQNEIvNy9RUzBoc0pnZEJFQ0Yya1NCTUU5WWZBQWlycWlpaFlFVkZCQlZGQVZvcUFpeFFSUllUVlZaUVZGbEJwaXFpd2dLR2pTQzhCSm9XRWRKSk12L2YzUjJCZ21NbGtra3d5S2QvUDgvQXc5OTczblBOT2VEUXo5NzNubk5QaG1OSXhGYnZUQTV6MjNvclZXekM0VWE3SC9teVNBSXZvZWFsTEdZcUxTZC9mZDhibDJzUzljVGlaNjd3ODRaek95VjR0dDdqcFVqQ1duWWh3T3FlUVNmaThkeElDVlhhM2JaN1pHVjlxdjdmRzNKcTNBR0JzcXd3ODFEZ0gwVHJuSWxtdGMvTXlySUlNK3VmbVF4YmR4SC81RUJFUjFRRXNoQkVSRVJFUjFSYVNCTlA2QmFYT1dORSs5QWFnVkZkUlVrUzFpQ0M3c2F4aXU3Nk8wMUpoSHNRcmx5Qm1YSUk5NHhMRUt4Y2habHlDbUgwWmtFUVBIVlp2a3FtdytQOG5XZVZjeGsrdWNDNlFsVlE0Y3pxdktTNmd5ZVRGczloazhtdXZpLy9jZWd6NXRYT0NESkRmR2lkemJlY2pka25BMEorYWxYaDkzeFU5QnYvWTNPVjhTcUVLdzdiZGFMZTIvMW1YbUNuN1kwc2R2Mld3RVhPN0pMdTkxajM2cWtzaGJIdHFvRmVGc0Y5VDY3bWM2eEpSV0dJUnJDSWtBSitlaUVEclVDTzZSeFZBRUZEN2kyQUF4SUliaFZERjdWMVlCQ01pSXFvQ0xJUVJFUkVSRWRVUzFqOS9oZTM0SG84eHFxNkRJVy9Tcm9veUlxb2JCSDBRNVBvMmtNZTNnZE1jS0pzRlltWUs3TmVLWk9KTlJiSnFzZjlZWmJQYklCbXZRakplOVhjbWRVcjNxQUtzUEJrQjZhWnp1eTRINEprV1Y2QlZsRnlZTlJTb2NEcFA0M0srZjRPOFNzZ1NXSFlpRXBzdkJXSFRwV0FNYTV5RGtjMHpJZk04RWE1MnNOd29TTW9qRy9reEVTSWlvcnFEaFRBaUlpSWlvbHBBS3NxSGFjTmlqekd5b0Fpb0J6eGZSUmtSRVJRcXlLSWJReGJkMlBtOEpFSE16N3hXR0x0ZUpMc0lNVE1aWWw1bWpaNUZSdjRYcnJHaFZZalJhZDh5bzAyRzd5NEc0OUdtMlNXMlczMCsxT1ZjcE5hS0RtRkZQcy94ODlQaDJId3B5SEc4TGlrRTUvUFZlTE45R25RZWluV1ZLWC9pM1ZVK3B2MXF5ZjhlUkVSRTVEc3NoQkVSRVJFUjFRS203NWRBS3ZTODc0eG0yR3NRTlBvcXlvaUlTaVFJa0FWRlFCWVVBVFMvdy9tYWFJZVlud2twTndOaVRqckUzQXhJT1pjaDVtWkF6RTJIbEpNT3llejd3Z1NWalF3UytqZHd2emRjZ1ZXRzM5TURuTTZWRkZ0WmhzVG5PQlhDQUdERGhSQU1iSmlMQUtWcm9jbFFvTUt1eTY3TElqN2NKQWRDS2JPMGJsM2VjY1hKQ0d3eEJIbU0rU3RiaTYyR0lCVFpaSTV6UjdKMG1MeXZBYVoxVEVXWXh1WjUwRnBDTXBXK1hDVVJFUkZWSEF0aFJFUkVSRVExbk8zVVBsZ1AvZVF4UnRtaEh4UXR1MVpSUmtSVWJqSTVaTUZSUUhBVTVQRnQzSVpJcGtKSXVla1FjMjRVeDhUYzRqOVNiZ1pubFZVQlFRREdKYVM3dlhiK3F0cWxFRlpTckVWMHJUSzkwam9kalFQTkFJQlg5elIwdXZaU1FnYWFCWm1nbFh2KzkrMGNXWWdHZWd1U0MxV09jMFUyR1Q0L0hZNlhFaktjWWlVQUg1K0loQ1E1OXhHcHRhRmZiT2tGUEpYc1JzTUNxOHp0UG1OeUFkaDhLUWdER3VaQkxram9HRjZFZjNZMVlPYWhHS1FXM1ZoUU5PbXFHcFAzTmNDU0hoZExIWmVJaUlqSVd5eUVFUkVSRVJIVllKSzVDS2IvenZjWUkrZ0NvUm44VWhWbFJFU1ZUZERvSVVRM2dTeTZpZnVBbTJlVlhjMkJWSmdMcVNDMytHL0g2enlJMTE1RHRGZnRHNmdsUGpzWkFhTmQ1bksrd09wNjdzTmpVUzduU2lxTzFkZFowYVNldVlScmxoS3YzVXdBOEZDVEhDdzg2anp1VDhsQjZCNWQ0TFRjNGFaTHdmZ3JXNHRiUGR3a0czSkJjam52eVhjWFEyQnk4ek9aZGJnK0RselI0MGlXRHBQYXAwRWxrOUJBYjhIN1hRMllmakFHWjY3dFRhYVVTWGl1NVJXbjRscFZrYmZxV1NYajJJLy83OGFZOVV2NGI1aUlpSWg4aW9Vd0lpSWlJcUlhekx4bE9jUmM5emRUcjlQODdXVUkrdUFxeW9pSS9PN21XV1dseFVwUzhRd3pSNUVzRDFKaExzU0NIS2ZqNndVMHNUQVhzRm1yNGwxVWU3K20xc05WYTZrL1lRREF0dVJBbDNNbEZjTEtXbndxU1ovNitkaDhLUWlucnhXWnJsdDROQXJ6dXhvUXJySGhUSjRHbjU4T2QybDdXNUFKOThibWxXbThMSk1DR3k2RXVMMTI0RXJ4c3J6N3IranhqNE94bU5ZeEJXcTVoSHBLTzJaMFNzSDBnN0U0ZjFXTnR6dWtWc3FlWk43UVB6V2pTc2JKbi9ZQVlDb0VBQWc2MTlselJFUkU1SHNzaEJFUkVSRVIxVkMyRTcvRHNtZTl4eGhGeTY1UXRyK25paklpb2hwSEVDQm9BeUJvQTREd0JxWEhTeElrcXhtd0dDR1pqWkFzUnVEYTM1TFpDSmlMYnJ5K05lYmFOYWQ0Uy9GNWwzWDU2Z2l6bTlsVFNoL05oaElFNE1XRURFejR2U0hFbTdyTU1Tdnc3cUVZdk5iMk1tWWNpb0hGN3J3OG8xeVFNSzUxZXFsN2c5MXE1YWx3bU8zdUd6VU5OT05jdmhvQWNEUmJpNW1IWXpDMVF5cFVjZ2s2aFloM082WEFVS0JDOHlCVDJRWWxJaUlpOGdJTFlVUkVSRVJFTlpDVW53bmp0M004eGdocUhUUkRKNkRNZHpPSmlFb2lDQkJVR2tDbGdSRGdmdlpQbVVrU0pKdjVXb0hNQk5odGdOMEt5VmI4Tit3MlNIWXJjTzFZc2xzQnUvM2FhMXZ4Zm1pU0JJalgvcFpFQUZKeHY3ZGNNLyswMGpjNSs0aTd3cEZLN3J1aVlKTjZaZ3lKejhHNkpPZC9xd3RYMVhoMVQwUFlKZGZ4aHpmSlFhTUFTNW5HMlowZWdQOWRMbmwyMDdTT3FYZ3RNUTZacHVMYlVCcTVWTHgrNHpVYXVlaFZFZXpBRlQxeUxmTGlQMllGT2tjV29tMm9mMmFRRVJFUlVjM0JRaGdSRVJFUlVVMGppVEN1bmcycDBQT3lWZW9IWG9Bc09MS0traUlpS2lkQmdLRFVBRW9OS3J0czc4dEMyS3ErNTJHMkM3aFVvRWF6SUpNajkvUFhpa3czKy82K013Q0FsRUlWWXZRV1IrejF3dEROQXBXKzNiUHRpZVpaT0pXcndiRWM1MzNBM0JYQk9vUVY0WkdtV1dYcVA4T293Tkpqbm4vWGhLaHRtTm94RlpQMk5rRDM2QUk4My9JSzhxNFZzM0l0Y3VSYyt6dlhMRWVPUllGY3N4eUdRcFZMUCs4ZWluRTZycWUwc3hCR1JFUkVwV0loaklpSWlJaW9oakh2V0EzYjJVTWVZK1JOMmtIVlpXQVZaVVJFVkRmOWthM0R6RU14Q0ZiWjBURzhFRjBpQ3hHbGM5MURyY2dtdzlkbnc3RHhVakJlYnAyT3ZqSDVBSW9MWXplVENVQTlsVzhMWVhKQndxVDJhUmovZTBOa3VTbThYUmV0cytLTmRtbVFsYUVhYWJFTG1IMGt4bW12dFBvNks5S0tsQzZ4amV1Wk1iK3JBWitlak1Ed241dVc2VDJVSk0vaTNSNXRSRVJFVkxlNUxrWk5SRVJFUkVUVmx0MXdBdWF0S3p6R0NOb0FhQjk5Q3hENGNaK0lxRElkeWRRQkFISXRjdnlTR29odEtZRnU0Lzc1WnpTK3Z4Z01VUUsrUEJQbTJKZnJSSzdHS1M1U1k2MlVXWEVDZ0laNno4c2R0ZzhyZ2xaUnRtVVpzOHdLbkwrMjl4ZFFYSFFiMGF6a0dXVnhBUllFK2JEUXgwSVlFUkVSZVlNendvaUlpSWlJYWdqSlZBampxaG1BNlBrbW91YWhOeUFManFxaXJJaUk2cTU5Vi9ST3h6MmpyN3FONnhOekZRZXV4V2FaRk5oc0NNYVErQndjem5SdTM2Q01lM09WUnBLQUg1T0Q4Tzh6NFNpd2VuNDRZcXNoQ01leXRSalRLZ090UTQxZTlWOWZaMFZjZ0FXR2d1S1piUU1hNXFHKzNuVkczTTJpdEo2dmU5SXkySWhndFIwaGFqdUNWVFkwQ3pTWHV5OGlJaUtxTzFnSUl5SWlJaUtxSVV3YkZrTE1UdlVZbytveUNNbzJ2YXNvSXlLaXV1dDh2aG9aeGh0TEFLcGtFcnBHRmlMTjZMb3NZUGVvcS9oQ0crYUlYMzhoQkRGNkM2N2NzbFJoNDNxK0tleElFckFydlI1V253MTF1OWRXU1F5RktyeTF2d0h1Q0MvRThLWTVhQmxjZWtHc1MyUUJEQVdoQ0ZMWjhXalRiS1M3ZWY4M2k5TGFBQUFCU2hFaEtodUNyeFcxZ3RWMmhLanNDRmJiRUt5eTQ3ZTBldGlaVnMrcDdkd3V5VjYvRnlJaUlxTHJXQWdqSWlJaUlxb0JySWQrZ3ZYUU5vOHhzc2hHVUE4ZVcwVVpFUkhWYlR0dUtkTDBpTDRLclVKMEd5c1RnUHNhNU9QTE0yRUFpcGNRL094RWhFdGNxeEJUaFhLeTJBWHNTS3VIN3k2RzRGS0I1d0tZV2k3QmJIZS9FT1BCVEQwT1p1clJPdFNJLzR2TFE5ZklBaWhsN3BkTnZET2lDR3ZQaCtMRlZobW9wN1NYV2dqckc1T1B2akg1VUpUUTMzVi9abXM5WGljaUlpTHlGZ3RoUkVSRVJFVFZuSmlWQXRPNkJaNkRGRXBvSDU4R1FhbnhIRWRFUkJWbWx3U1hRdGlBaG5rQUFHc0p4YVY3WXZQeDlkbFEzTnNnSDEwaUN6RDlZS3pUZFpWTVFrS0lkMHNTM3VwU2dRby9wd1RpNTVTZ1VwZEFWTWdrL0wxcE5nWTJ5c1hucDhPeCtWSlFpYkYvWld2eFY3WVdlb1dJWHZXdm9udDBBUkpDakpBTE40cFlMWUtNR05Bd0Q5MmlDcnpLdGJRQ0dCRVJFWkd2c1JCR1JFUkVSRlNkMmEwd3Jub1hrc1h6elZITndCY2hyOSswaXBJaUlxcmJFalAweURiZnVLVVNvN01pVkczREZaTUNXd3p1QzB1aGFocys2bkVSTVRvcnBoNklkYm5lSWJ3SUdybjdHV1h1NUpnVitEa2xFRHZUNnVGaUtiTy9ybXNTYU1ZcnJkTWRTekMrMERJRG5jSUw4ZUd4U09TWVM3NUZWR2lUWVlzaENGc01RZEFxUkxRTExjSVR0MlVoVG0rQlRBQ2ViNW5oZGQ1RVJFUkVWWTJGTUNJaUlpS2lhc3kwZFFYc3lhYzh4aWhhZFllcTI1QXF5b2lJaUtLME5uU0tLTVRCSzNwSUFBUkJ3dWdkamQzRzNsemNpdEZac1RZcEJIOWs2VnppN29uTkwzTWUzMThNUnA1RlhtcGNrTXFPRWMyemNHOXNIb1JiSnF4MWlpakVzcDRYOFo5em9maitZakNzb3ZzWmJkY1piVElZN1RMRTZpeU9jNTViRUJFUkVmbVg1L255UkVSRVJFVGtOOVkvZm9WbHgycVBNVUpnT0xRUFQ0VExuVTBpSXFvMHpRSk5tTll4RlF2dnVvUUhHdWJpcWRzeVM0eHRvTGM2WG1jWWxWaDFiWit3bTBWcHJlZ1M0ZDNTZ3RlRnFHMFkzK2F5eHlLVVJpN2l3Y1k1V05iekF1NXI0Rm9FdXpudXlkc3k4VkdQaTdpNy9sV25wUTl2RmFHeFlXSzd5NUR4MXc0UkVSSFZFQ3lFRVJFUkVSRlZRL2JVc3pCOU85ZHprQ0JBKzlqYkVQUWw3KzlDUkVTVnAzRTlNNTV2ZVFXM0I1dEtqQmtTbitONEhhbTE0dDFPS1FqVDJKeGlIbStlVmE3bkdUcUdGMkZBdzF5WDgzcUZpRWVhWm1ORjd3dDQ4clpNNkJUZUxia1lyYlZpUXR2TFdOYnpJaDVvbUF1VjNMa2dKaGNrVEdxZmhucEtlOW1USlNJaUl2SVRGc0tJcUZ6T25UdUhwS1FrZjZkUmJubDVlVGg2OUtoUCtrcE9Ua1o2ZXJwUCtpSWlJZ0lBcVRBWHhpL2VobVF0K2NZcUFLajdqb0NpYVljcXlvcUlpRW9TcExKRHB4QWhFNHBuVjRWcmJHZ1hWb1RKN2RQUXEvNVZwOWcyb1VZczdIWUpDU0hGZXo4bWhCalIrNWFZc25qeXRpeEVhb3NMYS9IMXpCalRLZ01yZXlmaDhXWlo1UzVZUldxdGVMN2xGWHplK3p4ZWFKbUI1a0hGdjQvKzNpd2J0d1Y1L3QxRTVHdTV1YTdGWGlJaW9ySVFKRWtxZWI0N0VWRUordmZ2RDQxR2d4OSsrTUhmcVpTWnpXYkQ0NDgvRGxFVThkVlhYMEd0VnBlN0wwbVNNRzdjT0p3K2ZScno1czFEKy9idGZaZ3BFUkhWU1hZYkNwZS9CdnY1UHp5R3lSc2xRUC9DSWtET2JYK0ppTHlWUC9GdXgydGw1QVcvNVFFQWRrbkFGNmZETUxCaHJxT1FkYXV6K1JxbjQxaWRCVm8zczd0TzUya2dTdkE0TTYyaURJVXF4T2lzSHBkTnJHbXNHZkdPMTRIemZxdVNNZk9uUFFDWUNnRUE2a0V2UWQzem9Tb1oxeGZ1dSs4K05HellFTXVYTC9kNTMvdjI3VU5zYkN4aVkyTWQ1eVJKd3F4WnMzRGd3QUVzVzdZTVVWRlJMdTJzVmlzKyt1Z2pqQmd4QXVIaDRUN1BpNGlJcWk5QjhINCtQYjgxRTVGZmpCNDkyaWY5VEpnd0FhMWJ0eTVURzRWQ2dRRURCdUNycjc3QzVzMmJNWFRvMEhLUHYyWExGcHc2ZFFydDI3ZEh1M2J0eXQwUEVSSFJkYWJ2bDVSYUJCUDB3ZEErUG8xRk1DS2lHa3d1U0JqZG91Uzl4WURpdmNpOFVSV3p0T0wwbGtvZmc2bzNVUlJodDVjOHk5Qm1zNkdnb0FENStmbkl5OHREWm1ZbU1qTXprWjZlanVUa1pBREFuRGx6WE5wWnJWYk1temNQZXIwZWl4Y3ZSbEJROFpMUGdpQ2dlZlBtMkxGakIyYlBubzBGQ3haQUpuTmUzR3Jac21YWXRHa1RUcHc0Z1U4KytRUmx1Q2RLUkVSMUNMODVFNUZmR0F3R24vUmpOQnFkanIwdHNKbk5aZ0RBeXBVcnZaclZKcGZMWFo1NnUzVHBFajcrK0dNQXdKRWpSM0R2dmZkNk5mWjEvL25QZnhBYUdscW1Oa1JFVkx0Wjl2NEF5KzhiUEFmSkZkQTlPUU95WU5lbm9vbUlpSWlxMmpQUFBBT0R3UUJSTEhrdk9wVktoWmlZR0JpTlJtaTFXcWRyU3FVU0w3endBdWJPbllzWk0yWmc3dHk1a012bEFJRGh3NGZqOTk5L3g3Rmp4N0IyN1ZvTUh6N2MwVzc3OXUzNDdydnZvTlBwTUduU0pCYkJpSWlvUkN5RUVaR0xzaFNUU292VmFEUll1blNweS9sdDI3YVZLN2Y5Ky9kajl1elpLQ2dvUUtkT25aQ1FrT0IwdmF3Rk5wUEo1RldiVzU4Nkt5b3F3b3daTTJBeUZUOTVlZGRkZHlFbUpxYlVmaElURTVHY25BeU5SbE9oSlJtSmlLajJzU2Y5Q2RQNmhhWEdhWWE4Q25sOG15cklpSWlJaU9xeS92Mzd1NXd6R0F4TzUvLys5Ny9EWkRKQkZFWDA2TkVEOWVyVlEyQmdJRUpDUWhBYUdvckl5RWhFUmtZaVBEemNZNkdxWDc5KytQbm5uM0h3NEVHc1diTUdqejc2S0lEaVdXR3Z2dm9xeG93WmcwMmJObUhZc0dGUUtCUTRlL1lzNXMrZkQ0VkNnV25UcHFGSmt5YSsvd0VRRVZHdHdVSVlFYm53dHBna1NWS3BzUnFOeHVQMXNsaTdkaTJXTDE4T1VSUXhlUEJnakIwNzFxVkFWVktCYmV2V3JUaDA2QkRlZlBOTmx6WUFrSnFhaWxXclZtSFVxRkdscml0dU5wc3haY29VWExod0FYMzc5c1hPblR1UmxKU0VsMTkrR1dGaFlTVzIrK2FiYjVDY25BeTVYSTZwVTZkQ3I5ZDc4YTZKaUtndUVIUFRVZlR2YVlCWThuSkRBS0M2YXloVVhRWldVVlpFUkVSVWw5MXp6ejFPeDl1M2I0ZE9wME8zYnQwYzU1bzJiWXJ0MjdjREFLWk5tMWFoV1Zsang0N0Y1czJiTVd6WU1LZno4Zkh4bURsekpoSVNFcUJRS0J6bnVuWHJocnZ1dWd0MzNIRkh1Y2NrSXFLNmdZVXdJbkpMcjlkanc0YVNsMmJxMzc4L05CcU54MlVGM1QwOVZoNVdxeFVMRml6QXRtM2JJSlBKTUc3Y09Bd2VQTmpyOXBJa1lmZnUzVWhNVEVSUVVCREdqaDNyRXJOa3lSTHMzNzhmb2loaTBxUkpKZlpsTnB2eGozLzhBMGVQSHNXOTk5NkxOOTU0QTYxYnQ4Yml4WXZ4eWl1dllOYXNXV2pVcUpGVG03eThQQ3hZc0FDN2QrK0dXcTNHdEduVDBMbHpaKzkvQUVSRVZLdEpWaE9NWDB5RlZKanJNVTdSdEFNMGcxeC9oeEVSRVJGVmhqZmZmTlBwZVB2MjdRZ0xDM001Lyttbm41WjdESGVyek96ZHU5ZnI5a2xKU1ZpMWFwWFR1WlVyVjVZN0h5SWlxcDFZQ0NPaWFpMDdPeHZ2dlBNT1RwNDhDYjFlajZsVHA1YjVhUzlCRURCcDBpUTgvL3p6MkxoeEl4NTQ0QUhFeDhjN3JtL2R1aFg3OSs5SFFrSUN4bzhmWDJJL2VYbDVtREpsQ2s2ZVBJa3VYYnBnd29RSkFJQkJnd2JCYkRiajAwOC94ZGl4WS9IODg4OWo0TURpcC9XM2JkdUdUei85RkhsNWVZaUppY0dVS1ZQUXZIbnpzdjhnaUlpb2RwSWttTmJNZ3ozbHRNY3dXVWcwdENPbUEzSitmQ2NpSXFMcXhXNjNReENFY3MwRzg5WCs0VVJFUko3d216UVJWVnVuVHAzQ08rKzhnNnlzTE5Tdlh4OHpaODVFdzRZTnZXcjd3UWNmdUp3TERRMUZhR2dvMXExYjUzUit4NDRkQUlDUWtCQXNXYkxFcGQzMWd0ZUpFeWR3K3ZScDlPalJBMisvL2JaajgxNEFlT2loaHhBZEhZMzU4K2RqOGVMRjJMeDVNK3gyTzVLU2tpQUlBZ1lPSElobm4zMFdPcDNPNi9kUFJFUzFuL20zYjJBOThvdkhHRUdsZ1c3VWJBajZvQ3JLaW9pSWlNaVoyV3dHQUJRVUZPQ0xMNzZBd1dEQXhZc1g4ZlRUVDZPZ29BQ1NKSG05S3N6Njllc1JFQkRnT0k2TGkvUEpMSzRubjN3U3FhbXBGZTZIaUlocUh4YkNpS2phbWpCaEFpd1dDOXEwYVlQcDA2Y2pNRERRNjdaYnRtd3A4ZHJKa3lmZG50KzFhMWVKZVFCQTE2NWQ4Zjc3NzZOMTY5WXUrNHhKa29TSWlBamNkZGRkK09tbm4zRDI3Rm5IdGJ2dnZodVBQdm9vaTJCRVJPVEVldkJIbUxlVXZwU1E5dEczSVl2bUJ2QkVSRVJVZFd3Mkc1WXNXWUtVbEJTa3BLUWdNek1UQUpDVGs0T3Z2dm9LUVBIcUt4a1pHVENaVEZBcWxZaU9qbmJweDJBd3VGeHp0MjgzRVJGUlpXSWhqSWpjS2l3c0xQVnBMcFBKNUxOOXdOeXhXQ3lReVdTWU4yK2VZMFBjc25EM1ZGbGlZaUtpb3FMUXVIRmp4N24xNjllamQrL2VDQTBOZFlvZFBYcTB5eklOYmR1MkJWRDhOTno1OCtkeDh1UkpIRDE2RkgvKytTZnk4dklBRk8rdjFxMWJONWhNSnV6YnR3Ky8vdm9yZnYzMVY4VEh4Nk5ObXpabzFhb1ZHalZxaExpNE9HZzBtaksvTHlJaXF2bHNKMzZIY2MzY1V1UFUvWitDb25YUEtzaUlpSWlJNkFhRlFvSDkrL2Vqb0tBQU1URXhRMUpsbndBQUlBQkpSRUZVYU5teUpYYnUzSW13c0RCTW5EZ1IwZEhSaUlpSVFHSmlJZ0NnYytmT21ENTl1a3MvOTkxM0grTGk0ckJzMmJKU3gzenZ2ZmR3NXN5Wk11ZktQY0dJaUtnMExJUVJrVnVDSUtCQmd3WWxYamNZREY3RitFSjVpbUR1N05peEEzUG16RUhEaGczeHlTZWZRQkFFbkQ1OUdrdVhMc1dxVmFzd2Z2eDRkTy9lM1czYm9xSWlyRjY5R3NuSnliaDA2UklNQmdORVVYUmNqNCtQUjgrZVBYSDE2bFgwN3QwYlBYdjJkTFE3Y09BQURoOCtqRC8rK0FNYk4yN0VEei84QUtENFp4d1lHSWl3c0RDOC9mYmJYaS83U0VSRU5adjl3bEVVZmZrT2NOUHZFWGVVYlhwQjNXOWtGV1ZGUkVSRTVHejU4dVZPSzV2MDc5OGZPcDBPSFR0MmRKemJ0bTBiQUtCZHUzYmxHbVBUcGsyT0dXTHA2ZWtWdW8rd1lzVUtwKy9wUkVSRTE3RVFSa1J1NlhRNmowOVY5ZS9mSDJxMXV0U1lteGtNQm93ZVBicE1lWWlpNlBXc3Mrc2Z3TjNac21VTEZpNWNpTURBUUx6Kyt1dU9UWHh2dSswMnZQTEtLL2o0NDQ4eGZmcDBEQnc0RUdQR2pJRktwWEpxcjlQcGtKU1VoTVRFUkVSRVJLQlRwMDVvM3J3NWJyLzlkclJzMlJKQlFVRklUazdHcUZHalVGQlE0Q2lFNlhRNjlPclZDNzE2OVFKUVBOUHUzTGx6U0VwS1FrcEtDdExTMHRDcFV5Y1d3WWlJNmdoNzJqa1VyWHdUc0ZrOHhzbnJONFhta2NtQXdLV0RpSWlJeUQ5dUxvS2RQMzhlZ1BPRHFrZVBIa1ZpWWlJVUNnWDY5dTFicmpGdS91NjljT0hDVXVOdE5odldyRm1EVmF0V3dXS3hZTkNnUVk1cnZucUlsb2lJYWgvK2hpQ2lLcU5VS2hFWEYrZDEvUFVud2NyUzVsWjJ1eDNMbGkzRCt2WHJVYjkrZmN5Wk13Y3hNVEZPTVFNSERrUkNRZ0xlZmZkZGJOeTRFY2VQSDhjNzc3emowdGZreVpNQm9NUzl2akl5TWdEQTdicm8xK24xZXJSdDI5YXh4Q0lSRWRVZFluWWFpbFpNaEdRcTlCZ25CSVpCKzlRc0NDcHRGV1ZHUkVSRTVPclVxVk40ODgwM29kZnJrWldWQmFENFlWSUF5TXpNeE15Wk15RkpFb1lQSDQ2Z29LQkt6K2Znd1lOWXNtUUprcE9UMGFSSkU0d2ZQeDYzMzM1N3BZOUxSRVExSHd0aFJGUmxvcU9qeTdSMmQvLysvU0dUeVNxMDN2ZjA2ZE9SbUppSWhJUUVOR25TQkQvLy9IT0pzWGZlZVNlaW82Tng0TUFCYk4yNjFlVzZUcWREU2tvS1hucnBKYmZ0aTRxS0FBQTdkKzdFbjMvKzZURXZyVmFMano3NnFBenZoSWlJYWpLcElBZEZ5MStEbEovbE1VN1FCa0QvelB1UWhaVDhVQVVSRVJGUlZXallzQ0ZzTmh1eXNySWdsOHZSb1VNSHh5b3Y0ZUhoR0RwMEtQNzg4MDg4OGNRVGxaN0x6Smt6c1dQSERxalZhanp6ekRONDZLR0hJSmZMSzMxY0lpS3FIVmdJSXlLM2lvcUtTbDNHMEd3MmwzbXB3NnJXdTNkdjZIUTZ2UDc2Nnhnd1lFQ3A4VC8rK0NNMmJ0eUlCeDU0QUx0MjdYSzViclZhUzEyei9PclZxN2g2OWFySG1QRHc4Rkp6SVNLaTJrRXlGYUxvc3pjZ1pxVjZEbFNxb1JzMUI3TG9KbFdUR0JFUkVaRUhXcTNXc2NmMXNtWExBQUJyMXF4eGltblVxQkZXckZoUlloL0RoZzN6U1M0N2R1eUFYcS9Ic21YTEVCVVY1Wk0raVlpbzdtQWhqSWpja2lTcDFJS1BOekZBY2NGTXBWSTU5dVdxU3YzNjlVTy9mdjBjeDNGeGNXNW5tSTBlUFJvR2d3RXltUXlEQnc4dXNiLzQrUGdTOXlJYk5Xb1VVbEpTc0hyMWFvU0docGJZeC8zMzN3KzlYbCtHZDBGRVJEV1d6WUtpejkrQ1BmV3M1emlaSExvbi9nRjVmT3VxeVl1SWlJaW9ETmF1WFZ1aDlzOC8vN3pMT1cvM0E3K3VzTEFRSTBhTUtEVk9yOWRqdzRZTlplcWJpSWhxTnhiQ2lNaXQwajQ0OXUvZkh4cU54dkYwbUNlN2R1M0M1NTkvamxHalJxRjc5KzYrVExQYU9IRGdBSktUazVHUWtPQ3hDR1l5bVdDMzJ4RVFFRkNGMlJFUmtWK0lkaFN0ZWhmMjgzK1VHcXA5NUUwb2J1OWFCVWtSRWRWdGdrb0R5V0lxUHJETEFibmR2d21SLzRnM2x0WGp2cHplS2VuQlVrK3VQM1JhVW4vZU1oZ01rTXZsTG50K3UxUFN2dDVFUkZSM3NSQkdSSlh1OHVYTHVIanhJdjc2NjY5YVdRZ3pHbzFZdW5RcEFPRGhoeC8yR0p1Zm53OEFxRmV2WHFYblJVUkVmaVJKTUs3N0FMWmpyc3ZzM2tvemVCeVVIY3IyUkRRUkVaV1BMQ3dXOXJSekFBRFJxb0ZNWHVqbmpNaGZSSXZHOFZvV1ZucHhoWHl2ckh1SWg0U0VWR2dQY1NJaXFydFlDQ01pRjVzMmJmSnFHVU5Ka3J6cTcvVHAwd0NBWnMyYVZTZ3ZYekFZREdWZWZzRVRxOVdLbVRObndtQXdvSFBuenFVVytyS3pzd0VBd2NIQlBzdUJpSWlxR1VtQ2FkTW5zTzdiVkdxb3V0OUlxSG84V0FWSkVSRVJBQ2dTdXQ4b2hCV0VRS1l5QWpMUnoxbFJsUk5sRUF0Q0hJZUtoTnIzd0NZUkVSSGR3RUlZRWJsUXFWU2x4dFNyVnc5WHIxN0ZtVE5uMEx4NTh4TGpMbHk0Z01URVJBQkE2OWJlNzN0aXRWb0J3T2Y3aWdVR0J1SnZmL3ViVjdFV2k4WGo5U3RYcm1EbXpKazRmdnc0NHVMaU1HblNwRkw3UEhldStFdDNkSFMwVnprUUVWRU5JNGt3ZmZjaExIdldseHFxNnZZM3FQdVBxb0traUlqb09sV3ZSMkE5OENQRTNIUklvZ0syN0JqSUFuSWdVNWtBR1pkSnJQVkVPVVNMQm1KQkNDU3grSmFZTENRS3F0NlAramt4SWlJaXFrd3NoQkZSdVhUdjNoMWJ0MjdGdUhIakVCVVZCYmxjN2hKanNWaVFrWkVCU1pMUXRtMWJSRVZGdWUzcnlwVXJFRVVSOWVyVmcwcWxndDF1ZCt4UDV1dTF2WU9DZ2pCeTVFaVBNYUlvWXQrK2Zjakl5RUJJU0lqTGRiUFpqQTBiTm1EVnFsVXdHbzFvM3J3NVpzeVlnY0RBUUVmTXVYUG5vTlZxRVJRVUJLMVdDMEVRY1Bic1dYenp6VGNBZ0xadDIvcjBmUkVSVVRVZ2lqRCs5NSt3N3Q5Y2FxaXlYVjlvL3ZZSzRPTUhQb2lJeUROQm80Zm00WWtvV3Y0YUFFQVNGYkRuUjRBbHNMcEw4L0FrQ0dydUtlV04zTnhjTEZ1MnJNeHR5c3BnTUVDdjEwT24wMEdsVXVIdzRjTUFBS1ZTV2VhK2lJaUlBQmJDaUtpY3hvd1pBNWxNaHQyN2R5TXRMYTNFWlJKMU9oMDZkZXFFbDE1NnFjUytObTNhaEZXclZybTkxcTFiTjUva0N3RGZmLzg5WkRKWmlUbDgrT0dIRUVYUjZiM2NlZWVkanRkcGFXbllzbVVMTm0vZWpMeThQQWlDZ0FjZmZCQ2pSbzJDV3ExMjZtL3g0c1U0ZnZ5NDQxZ21rMEVVaTVkYzZkS2xDOXEwYWVPejkwVkVSTldBM1FiamY5NkQ5Y2oyVWtNVnQ5MEo3YU9UZ1JKK0p4RVJVZVZTTkw4RHVtZm53N1JtSHNUY2RIK25RMzRpQzQ2Q1p2Z2tLSnAxOUhjcU5jYlZxMWV4ZHUzYVNoOW55cFFwU0UxTmRUbWZrSkJRNldNVEVWSHR4RUlZRVpXTFRxZkQrUEhqTVg3OCtBcjMxYWhSSXdRR0JzSnV0enVLVUlHQmdlaldyUnRHamZMZGtsRmFyYmJFYXkxYXRFQk1USXlqV0tYVDZkQzZkV3M4OWRSVGpwaWNuQng4KysyM2tDUUpQWHYyeE1pUkl4RWZIKysydjA2ZE9zRm9OTUpxdGNKbXMwRW1reUV5TWhLZE8zZkdrQ0ZEZlBhZWlJaW9HckJaVWJUcUg3QWQyMVZxcUx4aFMyaEh2Z3ZJK1VRekVaRS9LWnJmQWYyRWxiRHMvQTlzeDNaRHpFcUZaREg2T3kycVpJSktDMWxZREJRSjNhSHE5UWdFamQ3ZktkVW9jWEZ4V0xseVpabmFqQjQ5R2dhRG9VeHQyclp0QzBFUUhQY0lWQ29WV3JkdWplZWVlNjVNL1JBUkVWMG5TQ1ZONHlBaXFzSFMwOU1obDhzUkhoN3UwMzczN2R1SHhvMGJJeUlpd3FmOUVoRlJ6U1JaVFREK2V4cHNwL2FWR2l1UGJRN2RzL01oNkFKTGpTVWlJcUxhS1gvYUE0Q3BFQUNnSHZRUzFEMGY4bk5HM2pFYWpaREpaQzZyb1pUR2JEWkRGRVdQRDZZU0VSR1ZoeUI0djljQVo0UVJVYTFVMG41a0ZkVzVjK2RLNlplSWlHb2V5VndFNCtkdndYYnVTS214OGtZSjBJMmVDMEViVUFXWkVSRVJFZmxXZVF0WlpTMmNFUkVSVlFZV3dvaUlpSWlJeWtneUZxQm94VVRZTHgwdk5WYlJ0RDIwbzk2RG9PS1QwRVJFUkVSRVJFUlZqWVV3SWlJaUlxSXlrQXJ6VVBUWjY3Q25uQ2sxVnRHaU0zUWpad0JLUGcxTlJFUkVnQ0RJNE5panhHcjJaeXBFUkVSMUJndGhSRVJFUkVSZWtxNW1vL0RUQ1JEVEw1UWFxMmpkRTdxL1R3TVV5c3BQaklpSWlHcUdtejRYaU5scGZreUVpSWlvN3BENU93RWlJaUlpb3BwQXpFMUg0Y2N2ZTFVRVUzYm9COTNqNzdBSVJrUkVSRTRFWGFEanRlM3NJY0J1ODJNMlJFUkVkUU1MWVVSRVJFUkVwYkFiVHFEd3d6RVFNNU5MalZWMmZnRGFSOTRDNUZ4OGdZaUlpSnpkWEFpVHNsTmgydlF4aTJGRVJFU1ZqTi9PaVdvaDI3a2ovazZCYWppWlBnaXlzQmp1YVVORUJNRDZ4Njh3L3VjOXdHWXBOVmJWZlJnMGcxOENCRDV2UmtSRVJHNElndE9oWmRkL1lUdDdHTXIyZlNHUGJneW85WDVLaks2VHh6U0RvQTN3ZHhwRVJPUkRMSVFSMVVKRnkxNzFkd3BVQ3doS0RSUnRla0xkNzBuSXdodjRPeDBpb3FvblNUQnYveExtbjFaNkZhN3U4M2VvNzMvVzVRWVhFUkVSa1hzQ0FBbmk1Zk13YnozdjcyVG9HdDN6QzZGbzJ0N2ZhUkFSa1EveFVWVWlJbkpMc3BwZ1BiUU5CZk9mZ3ZYQVZuK25RMFJVdFd3V0dGZlA4cjRJZHQvVFVQL2ZjeXlDRVJFUmtkZlU5ejhMV1VpMHY5TWdJaUtxOVRnampLZ1dramRwNSs4VXFDYVRKRWc1bHlIbVpoUWYyMjB3ZmpzSEFLRHNkTDhmRXlNaXFocFNRUTZLdnBnQys4VmpYc1ZyQnI0SVZhL2hsWndWRVJFUjFUYnlScTJnN3ZVd3JDZC9oKzNrWGtpNUdaQzhXSXFaS2hlWFJTUWlxbjFZQ0NPcWhmUXZMUEozQ2xRTFNQbVpNUDJ3Rk5ZL2ZnRUFHUC83VDhnYnQ0RXNMTmJQbVJFUlZSN3hjaEtLL3ZVbXhKejAwb01WU21nZm5nUmxoMzZWbnhnUkVSSFZUZ29sbEsxN1FkbTZsNzh6SVNJaXFyVzROQ0lSRWJrbEJJWkQrL2cwS052MUtUNWh0OEc4N1F2L0prVkVWSWxzSnhOUitORllyNHBnUWtBSTlNOHZaQkdNaUlpSWlJaUlxSnBqSVl5SWlEelNEQnpyZUczN2F5ZGdOZnN4R3lLaVNpQkpzT3o2TDRyKzlSWWtjMUdwNGJMb3h0Q1AreGp5UmdsVmtCd1JFUkVSRVJFUlZRUUxZVVJFNUpFUUZBNVpVQVFBUUxLWUlHYW4rVGtqSWlJZnN0dGdXcjhBcHU4L0JDU3gxSERGN1YyZ2YzRUpON1luSWlJaUlpSWlxaUc0UnhnUkVaVktDSzBQNUYwQkFJZ0Z1WkJGK1RraElpSWZrSXJ5WVZ6MUxteG5EbmdWcityeEVEUUR4d0F5ZVNWblJrUkVSRVJFUkVTK3drSVlFUkdWVGhEOG5RRVJrVS9aRFNkZy9ISTZ4TnpTOXdPRFRBYk5rRmVoNmpxNDhoTWpJaUlpSWlJaUlwOWlJWXlJaUlpSTZnNUpnbVhQZXBnMkxnWHN0bExEQlkwZTJpZitBVVh6VGxXUUhCRVJFUkVSRVJINUdndGhSRVJFUkZRblNLWkNtTmErRCt1ZnYza1ZMd3VOZ1c3MEhNZ2lHMVp1WWtSRVJFUkVSRVJVYVZnSUl5SWlJcUphejU1MkRzWi9UNE9ZbGVKVnZMeHhXK2hHem9DZ0Q2cmt6SWlJaUlpSWlJaW9NckVRUmtSRVJFUzFseVRCc3ZjSG1MNWZBdGdzWGpWUjNuRS90QSsrQmlpVWxad2NFUkVSRVJFUkVWVTJGc0tJaUlpSXFGYVNDbk5oWERNUHR1Tjd2R3NnazBQendCaW9landJQ0VMbEprZEVSRVJFUkVSRVZZS0ZNQ0lpSWlLcWRXd245OEw0N1J4SUJUbGV4Y3VDbzZBZDhRN2tEVnRWY21aRVJFUkVSRVJFVkpWWUNDTWlJaUtpMnNOcWhtblRKN0RzV2U5MUU4WHRYYUY5OUMwSXVzQktUSXlJaUlpSWlJaUkvSUdGTUNJaUlpS3FGZXlwWjJIOFppYkU5QXZlTlpESm9MNy9HYWg3UHdvSXNrck5qWWlJaUlpSWlJajhnNFV3SWlJaUlxclo3RGFZZi8wYTV1My9CdXcycjVvSWdXSFEvWDBhNUUzYVZYSnlSRVJFUkVSRVJPUlBMSVFSRVJFUlVZMWxUemtOMDdkellVODc1M1ViUmF1N29IMTRJZ1I5Y0NWbVJrUkVSRVJFUkVUVkFRdGhSRVJFUkZUejJDd3cvL3h2bUgvN0doQkY3OW9vMWRBTUdndFZsMEdBSUZSdWZrUkVSRVJFUkVSVUxiQVFSa1JFUkVRMWl2M1NjUmkvblFzeDQ2TFhiZVN4dDBINzJCVElJaHRXWW1aRVJFUkVSRVJFVk4yd0VFWkVSRVJFTllKa0xvTDVwMy9Cc21zdElFbmVOUklFcUhzL0J2Vjlvd0M1c25JVEpDSWlJaUlpSXFKcWg0VXdJaUlpSXFyZUpBbldQMytENlllUElPVm5ldDFNRmh3SnpTTnZRZEcwZlNVbVIwUkVSRVJFUkVUVkdRdGhSRVJFUkZSdGlWY01NRzFZQk51WkEyVnFwK282R09vQnowUFE2Q3NwTXlJaUlpSWlJaUtxQ1ZnSUl5SWlJcUpxUjdLYVlQbGxGY3kvclFic1ZxL2J5VUtpb1hsNEloVE5PbFppZGtSRVJFUkVSRVJVVTdBUVJrUlVDWEp6Y3hFY0hPenZOSWlJYWg1Smd1M0VIcGkrK3hCaXp1VXlOVlYxSHdiMS96MExRYVd0cE9TSWlJaUk2aDZielFhWlRBYVpUT1pWdk1WaWdTQUlVQ3A5c3orcktJcXcyV3dBQUpWSzVaTStxeEx2RHhBUitSOExZVVJVNDZ4WXNRTFoyZGw0NDQwM2ZOTGZ5eSsvalBqNGVJd2JONjVNSDlUMzdkdUgyTmhZeE1iR09zNUprb1JaczJiaHdJRURXTFpzR2FLaW9semFXYTFXZlBUUlJ4Z3hZZ1RDdzhOOThoNXFNOGxVQ012Ty84QjJiRGZFckJSSUZwTy9VNnJWQkpVR3NyQllLQks2UTlYckVTNHJSMVhLbm5vVzVvMUxZVHQ3cUV6dFpPRU5vSDE0SXVTTjIxWlNaa1JFUkVSMTAvSGp4ekZ2M2p3TUd6WU1nd2NQOXFyTkF3ODhnS2lvS0h6MTFWY1ZIdDlzTm1QOCtQRTRjK1lNWW1KaThQbm5uME1RaEFyMzY2Mzc3cnNQRFJzMnhQTGx5ejNHOGY0QUVWSDF4a0lZRVZXcHQ5OStHMmxwYVI1alZxNWM2Zkg2N3QyN1lUQVlmRklJTzNic0dFNmNPQUdGUWxHbUlwalZhc1c4ZWZPZzErdXhlUEZpQkFVRkFRQUVRVUR6NXMyeFk4Y096SjQ5R3dzV0xIQjVhbTdac21YWXRHa1RUcHc0Z1U4KythUktQOFRYTkxZekIyRmFNdzlpYnJxL1U2a3pKSXNKOXJSenNLZWRnL1hBajhWTHpEVy93OTlwVVMwbjVXZkN0SFVGckFlM0FwTGtmVU9aSE9wZWowRFZmeVFFcGFieUVpUWlJaUtxby9SNlBWSlRVL0g1NTUramI5KytDQWdJcUxLeEpVbkNlKys5aHpObnprQW1reUUxTlJWcjFxekI4T0hEdldvdmlpSnljM09SazVPRDdPeHNaR1ptSWlVbEJXbHBhVWhKU1lGT3A4TUhIM3hRYWg5MnU5MWpETzhQRUJGVmZ5eUVFVkdWU2t0TGc4RmdxSlMraTRxSzhOSkxMM2tkLy9ISEgyUExsaTBBZ0FjZmZMQk1ZeW1WU3J6d3dndVlPM2N1WnN5WWdibHo1MEl1bHdNQWhnOGZqdDkvL3gzSGpoM0QyclZyblQ2a2I5KytIZDk5OXgxME9oMG1UWnJFRDdrZTJNNGNSTkh5MS95ZFJwMG01cWFqYVBscjBEMzNBZmRib2tvaFdVeXc3RmdOeTIrcklWbkxOdHRUM3FRZHRFUEhReFlWWHpuSkVSRVJFUkVhTldxRUhqMTY0SC8vK3g5V3IxNk5aNTU1cHNyR1hyWnNHWGJ2M28wR0RScGc2dFNwbUR4NU1qNzc3RE0wYk5nUVhidDI5ZGoyMUtsVEdEZHVIS1FTSHJJU0JBRmhZV0c0Y3VVS0lpSWljT3JVS1RScDBxUmN5em55L2dBUlVmWEhRaGdSK2NXMmJkdGN6bzBlUGJwQ1JUSlJGTXZVUGlNakE5dTNiMGQ4ZkR6dXV1dXVNby9YcjE4Ly9Qenp6emg0OENEV3JGbURSeDk5RkVEeEIrcFhYMzBWWThhTXdhWk5tekJzMkRBb0ZBcWNQWHNXOCtmUGgwS2h3TFJwMDlDa1NaTXlqMWxYU0taQ21OYk1jeHdMY2p0aytteklsQ1pBN3ZscFBLb2d1eHlpVlFPeElBU1NXUHd4d2ZUdFhPZ25yT1F5aWVRN29nanJvUjloMnJvQ1VuNW1tWm9LQVNIUURId1J5Zzc5QU40c0lDSWlJcXAwRHo3NElCSVRFNzNlSTZ5aUpFbkNraVZMOFAzMzN5TWlJZ0p6NTg1RlpHUWtwazZkaWpmZWVBTXpaODdFMUtsVDBhVkxseEw3YU5xMEtWcTBhSUhnNEdCRVJrYml0OTkrUTM1K1BqNzQ0QU5FUkVRZ1BEd2NDa1h4OXgyRHdZQUpFeWFnU1pNbW1ENTlPc0xDd3NxY00rOFBFQkZWYnl5RUVaRmZuVHQzRGlxVkNuRnhjUlh1S3lBZ3dHT0I3ZFpySDMzMEVXdzJHd1JCd055NWN6MzIzYXRYTDdmRnNyRmp4Mkx6NXMwWU5teVkwL240K0hqTW5Ea1RDUWtKamcvWDhmSHg2TmF0Rys2NjZ5N2NjUWVYbXZQRXN2TS9qdVVRQlprTmlwQlVRQ2I2T2FzNlFtNkhURjRJbWNvSVczWU1KRkVCTVRjZGxwMy9nZnJlMGY3T2ptbzZTWVQxNkU2WWYvb1h4SXlMWldzckNGQjFHd0wxZlU5RDBGYmRranhFUkVSRWRWMUNRZ0pXclZxRmtKQ1FTaC9MWnJOaDNyeDUrUFhYWHhFYUd1b29nZ0ZBNjlhdE1XN2NPQ3hjdUJEVHBrM0RLNis4Z2dFREJyanRSNkZRNE1NUFAzUWNIejU4R1BuNStXalRwbzFMYkZ4Y0hCNTU1QkY4K2VXWGVQSEZGL0h1dSsraVJZc1daYzZkOXdlSWlLb3ZGc0tJeUs5ZWVPRUZ4TVhGdWV3TE5talFJSmhNbnBmSjZ0Ky92K08xdXdLWUp4Y3ZYc1FQUC93QUFFaEtTa0pTVXBMSCtMaTRPRWNoYlBSbzEyTEEzcjE3dlI0N0tTa0pxMWF0Y2pwWDJyNW9kWTN0Mkc3SGExbEFEb3RnL2lBVElRdklnVDAvQWtEeHZ3a0xZVlJ1a2dUYmlkOWgvbkVGN0dubnl0eGNIbmM3TkVNblFON2d0a3BJam9pSWlJaHU5Zjc3NytPbm4zNHE4WHBadjRONzQ4cVZLNWc5ZXpiKyt1c3Z4TVRFWU83Y3VZaU9qbmFLdVY3NFdyaHdJUllzV0lDa3BDUTgvZlRUMEdncXRsL3N5SkVqRVI0ZWpvVUxGK0sxMTE0cmRjYlpkYncvUUVSVU03QVFSa1RWVWx4Y25OdENXRUZCQVhKeWNod3g1U0ZKRWhZdlhneTczWTZvcUNoODlkVlhMakhMbHkvSHQ5OStpL2ZmZngvdDI3ZDN1bFpaZTV6UkRXSldpdU8xVEZtMmZZUElkMlFxRTY0dlJDbG1wZm8xRjZxaEpBbTJzd2RoM3JvQ2RzT0pNamNYZ3NLaCtiL25yaTJEV0RWTDhSQVJFUkVSRUJvYTZ2S2QyMlF5NGNxVks1V3lsOVd1WGJzd2YvNThGQlFVb0huejVwZzllemFDZzRQZHhnNFlNQUFxbFFyejU4L0hoZzBic0hmdlhreVlNTUhsdTN0WkRSZ3dBRnF0Rm5QbXpNR3hZOGU4S29UeC9nQVJVYzNBUWhnUlZVdExseTUxZTM3eTVNazRjT0FBZ0pLZmt0cTllemQwT2gwNmRPamc5dnJxMWF2eDU1OS9BaWplSjh4c05rT3RWanZGWkdSa0FBQWlJaUxjOXVGdUZsdDVQUG5razBoTlpZSGhWcExscHVJWDl3VHpIOW1Objcxa01mb3hFYXFKN09mL2dPbW5sYkNmLzZQTWJRV2xCcW8rZjRlcTkzQUl5b285M1V0RVJFUkVaZmYwMDAvajZhZWZkam8zWjg0Y2JOKytIWU1HRFFMZ2ZqYlVkWm1abVc2dmp4dzVFbmZmZmJmak9Dc3JDeXRXckhETU1PdlhyeDllZmZWVmwrL290K3JYcng5aVkyTXhhOVlzcEtXbFllTEVpZWpXclJzZWUrd3gzSDc3N2RpNWN5ZG16SmpoMHU3bWxXVUExNWx0ZmZyMFFVUkVCQklTRWp5T2Z6UGVIeUFpcXY1WUNDT2lHdVB3NGNPT0lwZ24wNmRQOS9oQk5Dc3JDd3FGQWgwN2RzUytmZnVRbEpTRTIyKy8zU25HWURCQUxwY2pLaXJLSjdrVEVkVUprZ1RieVVTWWYxMEYrNFcveXQ1ZUVLQzg0MzVvN244YVFtQzQ3L01qSWlJaW9uSTVlUEFndG0vZmp1am9hRHo3N0xNQVBNK0dzdHZ0YnE4WEZCUUFBTXhtTTlhdVhZdlZxMWZEWkRKQnFWVGl4UmRmeExwMTZ6Qm16Qml2ODVMTDVlamV2VHQyNzk2TlBYdjJZTStlUGVqY3VUT0dEaDNxTktQdGVpNjN6bkl6bTgzWXZIa3ovdmEzdjBFbUsxNkJvSFhyMWw2UFQwUkVOUU1MWVVSVUkwaVNoT1hMbDBPaFVFQ2owVGcrUEpmSGl5KytpRHZ2dkJPRmhZWFl0MjhmVHB3NDRWUUlzOWxzdUhqeEltSmpZeDBiMlpia3ZmZmV3NWt6WjhxY0E5ZjhKcUphUmJURCtzZXZNUC82TmNUTDU4dlZoYUpwQjZnSHZnaDViSE1mSjBkRVJFUkVGWkdkblkyNWMrZENyVlpqMnJScGp2MjRTdG9uckgvLy9pVnVRM0RkWDMvOWhTKysrQUtTSktGVnExWVlQMzQ4NHVQanNXalJvakxscHRmck1YMzZkUHorKysvNDVKTlBrSnFhaXJadDI2SlRwMDZPNzkzbnpwM0RDeSs4QU1EMXUvaktsU3Z4elRmZllNK2VQWmd5WlFxQ2dvTEtOUDdOZUgrQWlLajZZaUdNaVB6dStsTlhucXhidHc1bnpwekJRdzg5aEwxNzk1YXJFSGJ6RWdnOWUvWjBQTVYyNU1nUkRCMDYxSEh0OU9uVHNObHNhTkdpaGR0K05tM2E1TWc1UFQyOVFtdUNyMWl4QXFJb2xyczlFWkZmMlN5dzdOOEN5NDdWRUxQVHl0V0ZQUFkycU84YkRVV0xMa0FsN0RkQlJFUkVST1Zuc1ZqdzdydnZJaWNuQjFPbVRFSHo1cjU1YU9tT08rN0FpQkVqRUJRVWhNR0RCenYySFN1cHVGYWFidDI2NGM0Nzc4VFdyVnR4Ly8zM08xM2JzV09INDNWT1RnNnlzckxRckZrekFNQVRUenlCOVBSMC9QTExMeGc3ZGl4bXpweUorUGg0cjhmbC9RRWlvcHFCaFRBaThwdnJIL0RrY3JuSE9JUEJnSC85NjE4SURRM0ZFMDg4Z2IxNzk1WnJ2SnVYUUFnUEQwZjkrdlVSRVJHQnc0Y1B3Mkt4UUtWU0FRQU9IVG9FQUdqYnRxM2JmcTdIQWNEQ2hRdExIZGRtczJITm1qVll0V29WTEJhTFl6MTFBS1hPT0NNaXFvNmt3anhZOW0yRTVYOXJJUlhrbEtzUFdWUTgxUGVOaGpLaEp3dGdSRVJFUk5XUTNXN0hqQmt6Y096WU1RQkF4NDRkc1dqUklvd1lNUUpoWVdFVjduL2t5SkVWN3VObUNvVUNBd2NPZERvbmlpSisvdmxueC9GcnI3MkdqSXdNVEpnd0FYMzc5b1ZTcWNUa3laTVJIUjJOcjcvK0dxKzg4Z28rL3ZoanhNVEVlRFVtN3c4UUVkVU0vRDhzRWZtTjJXd0dBTWV5Q3U3WWJEYk1temNQWnJNWkV5ZE9oRTZuSy9kNDdwWWI2TktsQ3padTNJakV4RVQwNnRVTEFMQnIxeTRJZ29CT25UcVZlNnpyRGg0OGlDVkxsaUE1T1JsTm1qVEIrUEhqWGZZakl5S3FLZXlwWjJIWnZRN1d3ejhETmt1NStwQ0Z4VUo5N3lnbzIvVUZ2SmdSVEVSRVJFUlZ6MncyWStiTW1VaE1USFNjMjd0M0x6WnUzSWcvL3ZnREN4WXNxTkF5Z2xWbHo1NDl1SExsQ2hRS0JXdzJHMTUvL1hWTW5Ub1Y3NzMzSHBLVGt4M0Z1RkdqUmlFa0pBUm56cHp4dWdoV1Zydy9RRVRrUHl5RUVaSGZYRi9lTUNBZ29NU1l4WXNYNCtUSms3ajc3cnNkaFNwZjZ0MjdOelp1M0lpTkd6ZWlWNjllT0h2MkxNNmRPNGVFaEFTRWg0ZFhxTytaTTJkaXg0NGRVS3ZWZU9hWlovRFFRdytWT3Z1TmlLamFFZTJ3SHRzRnkrNTFzSi8vbzl6ZHlJS2pvTzQzRXNvNzdnUGsvQWhLUkVSRVZKMU5tVElGUjQ0Y1FaOCtmWEQ2OUdta3BLU2dYNzkrU0VsSndWZGZmWVhKa3lkai92ejUwR3ExNVI1ai9mcjErT0dISDN5WWRiR2JINEw5NXB0dkVCOGZEN3ZkRG9QQmdGYXRXbUgrL1BtWU9IRWkxcTVkaXo1OStqaFdqeGt5WklqUGM3bU85d2VJaVB5TGR5R0l5Ryt5czdNQkFDRWhJVzZ2cjEyN0ZsdTJiRUZVVkJSZWVlV1ZTc21oWGJ0MmlJbUp3ZUhEaDNIcTFDbXNYNzhlQURCZ3dJQUs5NzFqeHc3bzlYb3NXN1lNVVZGUkZlNlBpS2dxRlM5L3VBblczemRBek0wb2R6K3lzQmlvN240TXFqdnVCeFJLSDJaSVJFUkVSSlVsTEN3TXZYdjN4cVJKa3h6N2F3UEFrMDgraVpTVUZLU2twS0Nnb0tCQ2hiRGMzTndLN2FsVm10MjdkK1AwNmRNWU8zWXN2di8rZThmNStQaDQvUE9mLzBSaFlhSFRGZ29BWURLWmtKdWI2L2dEQUhsNWVmajQ0NCtSazVPRDdPeHMzSEhISFhqc3NjZktsQXZ2RHhBUitSY0xZVVRrTjhuSnlRRGdXSFpBTHBjN05wbmR2bjA3UHYzMFU2aFVLcnp6empzZVo0MVZoQ0FJZVBEQkIvSGhoeC9pL2ZmZng2VkxseEFSRVlHK2ZmdTZqZS9mdjMrWitpOHNMTVNJRVNOS2pkUHI5ZGl3WVVPWitpWWk4amxKaE8zY0VWajNiWUwxcjUyQXpWcnVydVQxbTBMU1VLK1hBQUFnQUVsRVFWVFY1M0VvMi9ZR1pIemFsWWlJaUtnbUdUbHlKT3JYcncvQnpWNnVyNy8rT21ReVdZWDN0Qm8xYWhSR2pScmw5cHJaYk1iNDhlTng1c3daUFA3NDQzanFxYWZLMUxmWmJNWW5uM3lDZ0lBQTNILy8vVTZGTUtCNGI2KzFhOWZpNjYrL2RpcDhtVXdtbDc3eTgvT3hidDA2Q0lLQXdNQkFORy9lSEFEdkR4QVIxU1FzaEJGUmxabzNieDdzZGpzQTRLKy8vZ0lBSkNZbUlpSWlBc3VYTHdjQWJObXlCUXNXTEFBQVRKbzB5ZkVoczdJTUdEQUE2OWF0dzhXTEZ3RVVmK0F2NlFQOXJVK0xlV0l3R0NDWHk3MWFYN3dpZTU4UkVWV1VtSGNGMWdOYllkMi9HV0oyV29YNmtqZHFEWFhmRVZEYzNnVndjK09FaUlpSWlLby9UOTlqVlNwVnBZLy93UWNmNE15Wk0ralRwdytlZlBKSnAydEhqeDVGZm40K3VuZnZYbUw3dFd2WDR2TGx5eGc5ZXJUYmZjbHROaHUyYk5rQ3BWS0o0T0JnQkFjSG8ySERoZ2dPRGtaSVNJamo3emx6NWlBNk9ocUxGaTFDVUZDUTAzS0d2RDlBUkZSenNCQkdSRlhxK3I1YkZvc0YvL3ZmLzZCUUtKQ1Nrb0pGaXhhaFdiTm1VQ3FWV0xod0lTUkp3c3N2dit6VGZjRXNGZ3N1WExpQWMrZk80ZHk1Y3hnOWVqUjBPaDNrY2puaTR1S1FrcElDQUc2ZmVMdnU1clhHUzlPL2YzK0VoSVNVcVEwUlVaV3hXMkU5OFR1cyt6YkJkbW8vSUlrVjZrNXgyNTFROXgwQmVlTzJMSUFSRVJFUlVibDkvZlhYK09XWFg5Q3FWU3U4L3ZyclR0L1J6V1l6WnMyYWhaeWNITHp4eGh2bzE2K2YyejZhTld1R3FLZ29EQnMyek8zMTJOaFliTml3QVhxOTNtTXVjK2JNZ1ZLcFJHaG9xTXMxM2g4Z0lxbzVXQWdqSXI5WXMyWU44dkx5MExkdlgvVHAwd2RUcDA3RjlPblRzWFRwVW93Yk53NEFNSERnd0hMM2I3VmFzWC8vZnB3OWV4WTVPVGtBZ01HREJ6dG1vd0hBVTA4OUJidmRqZzgrK0FDSmlZa0lDQWhBUVVFQjVzK2ZENnZWV3FIeGlZaXFKVW1DM1hBUzFpUGJZVDM4TTZUQzNJcjFwMUJCMmJFLzFEMGVoQ3k2aVc5eUpDSWlJcUk2NjcvLy9TLys5YTkvb1hIanhwZzFhNWJMN0RPMVdvM1pzMmRqNHNTSm1EZHZIb3hHSXdZTkd1VFNUK2ZPblRGMTZsU28xV3EzNHdpQ1VHb1JqSWlJYWc4V3dvaW95dTNidHc5ZmZ2a2xkRG9kbm43NmFVUkdSbUxJa0NIWXNHRUQ1c3laZzNmZmZkZmpyQ3l6MmV6MitwWXRXL0Rqano4Q0FDNWZ2b3kzM25yTGNVMnRWcU5SbzBabzJyUXBHamR1aktaTm13SUFwazZkaXYzNzl5TTBOQlFMRml6QXJsMjdzSHo1Y2l4YXRBam56cDNEQ3krOFVPSUhaeUtpbWtLOG5GUmMvRHJ5QzhUczFBcjNKd3VLZ1BLdW9WQjFHUWhCRitpRERJbUlpSWlvTHBNa0NkOSsreTArKyt3enhNVEVZTTZjT1U1N2hkdHNOcGhNSmhRVkZVRXVsMlAwNk5GWXRHZ1JGaTllREp2TmhxRkRoenIxSndnQ1dyUm9VZFZ2ZzRpSXFpa1d3b2lvU3YzMDAwOVlzR0FCUkZIRXhJa1RFUmtaQ1FCNDl0bG5jZWpRSVNRbUp1TGYvLzYzWXczd25Kd2NDSUlBblU0SGhVS0JmZnYySVNNakE4SEJ3UzU5cDZXbDRkaXhZd2dKQ1VHelpzM1FwRWtUeDk4TkdqU0FUQ1p6eEo0OGVSSmp4b3pCNWN1WEVSTVRnL2ZlZXc4eE1URVlQbnc0NnRXcmgwV0xGbUhqeG8wNGZQZ3dYbjc1WlhUczJOSGoreklZRE5EcjlkRHBkRkNwVkRoOCtEQUFRS2xVK3VwSFIwUlVKbUoyS3F4SGZvSDF5SGFJbDVOODBxYzh2ZzFVUFI2RXNuVlBRQ1l2dlFFUkVSRVIxVXFqUjQvMmVEMHpNN1BFbVBuejV5TWtKTVJ4Zk9IQ0JTeGN1QkRIamgwRFVGd1VtelJwRW94R28rT1AxV290Y2F5bFM1ZENxVlJXbTFWZGVIK0FpS2o2WVNHTWlLck13b1VMc1duVEpzaGtNcnorK3V0T0c5dXFWQ3BNbkRnUmI3NzVwdE5UV3hzMmJNRFhYMy90MHBlN3ZjT0dEQm1DSVVPR3VGMjcrenFqMFlndnZ2Z0M2OWV2aHlpSzZOQ2hBOTUrKzIwRUJRVTVZdjd2Ly80UERSbzB3T3paczVHU2tvSkpreWJoMldlZnhmRGh3MHZzZDhxVUtVaE5kWjFsa1pDUVVHSWJJaUpmRXpPVFlUdTJHOWFqdjhGKzZZUnZPbFdxb1d6YkI2cnV3eUJ2Y0p0ditpUWlJaUtpR3MxZ01IaThicmZiUzR5eDJXeE94K0hoNFU2eGFXbHBVS2xVQ0FnSVFHaG9LT3JWcTRmQXdFRG85WG9FQkFRNC9seGYybkR4NHNWWXZIZ3h0Rm90N3Jubm5ncStzNHJqL1FFaW91cUhoVEFpcWpJOWV2VEF6cDA3TVduU0pIVHAwc1hsZW9zV0xmRGxsMTg2TFgvUXNtVkxOR3JVQ0tJb0FnQTBHZzA2ZHV5SUo1NTR3cVc5cHdMWWRXbHBhWTVpM0pOUFBvbkhIbnZNN1RLTGJkcTB3YkpseTdCMDZWS2NQWHZXN1pyak4ydmJ0aTBFUVlEZGJvY2tTVkNwVkdqZHVqV2VlKzY1VW5NaUlpbzNTWVRkY0JLMlk3dGdQYlliWXNaRm4zVXRqNzBOeXM0UFFObWhId1FOOTA4Z0lpSWlvaHUyYmR2bXM3NENBZ0x3eGh0dndHdzJvMFdMRmdnSkNTblRGZ1VCQVFGWXNtUUpicnV0ZWp5MHhmc0RSRVRWanlCSmt1VHZKSWlvN2pBYWpkQnF0WDdOSVRFeEVkSFIwWWlQai9jcTNtdzIxL2w5d2dvL2VRWDI4MzhBQUhUUEw0U2lhZnRLSFM5LzR0Mk8xOHJJQzVVNkZubG16WWgzdkE2Yzk1dmY4cUNiMkN5d25UMVVQUFByK0c1SVY3TjkxcldnMFVQWm9UK1VuUWRBSGxzOWJpUVFFUkVSMVNaVi9kM0tGNDRmUHc2VHlWVHFsZ0grWkRLWm9ORm8vSjBHRVJGVkljSGQ3SVlTY0VZWUVWVXBmeGZCQUtCcjE2NWxpcS9yUlRBaThqTkpncGlWQXR1WkE3Q2RQZ0Q3bVlPUUxFYWZEaUZ2MGc2cXpnOUEwYVlYQkNWdklCQVJFUkhSRGExYXRmSjNDcVZpRVl5SWlEeGhJWXlJaU9nbXFVVks1RnZrTU50bHNJZ0NMSFlCRVZvYmJnc3krVHMxRjcra0JtSmZodk9TZFcrMlQvTlROdVJMVWxFK2JPY093MzU2UDJ5bkQwRE11ZXp6TVdTUkRhRnMzdy9LRHZkQUZoYnI4LzZKaUlpSWlJaUlpS29ERnNLSWlJaHU4dDJGRUd3eEJEbWQ2eFpWZ01tVlVHQXF0TWx3eGFoRWhrbUJLMFlsMG9xVXVGeWtSSS82VjNGMy9hdWx0cjl3VllVOTZRR2x4bEVOWUxQQWZ1bkVqVmxmeWFjQVNmVDVNTExnU0NqYTlZV3lRei9JNnpjRnZGOUZnSWlJaUloOFFGQ29iaHlZaS95WENCRVJVUjNDUWhnUkVkRk4yb1FXdVJUQ3JoZ3I5dXR5YlZJSXNrMEs1Rm5reUxFb2tHMVNJTXVzZ05udXZnaGhrd1NuUWxpZVJZNEFwUWk1d0cwOWF3dkplQlgyQzMvQm5uUVV0cVEvaXd0ZmRtdWxqQ1hvQXFGczF3Zks5dmRBSHQ4YUVHU1ZNZzRSRVJFUmxVNElqblM4dHFjblFkSHFMajltUTBSRVZEZXdFRVpFUkxYYS95N1h3NWs4Ny9kNUs3REtYYzZsRnFtdzhsUjRtY2NlM1NJVEFMQWpyUjR1WHZVK2g2UFpXcGpzTW1qa0l2SXNja3plMXdBaGFqdmViSitHZWtwN21mTWcveE56TTJCUCtoUDJDOFdGTC9GeVVxV09KOVFMaFRLaEJ4UUpQYUJvMWhHUTh5TWYvWDk3OXg0ZFZYWDNmL3h6WmlhVGtBbE1RZ0tCa0NDRWNtc1FFVkJCRlAwcGwzckJXcVJvcXdVZmloZCs2QVBVS3JiZUVSVkZGS2hXcUlyVkZsRkJpLzdrOWdBaTNrRWlBZytnZ0VFWUNJU0VrSVNReXlRejUvZEhZR0JJU0daeUc1aThYMnZOeXB4OTl0N25lM0F0VVQ3c3ZRRUF3Tm5BMXZVU2xhMWZJa2txMjdoYWtRTnY1ci9WQUFCb1lQeE9Dd0FJYStuWjBmb2tzMFdkNWlncXQyanh6M0ZCanpzUmhIVjFsZ1FWaEpWNURXM01pZFlGOFVWNkxMMmQ5aDJ6YTk4eDZiNnZVL1JJNzB5bHhMaURyZ1dOeHp5V0o4KytIZkxzKzFHZWZUL0t1KzlIZWZPekcveTVsbFlwaWtpN1hMWWVsOG1hMG8yVlh3QUFBR2VoaU83OVZSclhSdDRqQitVOW1LR1NKYThvNnJweGhHRUFBRFFnZnBjRkVCUlA1aTZaeFlXaExnTU56T0p3eWhLZkpFVUVIdDdnek5vSEVGeGRtWFJVYlpxVnFXMjBXMjJqeTlRK3hxMS83NHhYUnNISmZ3WUhpeU0wZVgyS0hyNHdVNytNSzI3SWtoRWdzNmpBRjNoNTl1Mm9DTDN5c2hydCtkYjIzV1ZMdTF3UmFaZkowcnA5b3owWEFBQUF0V1NMVU5TTkUxWDB6NzlJcGluM0YrK3JmTmRHUmZTNlN0WTJIYVZJUjZncnhEbksxcWxYcUVzQWdMTVdRUmlBb0pSODlEZDVNamFGdWd3MEFpTWlTcmJ6TDFma29OR2hMdVdjMXp1aFNHTzY1aWpXWGk1bnBFZjVicXRlMk56R3I4K2Z6ajlZYWR6dFhYS1VYUktoZFlkTy9zOXdZWmxGajZhMzB3TVhIR2p3dW5HU1dWWWliOVplZWJOMnkzTnd0N3haUDh0N2NIZWpobDVTeFhsZnRzNTlaZXZTVjdZdUY4dHdCcjlsSndBQUFFTEwxcjJmb202Y3FKTEZNeVhUbFBkZ2hrcVhaNFM2TEp6aldqejNhYWhMQUlDekZrRVlBS0JLWmxtSnlyNWJxYkpOYTJScG1SVHFjbXB0NHZsWm1uaCs1YkRpaDd3bzdTMzBYL0hXUGE1WUtZNHpyOTQ2Vkd6VDk0ZjkvNGFtSVZNRDJoUXEydVk5NDdoa2gxdkpwOHk3cXlBcW9OcnRWbE4vNlpXcHVkdGJhNW5MNld0M2V3ek4yZFphRjdVNkZ0QThDSnpwTHBIMzhQNktrT3ZnYm5teWZwWTNhN2U4dVFjazAyejhnaXhXV2M5TGs2M0xSYkoxdVVqV2RsMGtDMXNlQWdBQW5PdnMvWDh0UzJ5aVNoYlBsUGRJNWI4VUJ3QUE2ZzlCR0lDZ1dKTTZoN29FTkRUVGxIbmtvTHg1aHlxdVBlWHladThOYlUwTklEYlNvOGZURTFSVWZqSlVhTk9zVERNdjNWdGxxRlhpc2VqSmpVbVZ6dm9hMWZsd3RTRllYVmtNYWR3dkQ4bGltRnF5TjFhUzVMUjc5RVNmL1ZxNXYyNW5uelZKcGltejhJaThoelBsemMycytIbmlrNXNwODJodXFDdVVKYjZkYjhXWHRWTXZHVkZzandNQUFCQ09iTjM3S2FienYxVDJ3OWNxLzJHZHpMeERNc3M1RHhnQWdQcEdFQVlnS0ZFMzNCUHFFdEJJeklJY2xmeS92NnRzMHllaExxWE8zRjVEZWFYK3YrVlpKTjNTS1ZmemZqeTV0ZHpCNGdqTi90OUVqZW1hVTJtT2VUOG1WQXJCaGlUbmEyRGJvenBVSEZHcGYrdG1aYjd2cDkvUExiVlc2bjk2bjFQSFM5S2QzYk5WNWpYMGRWYU1wdlRkcjVRQXpoMXJja3hUWnNreG1RVTU4aGJreU16UGtUYy9XMmJCWVhuenN5dUNyc01IWkphVmhMclNrd3hEMWphcHNuYnNLV3ZIbnJKMVBGOUdDN1k3QkFBQWFESnNFWXJvTVZBUlBRYUd1aElBQU1JV1FSZ0FvRXBHaXdRMXUvVlJTYWJLTnEwSmRUbDE4bU5lbEI3Nk5qbWd2bDlseGVpcnJKaUErdjdQUHFmK1o1K3p5bnNmRGQzcCt6NzJzdzQxem5WNm4xUEhTNUloYWZ3dkQybEV4eU5xRSswZmtvVzFjcmZNb29Mam42UHlGdVZMeDMrYXgvSXJ3cTdqb1pkWmNQanNDcm1xWXJIS210eTFJdlJLdlVEV0RqMWtOR3NlNnFvQUFBQUFBQURDRmtFWUFLQmFVZGVQOXcvQ3lwdFFDQk5pcHFSL2JHK2xIaTJMTlNDeFVJYWgwSVpncGxueDhYcGtlajNTaVkvcGxUekgyMHp2OGZhS24yYVpXM0lYeTNTWHlIUVhTMzQvS3o0Vjl5djZxTGpRTC9nNjY0T3RHbGppRW1WTjdpWkxTbGRaazd2SjJ2NlhNdXlCblJFSEFBQUFBQUNBdWlNSUF3QlV5M0FteUxCRnlEd2VnSmxIRDRlNG9xWmo3dmJXV3JyWHFTVjdZelc4NHhHTjZwd2ppeEc2ZXNvek5xbG83c1RRRlhDV001cTNsRFdsVzBYZ2xkeFYxcFN1TWh5eG9TNExBQUFBQUFDZ1NTTUlBd0RVeVBSNGZkK0wzNXVtNHZlbWhiQ2ErdkY0bi8yVjJyWWVhYWJ6WXR5S2lmQlV1cGZudHFtbzNLS2s2TXBuYyszSWo5TGJ1K0xydGI1LzdralEwcjBudDEzOFlIZWNNZ29pOVdDdkE0cTJlYXNaaVFabnNjalNxcjJzYlRyS2t0aEIxcmFkWkUzdUpzUEoyVjRBQUFBQUFBQm5HNEl3QUVETnpNckIwTG11ZDBLUjc3c3A2ZjJNbG5wL2QwdDFpeTNXbEw3N1piZVl2dnR1cjZHSHZrM1dydnhJWFpPU3IxczY1YXFGL2VTdmljZXNmcG5Xb3NHNy9LNWYvNkdWbHJtYzFmYjUzOXhtV3U1eXFxamM0bXY3L25DMC9ySStXWS8yemxSOFZIbkE3NHBhTWd4WldpYkowcWFEckcxU1pVbnNLR3ViRHJJa3BFaTJpRkJYQndBQUFBQUFnQUFRaEFFQW1yU2paVmJOM0pLb2I3TWRrcVJ0UjVwcHh1WTJldkNDQXpLTWlwQnMxcFpFL1poWGNhN1R4M3RqOVVsbUM0MU16ZFVONStYSmRrcGdkaWFuaG1xRlpSYXR5V3hlcVkvVmtKYnVkZXJhOXZteUdxWjZKeFRwK1g0dVRmMHVTWmxGSjBPWDNVY2o5WmYxeVhycHNqMTFmSE9jWUhHMmtoR2ZKRXQ4TzFuaWs0NS9rbVZKYkM4amd2TzhBQUFBQUFBQXptVUVZUUNBbWtWRVNtV2xraVJMUWpzWnJWTWI5SEdlYlo4MzZQd25iRDBlZXVXVStQOTIyRHFxWEY0WnNxb2l3T29XVzZMMTJURXE5VlNzL0NvcXQraWZPeEwwUC91Y0d0c3RPNmhuZnJnblRpVWVTNlgycHphMjFZWnNoNzQvSEszSnZRN0liakdWN0hCcmVqK1hIazlQMHM3OGlrQW13bUxxenU3WmZ1RWFxbWRFdDZnSXU1eXRaR25aVnBhRWRpZERyNVp0SlpzOTFDVUNBQUFBQUFDZ2dSQ0VBUUJxWnJYNWdyQ0kvcjlSNU9Vakd2UnhCUTljMmFEelM5TGJ1K0wxWGtaTGVVL0prNkp0WHQzYkkwc0RFZ3Q5Yllha1llZmw2YUpXeC9TM3JZbmFrdHZNZHkrektFSlR2a3RTMitpeWdKNTV1TVNteFQvSFZYbHZ3L0VWYWQ5bU8vUkVlanM5Mm51L0lxMm1ta2Q0OUdUZi9Ybzh2WjB5amticW9Rc3pkV0Y4VVpWek5Ea1JrYkxFeE1wbzBVb1daNElNWjRJc0xWcFYvSFFlLzlraWdhQUxBQUFBQUFDZ0NTTUlBd0EwU2UvODFMSlNXMUc1UmM5KzN6Ym91UTRVQlhaZTFMd2ZFM3lyeWs3WHFVV3BmaXFJbENSdHlXMm1xUnVUOU1pRm1iSmJUVVhidkpyU2Q3OWNoWFoxZHBZRVhkOVp5ekFxdGg2MFI4bUliQ2JEM2t5S2JDWWp1c1h4ajFPR280V01aczFsT0p5bnRMZVFKYnBGeFVwRkFBQUFBQUFBb0JvRVlRQ0FKaW5LNmxXSnh5SkRrZ3pKREhLbndWL0dGV3Zia1lyVllWYkRsTWVzT3VBNjRjdXNHSDErc1BMWllDYzgyanRUOTMyVDR0dW1NY3BxVml4SE82WGVRRUt3RGRrTzVibXRGWjlTbXk1dWZVdzlXOWJQQ2pKTHl6YUtIREpHc2xwbFdLeVMzOGRTdWMxcWxXR3hWWVJiOXFpS29PdjRUOE1lVmJGU3k2aisxdzBBQUFBQUFBQ29DNEl3QUVDVGRFZTNiTTM3c1pYKzFQT2dabTVKMU5FeWExRGpuN2w0bjVhN25IcC9kNXl1YjUrdmVUOG1uTEh2b1dLYi9yNjFkYlh6eFVXVzY1SGVtWnE4TGxrRDJoVHFydTdaeWo4ZVp1VzVyVHB5L0dkZXFWVkgzRGJsbFZybE9sWjV5NzhwM3lYNVhUZVA4TlJmRUJiWFJwR0RSdFhMWEFBQUFBQUFBRUJqSUFnREFEUkpnNU1MMUxmVk1jVkZlaXJkdTcvbndVcHRzN2NtK20xcmFFaTZKaVZmdjByTzE0WWN4eG1mNC9ZWWV2cjdKTCtnclcxMFdaWGJLWFpzWHFvWi9WejZ4dyt0TkhKVnB5RGZxR3I1N3VBQ1BnQUFBQUFBQUNDY0VJUUJBSnFzcWtJd1NicTg3ZEZLYlM5dmF5Mi92UXFQcTJsbnY4T2xObVVVbkR6THltcVl1dTBYaHpWOWM1c3ErNmZFdU9XMFYxMVhiUkNFQVFBQUFBQUFvQ2tqQ0FNQW9BRzFqUzVUU294YnJzS0tiUXl2YlordnRvNnlhc2NrTnF2K2ZuVzZ4eFlyTnRLanVFaVBZdTNsK2tXTDBsclBCUUFBQUFBQUFKenJDTUlBQURqTkRTczYxK3Q4bDdRdWxLdXdwWngyajI3cGxLdXM0c3JiSXA0cXNWbTVKQ2ttd3FzNGU3bGlqNGRhc1pFZXhkazlpbzBzVjZ6ZG8wOFBOTmRuQjVyN2pYMzJrbjMxV2pzQUFBQUFBQUJ3TGlNSUF3Q2dqc3E5MWUrUGVGR3JJaTNLYUtuLys4dERhaDdocVRFSXV5cXBRRmNsRmNobU1hdnR0em0zV2RDMUFnQUFBQUFBQUUwSlFSZ0FBSFcwOS9pMmh5ZWNIbUIxZFJicjJ2YjU2cDlZR05COE5RVmdBQUFBQUFBQUFBSkRFQVlBd0dsdTdIQWs0TDViY3B0cDhjOXhmbTBKa2VWKzF4WkR1cXY3b1hxcERRQUFBQUFBQUVEZ0NNSUFBRTJlMWFnSXEwNFkwelduVWgrMzE5Q2RuM1dRM1dJcXdtcHE0K0ZvNVpYYWxPKzJWdXJic1VWcHBiYnFOMDhFQUFBQUFBQUEwQkFJd2dBQVRkNWIveWVqeGo1Mmk2bUVxSEx0eUkrcXNlK3c5bm4xVVJZQUFBQUFBQUNBT3JLRXVnQUFBTTRWdjNCV1h1bDF1bEZkY3RTalpYRWpWQU1BQUFBQUFBQ2dKcXdJQXhCU3BtbktNRUs3YVZ4RDFKQ1hsNmZZMk5oNm5STzFaOGgvNjhQYTZ0aThJZ2l6R0pMZDRsV2sxVlJNaEVleGRvODZOQy9WNE9RQ3BUYXZPU3dEQUFBQUFBQUEwRGdJd2dDRXpLRkRoelJ4NGtSZGQ5MTF1dlhXVyt0dDNyMTc5NnA5Ky9ZMTlpc3BLZEh6enordi9QeDhUWjgrUGVqbnJGKy9YdTNhdFZPN2R1MThiYVpwNnFtbm50S0dEUnMwZCs1Y0pTWW1WaHBYVmxhbWwxOStXYmZkZHBzU0VoS0NmaTZDMTZObHNSWVAyVm5uZVlZazUydG9jbjZkNS9sRml4SjlOTFR1OVl6cG1sUGxlV1lBQUFBQUFBQUFLaENFQVFpWmhRc1hLanM3MjI4MTFxWk5telJyMXF5QTU1ZzNiNTdmOVpvMWEvVE1NOC9vbGx0dTBYLzkxMzlWdTlJcktpcEtSNDhlMWZmZmY2L1BQdnRNQXdjT0RQaTVaV1ZsZXU2NTUrUndPRFI3OW13NW5VNUprbUVZNnR5NXM5YXVYYXVubjM1YUw3NzRvaXdXLzExbzU4NmRxeVZMbG1qNzl1MmFNMmRPeUZmRUlYRDhrd0lBQUFBQUFBRE9MWndSQmlBa2NuTnp0V3paTXNYSHgrdW1tMjd5dFJjWEY4dmxjZ1g4T1YyWExsM1VwazBiTFZpd1FFOCsrYVRLeXNxcXJlT1BmL3lqYkRhYmR1M2FGVlQ5RVJFUnV2dnV1NVdabWFrbm4zeFNIby9IZDIva3lKRktTMHZUdG0zYnRHalJJcjl4cTFldjFvY2ZmcWpvNkdoTm5qeVpFQXdBQUFBQUFBQUFHaEFyd2dDRXhKdHZ2cW5TMGxKTm5EaFJrWkdSdnZaKy9mcHA1Y3FWMVk1OTlkVlg5ZDU3NzJudzRNR1Y3clZyMTA2elpzM1NndzgrcU04Ly8xeEhqeDdWVFRmZHBFY2VlYVRhT1Jjc1dLQUZDeGFjOGY1Ly92TWZ4Y1RFK0xVTkdqUklxMWF0VW5wNnVoWXVYS2hiYnJsRlVzV3FzSWtUSjJyY3VIRmFzbVNKaGc4ZjdndmJac3lZSVp2TnBrY2ZmVlNwcWFuVjFnUUFBQUFBQUFBQXFCdUNNQUNOYnMrZVBWcXhZb1c2ZCsrdXE2KytXbExGMlZxQnJJNTY5OTEzOWQ1Nzc2bHIxNjZhTUdGQ2xYM2k0dUwwM0hQUDZjOS8vck5NMDVURDRWQktTb29reWVWeXlUQU1KU2NuVnpuVzdYWXJLeXRMRm92RjcreXYwN2MzUEdIOCtQRmF1blNwaGc4Zjd0ZmVvVU1IVFowNlZXbHBhYkxaYkw2Mi92Mzc2OUpMTDFXZlBuMXFmRmNBQUFBQUFBQUFRTjBRaEFGb2RMTm56NVpwbXBvd1lZSU13MUJtWnFidXUrOCsvZXBYdjlLb1VhT3FETVJNMDlRYmI3eWhCUXNXcUgzNzlucnFxYWY4VnBLZHp1bDBhdnIwNmJMYjdZcU9qdmFkSlRaanhnd3RYNzVjTjk1NG8yNjQ0WVpLNDU1OTlsbGxaV1ZwK1BEaHV1dXV1NnFjZTh5WU1aWGExcTFiRitqcmEvZnUzWm8vZjc1ZjIrbG5uUUVBQUFBQUFBQUE2bzRnREVDaldyWnNtVFp2M3F3UkkwYW9VNmRPa3FSWFhubEZPVGs1eXNuSnFUSUVLeXdzMUl3Wk0vVEZGMS9vdlBQTzAvUFBQeStuMDFubC9KOTk5cGtHREJnZ3E5V3EyTmpZU3ZmdnZ2dHVwYWVuYTg2Y09lcmV2YnM2ZCs3c1Y5dXFWYXZVdm4xN2pSNDkrb3p2VU5YWlpBQUFBQUFBQUFDQXN3OUJHSUJHazVtWnFWZGVlVVZKU1VtNi9mYmJaWnFtUHYvOGMzM3p6VGVLalkydGNnWFcrdlhyTlhQbVRHVm5aOHN3RE8zZnYxL3o1OC9YYmJmZFZpa01XN1pzbVY1NDRRVjE2OVpOZi8zclg5VzJiZHRLOHprY0RqM3d3QVA2NjEvL3FnY2ZmRkJUcGt4UldscWFsaTVkcXRtelp5c21Ka2FQUGZhWW9xS2lxbjJYbEpTVWVsbkZOWHIwYUdWbVp0WjVIZ0FBQUFBQUFBQkFaUVJoQUJyTkYxOThvZUxpWXBXV2xtcllzR0V5VGROMzc1NTc3bEZNVEl6dk9pTWpRMis4OFlhKytlWWJXYTFXalIwN1ZnTUdETkJMTDcya3hZc1hhOVdxVmJyMTFsdDE0NDAzK3M3Z3V2TEtLN1Z1M1RwOStlV1hHamR1bk82Ly8zNE5HRENnVWgyOWV2WFM0NDgvcnNjZmYxd1BQUENBQmd3WW9EVnIxc2poY09qcHA1OVcrL2J0Ry80WEF3QUFBQUFBQUFEUTRBakNBRFNhdm4zNzZydnZ2cFBUNlZUejVzMzE1WmRmS2ljblJ3TUhEdFFWVjF3aGo4ZWpEUnMyNktPUFB0SzMzMzRyMHpUVnVYTm5UWm8weWJlRjRiUnAwL1RKSjUvbzczLy91K2JPbmF0bHk1YnBubnZ1MFlVWFhxaG16WnJwc2NjZTAxdHZ2YVYvLy92ZmV1YVpaL1RtbTI4cVBqNitVaTBYWFhTUnJybm1HbjMwMFVkYXMyYU5KR25zMkxIcTNyMTdVTy8wekRQUGFPZk9uVUgvV25BbUdBQUFBQUFBQUFBMFBNTThkVWtHQURTU0xWdTI2TDc3N3BQVDZkUnJyNzBtajhlamNlUEdLVGMzVjVMVXVuVnIvZUVQZjlEUW9VT3JQRGVzb0tCQXMyZlAxdHExYXlWSmYvclRuM1ROTmRmNDdxOVlzVUl4TVRHVlZvUmxaV1hwazA4KzBmTGx5NVdabVNtTHhhTDI3ZHZyNTU5L2xpU2xwcWJxc3NzdTAwVVhYYVRVMUZUWjdmWkt6M2E3M2JKWUxMTFpiSm80Y2FLMmJ0MGE5UHV2WExsU2tsUmVYaTZ2MTF2bGM4NG1CWTllSjVVY2t5UkZEcnRIa1plUGFOam5QWENsNzN0RTY1OGI5Rm1vWHRtaERyN3ZMWjc3TkdSMUFBQUFBQUFBQUNjWVZmMmg4Um13SWd4QW95c3BLZEh6eno4djB6UjEvLzMzKzg3NnV2YmFhL1hWVjEvcE43LzVqUVlOR3VUYjhyQXFMVnEwME1NUFA2eExMNzFVYjc3NXBpNjc3REsvKzBPSERwVWs1ZVhsYWVQR2pkcStmYnUrKys0NzdkbXpSNUlVRVJHaElVT0c2SGUvKzUyU2s1TzFZY01HTFZ5NFVCczNibFJHUm9iZWV1c3RXU3dXdFd2WFR2SHg4Um84ZUxDR0RCa2lTWDZoMWN5Wk0ydDgzL0x5Y2kxY3VGRHo1OCtYMiszV3NHSERmUGVxZTBjQUFBQUFBQUFBUU4zd0o3QUFHdDNMTDcrc3pNeE0zWGpqamJyNDRvdDk3YU5HamRMbzBhT0RtdXVxcTY3U3dJRUR6eGdvRlJVVmFmcjA2U29ySzVOaEdFcExTOU1WVjF5aHE2NjZ5aGZBU1JYYk52YnQyMWNaR1JuNi9QUFB0WGZ2WG0zYnRrMHVsMHVabVptYU5HbFNyZDQxUFQxZEw3MzBrdmJ0MjZmVTFGUk5talJKM2JwMXE5VmNBQUFBQUFBQUFJRGdFSVFCYUZUTGx5L1g4dVhMMWFWTEY5MTU1NTNLeWNuUm5qMTd0SHYzYnZYdDIxY2RPblRRNE1HREE1NHZMaTVPNzczM25sK2JhWnFhTVdPR0JnMGFwRjY5ZXVuZWUrOVZWRlNVZXZmdUxhZlRxZC8vL3ZlYU8zZXVsaTlmWG1tK3FWT255dVZ5K2JZdUxDb3EwcEVqUjVTVWxCVDB1MDZkT2xWcjE2NVZaR1NreG80ZHF4RWpSc2hxdFFZOUR3QUFBQUFBQUFDZ2RnakNBRFNhdlh2M2F0YXNXWktrSTBlTzZLYWJibEp4Y2JIdi9nVVhYQ0JKU2tsSnFUVFc1WExKWnJPcGJkdTJmdTJucnVvNnRlK0tGU3ZrY3JrMGE5WXN2N1BEcElvenZnSTlreXM2T2xyUjBkRUI5VDNkMnJWcjVYQTROSGZ1WENVbUp0WnFEZ0FBQUFBQUFBQkE3UkdFQVdnMHpaczNWM2w1dVF6RGtOVnFWYytlUFpXU2txS1VsQlMxYTlkT0hUdDJsQ1RObXpldjB0akJnd2VyYmR1MlZkNDczZmJ0MnlWSjU1OS9mcVY3WHE5WFI0OGVWYXRXcldyMURzR3NWcE9rWThlTzZiYmJicXV4bjhQaDBPTEZpMnRWRXdBQUFBQUFBQUNnYWdSaEFCcE5YRnljNXM2ZHEzYnQyaWt5TXJMQm5sTmRFSGJnd0FGNXZkNWFyOUNxYXJYYW1iaGNMbG10MW9DMlZhenRxck53WmRpalpMcExLaTQ4VnNucUNXMUJUWlgzNUZhZWhyMVpDQXNCQUFBQUFBQUFhb2NnREVDalNrMU5yYkw5MkxGanlzN09Wb2NPSGVyOGpPM2J0eDd5R1pnQUFCRTZTVVJCVk1zd0RQWG8wYVBTdlkwYk4wcVN1blhyVnF1NUExbVJkc0xnd1lNVkZ4Y1gxQmhVc01TM2srZkFUNUlrYjFtVUxOWmpJYTZvYWZLNm8zemZMZkhCbjVNSEFBQUFBQUFBaEJwQkdJQkdWMXBhcW95TURPM2N1Vk0vL3ZpamZ2amhCN2xjTGwxKytlVjY1SkZINmpSM1hsNmVkdS9lclk0ZE84cmhjUGpkS3k4djEzLys4eDlKVXYvKy9ldjBIRFFzVzlxQWswRllZWndzOW1MSjRnMXhWVTJNMXlKdllaenYwcFkySUlURkFBQUFBQUFBQUxWREVBYWcwWHo2NmFlYVAzKys5dTdkSzYrM0l0U0lqSXhVMTY1ZGRlbWxsOVpMT0pXZW5pN1ROSldXbHViWGJwcW1acytlcmIxNzkrcjg4OCt2Y3JVWXpoNzJnVGVyYk1NS2VmT3laSHB0S3M5TmtpWG1pQ3oyRXNuQ05va055bXVWMXgwbGIyR2NURy9GZnlaWTRoSmx2K0tXRUJjR0FBQUFBQUFBQkk4Z0RFQ2ppWStQMTRFREIzVGhoUmVxVjY5ZTZ0bXpwN3AwNlNLYnJlSmZSV1BHaktsMi9JRURCODdZNThVWFg1VFQ2ZFMzMzM0clNYNUIyS0ZEaC9UaWl5OXF3NFlOY2pxZCt2T2YvMXhQYjNTU3krV1N3K0ZRZEhTMDdIYTdid3ZHaUlpSWVuOVdVMkJFT1JUMTJ3ZFU5T3A5a2lUVGE1T25vSldJd0VJajZyZVRaVVJ5amgwQUFBQUFBQURPUFFSaEFCcE5qeDQ5dEhqeFlsL3dkVHFYeTFYdCtQTHk4alAyOFhnOE1rMVRHelpzOEQxTGtwWXRXNmJaczJlcnZMeGNpWW1KbWpwMXFwS1M2ditzbzRjZmZsaVptWm1WMms5Zm1ZYkEyVHIzVWZRZE0xU3k4RGw1ODdKQ1hVNlRaSWxOVk5USXliTDlvbmVvU3dFQUFBQUFBQUJxaFNBTVFLTXhET09NSVpna3JWeTVzazd6bDVlWDYzZS8rNTAyYjk2c3hNUkVTZExsbDErdXQ5OStXNzE3OTlZZGQ5eWhtSmlZYXVlNDVKSkwxS2xUcDZDZjNiTm5UeG1HNFF2azdIYTdldlRvb1R2dnZMTlc3NElLdHM1OTVQalRQTGsvZTFmbFc3K1U5M0NtVEhkeHFNc0thNGE5bVN6eFNiS2xEWkI5NE0weW9odzFEd0lBQUFBQUFBRE9Vb1pwbW1hb2l3Q0FobFJXVnNZV2hYVlU4T2gxVXNreFNWTGtzSHNVZWZtSUVGY0VBQUFBQUFBQW9La3lETU1JdEsrbElRc0JnTE1CSVJnQUFBQUFBQUFBTkUwRVlRQUFBQUFBQUFBQUFBaExCR0VBZ0pxWlh0OVh3OHJ4a2dBQUFBQUFBQURPRFFSaEFJRHFlYjJTdThSM2FjVEVoYkFZQUFBQUFBQUFBQWdjUVJnQW9GcGxXejZWVE5OM2JUaWNvU3NHQUFBQUFBQUFBSUpBRUFZQU9DUFBnWjlVOHVIZlFsMEdBQUFBQUFBQUFOUUtCNzBBQ0lvbmM1Zk00c0pRbDRHR1pIcGw1aDZReDdWZDdtK1hTVjVQcUNzQ0FBQUFBQUFBZ0ZvaENBTVFsSktQL2laUHhxWlFsNEhHWm8veU95Y01BQUFBQUFBQUFNNEZiSTBJQURnencxQkUzMnRrVGZwRnFDc0JBQUFBQUFBQWdLQ3hJZ3hBVUt4Sm5VTmRBaHFCeFJFclM5dE9pdWgxbFN3SnlUbzJaMEtvU3dJQUFBQUFBQUNBb0JHRUFRaEsxQTMzaExvRUFBQUFBQUFBQUFBQ3d0YUlBQUFBQUFBQUFBQUFDRXNFWVFBQUFBQUFBQUFBQUFoTEJHRUFBQUFBQUFBQUFBQUlTd1JoQUFBQUFBQUFBQUFBQ0VzRVlRQUFBQUFBQUFBQUFBaExCR0VBQUFBQUFBQUFBQUFJU3dSaEFBQUFBQUFBQUFBQUNFc0VZUUFBQUFBQUFBQUFBQWhMQkdFQUFBQUFBQUFBQUFBSVN3UmhBQUFBQUFBQUFBQUFDRXNFWVFBQUFBQUFBQUFBQUFoTEJHRUFBQUFBQUFBQUFBQUlTd1JoQUFBQUFBQUFBQUFBQ0VzRVlRQUFBQUFBQUFBQUFBaExCR0VBQUFBQUFBQUFBQUFJU3dSaEFBQUFBQUFBQUFBQUNFc0VZUUFBQUFBQUFBQUFBQWhMQkdFQUFBQUFBQUFBQUFBSVN3UmhBQUFBQUFBQUFBQUFDRXNFWVFBQUFBQUFBQUFBQUFoTEJHRUFBQUFBQUFBQUFBQUlTd1JoQUVMRzdYWnJ4NDRkMnJOblQ3WDlpb3FLdEdQSERtVm1aalpTWlhXWGw1Y1g2aElBQUFBQUFBQUFvTWtqQ0FNUU1tKysrYWJHangrdnRXdlhWdHZ2WC8vNmw4YVBINi8wOVBSR3Fpd3c2OWV2MS83OSsvM2FUTlBVMUtsVGRmdnR0eXNySzZ2S2NXVmxaWm81YzZaeWNuSWFvMHdBQUFBQUFBQUFhTEpzb1M0QVFOTzBjK2RPdmYvKyswcElTTkRJa1NQUDJLK3dzRkJMbHk1VlFrS0NoZzRkV2kvUG5qVnJWbEQ5NCtMaU5HclVLTCsyc3JJeVBmZmNjM0k0SEpvOWU3YWNUcWNreVRBTWRlN2NXV3ZYcnRYVFR6K3RGMTk4VVJhTC85ODVtRHQzcnBZc1dhTHQyN2RyenB3NU1neWpiaThFQUFBQUFBQUFBS2dTUVJpQVJsZFlXS2dwVTZiSTQvRW9KeWRIdzRZTnE3TGZuRGx6dEdiTkdoVVZGYW1vcUVqWFhYZmRHZWZzMEtHREpreVlvRW1USmxYYjU5VlhYOVhISDM4Y1ZMMHBLU21WZ3JDSWlBamRmZmZkZXZiWlovWGtrMC9xMldlZmxkVnFsU1NOSERsU1gzLzl0Ylp1M2FwRml4YjVCWDJyVjYvV2h4OStxT2pvYUUyZVBKa1FEQUFBQUFBQUFBQWFFRUVZZ0VaVlVsS2loeDU2U0FjUEh0VFZWMSt0MU5SVUxWdTJURmRlZWFXaW82UDkraDQ4ZUZBTEZ5NVVjbkt5cnIzMldxMWZ2MTRPaDBOcGFXbVY1blU2bllxTmpkWFZWMS90YTF1OWVyV2lvNlBWdjM5L1NWS3JWcTE4OTFKU1VqUnYzanpmOVpneFkrUnl1YlJ5NVVxL2VRY1BIbnpHZHhrMGFKQldyVnFsOVBSMExWeTRVTGZjY291a2lsVmhFeWRPMUxoeDQ3Umt5UklOSHo1Y05wdE51M2J0MG93Wk0yU3oyZlRvbzQ4cU5UVTFpRjg1QUFBQUFBQUFBRUN3Q01JQU5KcjgvSHc5OXRoajJyWnRtNjY0NGdwTm5qeFpPM2Z1MUd1dnZhYnQyN2ZyNmFlZmxzVmlVV2xwcWI3NjZpdHQzcnhaWHE5WDk5NTdyOUxTMHJSbzBTS1ZscFpxOU9qUjZ0aXhZNVhQZVBEQkIzM2ZWNjllcmZqNGVMKzIralorL0hndFhicFV3NGNQOTJ2djBLR0RwazZkcXJTME5ObHNObDliLy83OWRlbWxsNnBQbno0TlZoTUFBQUFBQUFBQW9BSkJHSUJHczJEQkFtM2R1bFg5K3ZYVEF3ODhJTU13MUtWTEY0MGNPVkx2dnZ1dTNubm5IZjMrOTcvWG5EbHo5UEhISCt1Sko1NVFXbHFhZXZmdUxVbDY2S0dIZFAvOTkydktsQ2w2N2JYWGZGc1JOcll4WThaVWFsdTNibDNBNDNmdjNxMzU4K2Y3dFoyNk9nMEFBQUFBQUFBQVVEOEl3Z0EwbWpGanhxaEZpeGE2K2VhYi9VS3MyMisvWFlXRmhicisrdXNsU2IvOTdXKzFkT2xTdmZYV1czcmxsVmQ4L1hyMjdLazc3cmhEWGJ0MnJYTUk1bks1cXR6MnNMcXRFRThkQ3dBQUFBQUFBQUE0K3hHRUFXZzBkcnRkcTFhdDBodHZ2RkhsL1NWTGx2aGQvL1RUVHhveVpFaU44NTUrM2xjZ21qZHZycUZEaC9xdVY2eFlvYU5IajJyRWlCRisvUll0V2xSdno2eks2TkdqbFptWldlZDVBQUFBQUFBQUFBQ1ZFWVFCQ0ltYmI3NjVYdVo1OTkxM2F6VXVOalpXZDkxMWwrOTYzYnAxT25yMHFGK2JkT1lnREFBQUFBQUFBQUJ3OWlNSUF4QVNZOGVPclpkNVRnL0NwazJiNW5kOStQQmhYMXRhV3BxR0RSdFdMODg5NFpsbm50SE9uVHVESHNlWllBQUFBQUFBQUFEUThBakNBRFNxU3k2NVJKMDZkWklVMkhsY1ZWbTVjcVh2KzlWWFg2MzQrSGpmOWVyVnEvMzZGaFVWK2JYVlJ4QzJaTWtTV1N3V1NWSldWbGFkemd4Ny9mWFg1ZlY2NjF3VEFBQUFBQUFBQUtBeWdqQUFqZXIwclFmajR1STBhdFNvZ01hKzlkWmJPbkxraUYvYmd3OCs2SGQ5YWtnMmVQRGdNNTdsNVhLNXFnemlBZ25uN0hhNzcvdk1tVE5yN0Y5ZVhxNkZDeGRxL3Z6NWNydmRmbUdjemNhL2hnRUFBQUFBQUFDZ29mQW5zQUJDS2lZbVJ0ZGZmMzFBZlQvNDRJTktRVmhkbm52bGxWZjZyai85OUZNVkZoWldxdVhqanordTAzUFMwOVAxMGtzdmFkKytmVXBOVGRXa1NaUFVyVnUzT3MwSkFBQUFBQUFBQUFnTVFSaUFrSEs3M2RxK2ZYdkFmZXZESC83d0J6bWRUdjM2MTcvMnRXM2F0RW1GaFlXYU1HR0NYOSs0dURnNW5jNWFQV2ZxMUtsYXUzYXRJaU1qTlhic1dJMFlNVUpXcTdWT3RRTUFBQUFBQUFBQUFrY1FCaUNrc3JLeTlOLy8vZCtOK3N4QXQySU10dS9wMXE1ZEs0ZkRvYmx6NXlveE1iSFc4d0FBQUFBQUFBQUFhb2NnREVCSUpTWW02b2tubmdpbzc0b1ZLMVJRVUZDbjUzM3d3UWZhc1dOSHBmYkRodzlMa3FaTm0xYmx1Qk5ua1FWeWh0aXBqaDA3cHR0dXU2M0dmZzZIUTRzWEx3NXFiZ0FBQUFBQUFBQkE5UWpDQUlSVVJFU0VVbEpTQXVvN2R1eFlTU2UzU0xUYjdVRTlLejgvWDVzMmJkSlhYMzExeGo2clY2K3VzdjFFRUJab3JaTGtjcmxrdFZxVmxKUlVZOS9vNk9pQTV3VUFBQUFBQUFBQUJJWWdERUJJN2R1M1Q5ZGRkMTJ0eHE1Y3ViTEdQc2VPSGRNLy92RVBmZjMxMTNJNm5abzVjMmFWL2NhTUdTT1h5MVhqblBQbXpRdTR2c0dEQnlzdUxpNm9NUUFBQUFBQUFBQ0Era01RQmlDa1dyWnNxVC8rOFk5QmpYbjk5ZGVWbTV0YnFiMmtwRVRidG0zVGxpMWJ0SG56WmtsU2JtNnVGaTVjcUlpSUNIWHExS2xlYWdZQUFBQUFBQUFBbkJzSXdnQ0VsTVBoMEpBaFE0SWE4ODQ3NzFRWmhLMVpzMFl2dlBDQzd6bzVPVmtYWDN5eCt2VHBvd3N1dUVDUmtaRjFyaGNBQUFBQUFBQUFjTzRnQ0FNUVV2bjUrWHJqalRlQ0hsT1Z5eTY3VEo5ODhva3V1ZVFTOWV2WFQ4bkp5YjU3eGNYRm1qWnQyaG5uUEh6NHNDUlYyK2ZFT1dGVmNibGNjamdjaW82T2x0MXUxOGFOR3lWVm5JRUdBQUFBQUFBQUFBZ05nakFBSVZWUVVLQzMzMzY3WHVacTNyeTVwaytmWHVVOXQ5dXQxYXRYMXpoSGRYMnFDOEllZnZoaFpXWm1WbXBQUzB1cjhaa0FBQUFBQUFBQWdJWkJFQVlncEZKU1VqUnYzcnlneG93Wk0wWXVseXVvTVU2blV5dFhyZ3hxVERCNjl1d3B3ekRrOFhoa21xYnNkcnQ2OU9paE8rKzhzOEdlQ1FBQUFBQUFBQUNvbm1HYXBobnFJZ0EwVGRuWjJiTFpiSXFMaXd0cVhHRmhvVHdlajV4T1p3TlZodE1kbXpOQm5veE5rcVRvdTJiSzFxbFhpQ3NDQUFBQUFBQUEwRlFaaG1FRTJwY1ZZUUJDcGxXclZyVWFGeE1UVTgrVkFBQUFBQUFBQUFEQ2tTWFVCUUFBQUFBQUFBQUFBQUFOZ1NBTUFGQ3owaUxmVjhNV0VjSkNBQUFBQUFBQUFDQndCR0VBZ09wNXZmSms3ZkZkV21JVFExZ01BQUFBQUFBQUFBU09JQXdBVUsyeUxaOUs1VzVKa3FWTnFneG5RbWdMQWdBQUFBQUFBSUFBRVlRQkFNN0ljK0FubFh6NE45KzFmY0R3RUZZREFBQUFBQUFBQU1HeGhib0FBT2NXVCtZdW1jV0ZvUzRERGNuMHlzdzlJSTlydTl6ZkxwTzhIa21TOWJ3ZXNsOTBUWWlMQXdBQUFBQUFBSURBRVlRQkNFckpSMytUSjJOVHFNdEFJN08wU1ZYMDdWTWxpelhVcFFBQUFBQUFBQUJBd0FqQ0FBQm5aaGlLNlBNclJkMXdqNHdvUjZpckFRQUFBQUFBQUlDZ0VJUUJDSW8xcVhPb1MwQWpzRGhpWlduYlNSRzlycElsSVRuVTVRQUFBQUFBQUFCQXJSaW1hWnFoTGdJQUFBQUFBQUFBQUFBSWhHRVlScUI5TFExWkNBQUFBQUFBQUFBQUFCQXFCR0VBQUFBQUFBQUFBQUFJU3dSaEFBQUFBQUFBQUFBQUNFc0VZUUFBQUFBQUFBQUFBQWhMQkdFQUFBQUFBQUFBQUFBSVN3UmhBQUFBQUFBQUFBQUFDRXNFWVFBQUFBQUFBQUFBQUFoTEJHRUFBQUFBQUFBQUFBQUlTd1JoQUFBQUFBQUFBQUFBQ0VzRVlRQUFBQUFBQUFBQUFBaExCR0VBQUFBQUFBQUFBQUFJU3dSaEFBQUFBQUFBQUFBQUNFc0VZUUFBQUFBQUFBQUFBQWhMQkdFQUFBQUFBQUFBQUFBSVN3UmhBQUFBQUFBQUFBQUFDRXNFWVFBQUFBQUFBQUFBQUFoTEJHRUFBQUFBQUFBQUFBQUlTd1JoQUFBQUFBQUFBQUFBQ0VzRVlRQUFBQUFBQUFBQUFBaExCR0VBQUFBQUFBQUFBQUFJU3dSaEFBQUFBQUFBQUFBQUNFc0VZUUFBQUFBQUFBQUFBQWhMQkdFQUFBQUFBQUFBQUFBSVN3UmhBQUFBQUFBQUFBQUFDRXNFWVFBQUFBQUFBQUFBQUFoTEJHRUFBQUFBQUFBQUFBQUlTd1JoQUFBQUFBQUFBQUFBQ0VzRVlRQUFBQUFBQUFBQUFBaExCR0VBQUFBQUFBQUFBQUFJU3dSaEFBQUFBQUFBQUFBQUNFc0VZUUFBQUFBQUFBQUFBQWhMQkdFQUFBQUFBQUFBQUFBSVN3UmhBQUFBQUFBQUFBQUFDRXNFWVFBQUFBQUFBQUFBQUFoTEJHRUFBQUFBQUFBQUFBQUlTd1JoQUFBQUFBQUFBQUFBQ0VzRVlRQUFBQUFBQUFBQUFBaExCR0VBQUFBQUFBQUFBQUFJU3dSaEFBQUFBQUFBQUFBQUNFc0VZUUFBQUFBQUFBQUFBQWhMQkdFQUFBQUFBQUFBQUFBSVN3UmhBQUFBQUFBQUFBQUFBQUFBQUFBQUFBQUFBQUFBQUFBQUFBQUFBQUFBQUFBQUFBQUFBQUFBQUFBQUFBQUFBQUFBQUFBQUFBQUFBQUFBQUFDZ2Fmci9WZTBORDgvUFBld0FBQUFBU1VWT1JLNUNZSUk9IiwKICAgIlR5cGUiIDogIm1pbmQiCn0K"/>
    </extobj>
  </extobjs>
</s:customData>
</file>

<file path=customXml/itemProps1.xml><?xml version="1.0" encoding="utf-8"?>
<ds:datastoreItem xmlns:ds="http://schemas.openxmlformats.org/officeDocument/2006/customXml" ds:itemID="{7C20049F-C190-41C1-8549-B011ACD9E6D3}">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503</TotalTime>
  <Words>1851</Words>
  <Application>Microsoft Office PowerPoint</Application>
  <PresentationFormat>宽屏</PresentationFormat>
  <Paragraphs>211</Paragraphs>
  <Slides>29</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宋体</vt:lpstr>
      <vt:lpstr>Cordia New</vt:lpstr>
      <vt:lpstr>微软雅黑</vt:lpstr>
      <vt:lpstr>本墨陈黑</vt:lpstr>
      <vt:lpstr>Calibri</vt:lpstr>
      <vt:lpstr>Wingdings</vt:lpstr>
      <vt:lpstr>华文新魏</vt:lpstr>
      <vt:lpstr>Arial</vt:lpstr>
      <vt:lpstr>Agency FB</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336655</dc:title>
  <dc:creator>Administrator</dc:creator>
  <cp:lastModifiedBy>lenovo</cp:lastModifiedBy>
  <cp:revision>751</cp:revision>
  <dcterms:created xsi:type="dcterms:W3CDTF">2016-04-18T04:31:00Z</dcterms:created>
  <dcterms:modified xsi:type="dcterms:W3CDTF">2019-03-24T11:24:40Z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